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46" r:id="rId1"/>
  </p:sldMasterIdLst>
  <p:notesMasterIdLst>
    <p:notesMasterId r:id="rId14"/>
  </p:notesMasterIdLst>
  <p:sldIdLst>
    <p:sldId id="309" r:id="rId2"/>
    <p:sldId id="256" r:id="rId3"/>
    <p:sldId id="261" r:id="rId4"/>
    <p:sldId id="310" r:id="rId5"/>
    <p:sldId id="317" r:id="rId6"/>
    <p:sldId id="321" r:id="rId7"/>
    <p:sldId id="327" r:id="rId8"/>
    <p:sldId id="311" r:id="rId9"/>
    <p:sldId id="326" r:id="rId10"/>
    <p:sldId id="323" r:id="rId11"/>
    <p:sldId id="325" r:id="rId12"/>
    <p:sldId id="316" r:id="rId13"/>
  </p:sldIdLst>
  <p:sldSz cx="9144000" cy="6858000" type="screen4x3"/>
  <p:notesSz cx="6735763" cy="98663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Светлый стиль 3 — акцент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3935" autoAdjust="0"/>
  </p:normalViewPr>
  <p:slideViewPr>
    <p:cSldViewPr>
      <p:cViewPr varScale="1">
        <p:scale>
          <a:sx n="64" d="100"/>
          <a:sy n="64" d="100"/>
        </p:scale>
        <p:origin x="1212"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4597C60E-331B-42C1-90BB-BA6D4D035DCD}" type="datetimeFigureOut">
              <a:rPr lang="ru-RU" smtClean="0"/>
              <a:pPr/>
              <a:t>04.04.2021</a:t>
            </a:fld>
            <a:endParaRPr lang="ru-RU"/>
          </a:p>
        </p:txBody>
      </p:sp>
      <p:sp>
        <p:nvSpPr>
          <p:cNvPr id="4" name="Образ слайда 3"/>
          <p:cNvSpPr>
            <a:spLocks noGrp="1" noRot="1" noChangeAspect="1"/>
          </p:cNvSpPr>
          <p:nvPr>
            <p:ph type="sldImg" idx="2"/>
          </p:nvPr>
        </p:nvSpPr>
        <p:spPr>
          <a:xfrm>
            <a:off x="1149350" y="1233488"/>
            <a:ext cx="4437063" cy="3328987"/>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BE7A2F94-53E9-4EAA-B751-3D0442A6A8F7}" type="slidenum">
              <a:rPr lang="ru-RU" smtClean="0"/>
              <a:pPr/>
              <a:t>‹#›</a:t>
            </a:fld>
            <a:endParaRPr lang="ru-RU"/>
          </a:p>
        </p:txBody>
      </p:sp>
    </p:spTree>
    <p:extLst>
      <p:ext uri="{BB962C8B-B14F-4D97-AF65-F5344CB8AC3E}">
        <p14:creationId xmlns:p14="http://schemas.microsoft.com/office/powerpoint/2010/main" val="2265705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BE7A2F94-53E9-4EAA-B751-3D0442A6A8F7}" type="slidenum">
              <a:rPr lang="ru-RU" smtClean="0"/>
              <a:pPr/>
              <a:t>11</a:t>
            </a:fld>
            <a:endParaRPr lang="ru-RU"/>
          </a:p>
        </p:txBody>
      </p:sp>
    </p:spTree>
    <p:extLst>
      <p:ext uri="{BB962C8B-B14F-4D97-AF65-F5344CB8AC3E}">
        <p14:creationId xmlns:p14="http://schemas.microsoft.com/office/powerpoint/2010/main" val="5471312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ru-RU"/>
              <a:t>Образец заголовка</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pPr>
              <a:defRPr/>
            </a:pPr>
            <a:fld id="{497FFC97-9079-4BFB-9C49-4CA601FA4856}" type="slidenum">
              <a:rPr lang="ru-RU" smtClean="0"/>
              <a:pPr>
                <a:defRPr/>
              </a:pPr>
              <a:t>‹#›</a:t>
            </a:fld>
            <a:endParaRPr lang="ru-RU"/>
          </a:p>
        </p:txBody>
      </p:sp>
    </p:spTree>
    <p:extLst>
      <p:ext uri="{BB962C8B-B14F-4D97-AF65-F5344CB8AC3E}">
        <p14:creationId xmlns:p14="http://schemas.microsoft.com/office/powerpoint/2010/main" val="3877925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2592360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455640BD-66BE-4EA4-9B2A-4CBE3A58E532}" type="slidenum">
              <a:rPr lang="ru-RU" smtClean="0"/>
              <a:pPr>
                <a:defRPr/>
              </a:pPr>
              <a:t>‹#›</a:t>
            </a:fld>
            <a:endParaRPr lang="ru-RU"/>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271124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ru-RU"/>
              <a:t>Образец заголовка</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7454293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55640BD-66BE-4EA4-9B2A-4CBE3A58E532}" type="slidenum">
              <a:rPr lang="ru-RU" smtClean="0"/>
              <a:pPr>
                <a:defRPr/>
              </a:pPr>
              <a:t>‹#›</a:t>
            </a:fld>
            <a:endParaRPr lang="ru-RU"/>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267886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ru-RU"/>
              <a:t>Образец заголовка</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a:t>Образец текста</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29682869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CE4D34FE-C00D-4A6D-A9F4-736F9D507901}" type="slidenum">
              <a:rPr lang="ru-RU" smtClean="0"/>
              <a:pPr>
                <a:defRPr/>
              </a:pPr>
              <a:t>‹#›</a:t>
            </a:fld>
            <a:endParaRPr lang="ru-RU"/>
          </a:p>
        </p:txBody>
      </p:sp>
    </p:spTree>
    <p:extLst>
      <p:ext uri="{BB962C8B-B14F-4D97-AF65-F5344CB8AC3E}">
        <p14:creationId xmlns:p14="http://schemas.microsoft.com/office/powerpoint/2010/main" val="252626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ru-RU"/>
              <a:t>Образец заголовка</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A8F3295E-1DC7-4402-8EE7-6E4688FE7BA7}" type="slidenum">
              <a:rPr lang="ru-RU" smtClean="0"/>
              <a:pPr>
                <a:defRPr/>
              </a:pPr>
              <a:t>‹#›</a:t>
            </a:fld>
            <a:endParaRPr lang="ru-RU"/>
          </a:p>
        </p:txBody>
      </p:sp>
    </p:spTree>
    <p:extLst>
      <p:ext uri="{BB962C8B-B14F-4D97-AF65-F5344CB8AC3E}">
        <p14:creationId xmlns:p14="http://schemas.microsoft.com/office/powerpoint/2010/main" val="154567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ru-RU"/>
              <a:t>Образец заголовка</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pPr>
              <a:defRPr/>
            </a:pPr>
            <a:fld id="{3EF15B44-3C83-45B7-B926-5A9C02D725C0}" type="slidenum">
              <a:rPr lang="ru-RU" smtClean="0"/>
              <a:pPr>
                <a:defRPr/>
              </a:pPr>
              <a:t>‹#›</a:t>
            </a:fld>
            <a:endParaRPr lang="ru-RU"/>
          </a:p>
        </p:txBody>
      </p:sp>
    </p:spTree>
    <p:extLst>
      <p:ext uri="{BB962C8B-B14F-4D97-AF65-F5344CB8AC3E}">
        <p14:creationId xmlns:p14="http://schemas.microsoft.com/office/powerpoint/2010/main" val="3790408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pPr>
              <a:defRPr/>
            </a:pPr>
            <a:fld id="{829D2FC2-8455-40E5-BBC1-3663046A8B42}" type="slidenum">
              <a:rPr lang="ru-RU" smtClean="0"/>
              <a:pPr>
                <a:defRPr/>
              </a:pPr>
              <a:t>‹#›</a:t>
            </a:fld>
            <a:endParaRPr lang="ru-RU"/>
          </a:p>
        </p:txBody>
      </p:sp>
    </p:spTree>
    <p:extLst>
      <p:ext uri="{BB962C8B-B14F-4D97-AF65-F5344CB8AC3E}">
        <p14:creationId xmlns:p14="http://schemas.microsoft.com/office/powerpoint/2010/main" val="3739993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2"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511228" y="787783"/>
            <a:ext cx="584978" cy="365125"/>
          </a:xfrm>
        </p:spPr>
        <p:txBody>
          <a:bodyPr/>
          <a:lstStyle/>
          <a:p>
            <a:pPr>
              <a:defRPr/>
            </a:pPr>
            <a:fld id="{20C0555B-1775-42CA-B01E-7438C34D918A}" type="slidenum">
              <a:rPr lang="ru-RU" smtClean="0"/>
              <a:pPr>
                <a:defRPr/>
              </a:pPr>
              <a:t>‹#›</a:t>
            </a:fld>
            <a:endParaRPr lang="ru-RU"/>
          </a:p>
        </p:txBody>
      </p:sp>
    </p:spTree>
    <p:extLst>
      <p:ext uri="{BB962C8B-B14F-4D97-AF65-F5344CB8AC3E}">
        <p14:creationId xmlns:p14="http://schemas.microsoft.com/office/powerpoint/2010/main" val="994268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ru-RU"/>
              <a:t>Образец заголовка</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pPr>
              <a:defRPr/>
            </a:pPr>
            <a:fld id="{9E037554-A515-49F6-97A4-45C3F3265075}" type="slidenum">
              <a:rPr lang="ru-RU" smtClean="0"/>
              <a:pPr>
                <a:defRPr/>
              </a:pPr>
              <a:t>‹#›</a:t>
            </a:fld>
            <a:endParaRPr lang="ru-RU"/>
          </a:p>
        </p:txBody>
      </p:sp>
    </p:spTree>
    <p:extLst>
      <p:ext uri="{BB962C8B-B14F-4D97-AF65-F5344CB8AC3E}">
        <p14:creationId xmlns:p14="http://schemas.microsoft.com/office/powerpoint/2010/main" val="213705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pPr>
              <a:defRPr/>
            </a:pPr>
            <a:fld id="{92166C59-AD81-41AA-91B7-8B2721A29B5B}" type="slidenum">
              <a:rPr lang="ru-RU" smtClean="0"/>
              <a:pPr>
                <a:defRPr/>
              </a:pPr>
              <a:t>‹#›</a:t>
            </a:fld>
            <a:endParaRPr lang="ru-RU"/>
          </a:p>
        </p:txBody>
      </p:sp>
    </p:spTree>
    <p:extLst>
      <p:ext uri="{BB962C8B-B14F-4D97-AF65-F5344CB8AC3E}">
        <p14:creationId xmlns:p14="http://schemas.microsoft.com/office/powerpoint/2010/main" val="20798172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pPr>
              <a:defRPr/>
            </a:pPr>
            <a:fld id="{4313E432-B841-45A3-B712-E98FCEE073C8}" type="slidenum">
              <a:rPr lang="ru-RU" smtClean="0"/>
              <a:pPr>
                <a:defRPr/>
              </a:pPr>
              <a:t>‹#›</a:t>
            </a:fld>
            <a:endParaRPr lang="ru-RU"/>
          </a:p>
        </p:txBody>
      </p:sp>
    </p:spTree>
    <p:extLst>
      <p:ext uri="{BB962C8B-B14F-4D97-AF65-F5344CB8AC3E}">
        <p14:creationId xmlns:p14="http://schemas.microsoft.com/office/powerpoint/2010/main" val="27202006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ru-RU"/>
              <a:t>Образец заголовка</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pPr>
              <a:defRPr/>
            </a:pPr>
            <a:fld id="{BC9652B4-E8FF-4EA8-A574-790201201EC9}" type="slidenum">
              <a:rPr lang="ru-RU" smtClean="0"/>
              <a:pPr>
                <a:defRPr/>
              </a:pPr>
              <a:t>‹#›</a:t>
            </a:fld>
            <a:endParaRPr lang="ru-RU"/>
          </a:p>
        </p:txBody>
      </p:sp>
    </p:spTree>
    <p:extLst>
      <p:ext uri="{BB962C8B-B14F-4D97-AF65-F5344CB8AC3E}">
        <p14:creationId xmlns:p14="http://schemas.microsoft.com/office/powerpoint/2010/main" val="2913690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pPr>
              <a:defRPr/>
            </a:pPr>
            <a:fld id="{21D380DD-34DE-4B9A-9421-9C62FA8090BE}" type="slidenum">
              <a:rPr lang="ru-RU" smtClean="0"/>
              <a:pPr>
                <a:defRPr/>
              </a:pPr>
              <a:t>‹#›</a:t>
            </a:fld>
            <a:endParaRPr lang="ru-RU"/>
          </a:p>
        </p:txBody>
      </p:sp>
    </p:spTree>
    <p:extLst>
      <p:ext uri="{BB962C8B-B14F-4D97-AF65-F5344CB8AC3E}">
        <p14:creationId xmlns:p14="http://schemas.microsoft.com/office/powerpoint/2010/main" val="577125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04"/>
            <a:ext cx="1952272"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ru-RU"/>
              <a:t>Образец заголовка</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pPr>
              <a:defRPr/>
            </a:pPr>
            <a:fld id="{455640BD-66BE-4EA4-9B2A-4CBE3A58E532}" type="slidenum">
              <a:rPr lang="ru-RU" smtClean="0"/>
              <a:pPr>
                <a:defRPr/>
              </a:pPr>
              <a:t>‹#›</a:t>
            </a:fld>
            <a:endParaRPr lang="ru-RU"/>
          </a:p>
        </p:txBody>
      </p:sp>
    </p:spTree>
    <p:extLst>
      <p:ext uri="{BB962C8B-B14F-4D97-AF65-F5344CB8AC3E}">
        <p14:creationId xmlns:p14="http://schemas.microsoft.com/office/powerpoint/2010/main" val="435785648"/>
      </p:ext>
    </p:extLst>
  </p:cSld>
  <p:clrMap bg1="lt1" tx1="dk1" bg2="lt2" tx2="dk2" accent1="accent1" accent2="accent2" accent3="accent3" accent4="accent4" accent5="accent5" accent6="accent6" hlink="hlink" folHlink="folHlink"/>
  <p:sldLayoutIdLst>
    <p:sldLayoutId id="2147483847" r:id="rId1"/>
    <p:sldLayoutId id="2147483848" r:id="rId2"/>
    <p:sldLayoutId id="2147483849" r:id="rId3"/>
    <p:sldLayoutId id="2147483850" r:id="rId4"/>
    <p:sldLayoutId id="2147483851" r:id="rId5"/>
    <p:sldLayoutId id="2147483852" r:id="rId6"/>
    <p:sldLayoutId id="2147483853" r:id="rId7"/>
    <p:sldLayoutId id="2147483854" r:id="rId8"/>
    <p:sldLayoutId id="2147483855" r:id="rId9"/>
    <p:sldLayoutId id="2147483856" r:id="rId10"/>
    <p:sldLayoutId id="2147483857" r:id="rId11"/>
    <p:sldLayoutId id="2147483858" r:id="rId12"/>
    <p:sldLayoutId id="2147483859" r:id="rId13"/>
    <p:sldLayoutId id="2147483860" r:id="rId14"/>
    <p:sldLayoutId id="2147483861" r:id="rId15"/>
    <p:sldLayoutId id="214748386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jpe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1540" y="207206"/>
            <a:ext cx="8280920" cy="3539430"/>
          </a:xfrm>
          <a:prstGeom prst="rect">
            <a:avLst/>
          </a:prstGeom>
          <a:noFill/>
        </p:spPr>
        <p:txBody>
          <a:bodyPr wrap="square" rtlCol="0">
            <a:spAutoFit/>
          </a:bodyPr>
          <a:lstStyle/>
          <a:p>
            <a:pPr algn="ctr"/>
            <a:endParaRPr lang="kk-KZ" sz="3200" b="1" i="1" dirty="0">
              <a:solidFill>
                <a:srgbClr val="0070C0"/>
              </a:solidFill>
            </a:endParaRPr>
          </a:p>
          <a:p>
            <a:r>
              <a:rPr lang="kk-KZ" sz="2800" b="1" i="1" dirty="0">
                <a:solidFill>
                  <a:srgbClr val="0070C0"/>
                </a:solidFill>
              </a:rPr>
              <a:t>Бөлім тақырыбы:</a:t>
            </a:r>
          </a:p>
          <a:p>
            <a:pPr algn="ctr"/>
            <a:endParaRPr lang="kk-KZ" sz="3600" b="1" i="1" dirty="0">
              <a:solidFill>
                <a:srgbClr val="C00000"/>
              </a:solidFill>
            </a:endParaRPr>
          </a:p>
          <a:p>
            <a:pPr algn="ctr"/>
            <a:r>
              <a:rPr lang="ru-RU" sz="3600" b="1" dirty="0" err="1">
                <a:solidFill>
                  <a:srgbClr val="C00000"/>
                </a:solidFill>
                <a:effectLst/>
                <a:latin typeface="Times New Roman" panose="02020603050405020304" pitchFamily="18" charset="0"/>
                <a:ea typeface="Calibri" panose="020F0502020204030204" pitchFamily="34" charset="0"/>
              </a:rPr>
              <a:t>Әдебиеттегі</a:t>
            </a:r>
            <a:r>
              <a:rPr lang="ru-RU" sz="3600" b="1" dirty="0">
                <a:solidFill>
                  <a:srgbClr val="C00000"/>
                </a:solidFill>
                <a:effectLst/>
                <a:latin typeface="Times New Roman" panose="02020603050405020304" pitchFamily="18" charset="0"/>
                <a:ea typeface="Calibri" panose="020F0502020204030204" pitchFamily="34" charset="0"/>
              </a:rPr>
              <a:t> сын-</a:t>
            </a:r>
            <a:r>
              <a:rPr lang="ru-RU" sz="3600" b="1" dirty="0" err="1">
                <a:solidFill>
                  <a:srgbClr val="C00000"/>
                </a:solidFill>
                <a:effectLst/>
                <a:latin typeface="Times New Roman" panose="02020603050405020304" pitchFamily="18" charset="0"/>
                <a:ea typeface="Calibri" panose="020F0502020204030204" pitchFamily="34" charset="0"/>
              </a:rPr>
              <a:t>сарын</a:t>
            </a:r>
            <a:endParaRPr lang="ru-RU" sz="3600" b="1" dirty="0">
              <a:solidFill>
                <a:srgbClr val="C00000"/>
              </a:solidFill>
              <a:effectLst/>
              <a:latin typeface="Times New Roman" panose="02020603050405020304" pitchFamily="18" charset="0"/>
              <a:ea typeface="Calibri" panose="020F0502020204030204" pitchFamily="34" charset="0"/>
            </a:endParaRPr>
          </a:p>
          <a:p>
            <a:pPr algn="ctr"/>
            <a:endParaRPr lang="kk-KZ" sz="3600" b="1" i="1" dirty="0">
              <a:solidFill>
                <a:srgbClr val="C00000"/>
              </a:solidFill>
            </a:endParaRPr>
          </a:p>
          <a:p>
            <a:r>
              <a:rPr lang="kk-KZ" sz="3200" b="1" i="1" dirty="0">
                <a:solidFill>
                  <a:srgbClr val="0070C0"/>
                </a:solidFill>
              </a:rPr>
              <a:t>Сабақтың тақырыбы:</a:t>
            </a:r>
          </a:p>
          <a:p>
            <a:pPr algn="ctr"/>
            <a:endParaRPr lang="kk-KZ" sz="2400" b="1" i="1" dirty="0">
              <a:solidFill>
                <a:srgbClr val="0070C0"/>
              </a:solidFill>
            </a:endParaRPr>
          </a:p>
        </p:txBody>
      </p:sp>
      <p:sp>
        <p:nvSpPr>
          <p:cNvPr id="2" name="TextBox 1"/>
          <p:cNvSpPr txBox="1"/>
          <p:nvPr/>
        </p:nvSpPr>
        <p:spPr>
          <a:xfrm>
            <a:off x="6012160" y="5689121"/>
            <a:ext cx="3672408" cy="954107"/>
          </a:xfrm>
          <a:prstGeom prst="rect">
            <a:avLst/>
          </a:prstGeom>
          <a:noFill/>
        </p:spPr>
        <p:txBody>
          <a:bodyPr wrap="square" rtlCol="0">
            <a:spAutoFit/>
          </a:bodyPr>
          <a:lstStyle/>
          <a:p>
            <a:r>
              <a:rPr lang="kk-KZ" sz="2800" i="1" dirty="0">
                <a:solidFill>
                  <a:schemeClr val="accent1"/>
                </a:solidFill>
                <a:latin typeface="Times New Roman" panose="02020603050405020304" pitchFamily="18" charset="0"/>
                <a:cs typeface="Times New Roman" panose="02020603050405020304" pitchFamily="18" charset="0"/>
              </a:rPr>
              <a:t>Қазақ әдебиеті </a:t>
            </a:r>
          </a:p>
          <a:p>
            <a:r>
              <a:rPr lang="kk-KZ" sz="2800" i="1" dirty="0">
                <a:solidFill>
                  <a:schemeClr val="accent1"/>
                </a:solidFill>
                <a:latin typeface="Times New Roman" panose="02020603050405020304" pitchFamily="18" charset="0"/>
                <a:cs typeface="Times New Roman" panose="02020603050405020304" pitchFamily="18" charset="0"/>
              </a:rPr>
              <a:t>11-сынып</a:t>
            </a:r>
            <a:endParaRPr lang="ru-RU" sz="2800" i="1" dirty="0">
              <a:solidFill>
                <a:schemeClr val="accent1"/>
              </a:solidFill>
              <a:latin typeface="Times New Roman" panose="02020603050405020304" pitchFamily="18"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id="{EEF5B5FB-FE40-47A7-B476-85B854C7D9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9" name="TextBox 8">
            <a:extLst>
              <a:ext uri="{FF2B5EF4-FFF2-40B4-BE49-F238E27FC236}">
                <a16:creationId xmlns:a16="http://schemas.microsoft.com/office/drawing/2014/main" id="{26075E9E-A89F-4741-BA76-48F75D23CD77}"/>
              </a:ext>
            </a:extLst>
          </p:cNvPr>
          <p:cNvSpPr txBox="1"/>
          <p:nvPr/>
        </p:nvSpPr>
        <p:spPr>
          <a:xfrm>
            <a:off x="1259632" y="3800078"/>
            <a:ext cx="6912768" cy="1754326"/>
          </a:xfrm>
          <a:prstGeom prst="rect">
            <a:avLst/>
          </a:prstGeom>
          <a:noFill/>
        </p:spPr>
        <p:txBody>
          <a:bodyPr wrap="square">
            <a:spAutoFit/>
          </a:bodyPr>
          <a:lstStyle/>
          <a:p>
            <a:r>
              <a:rPr lang="kk-KZ" sz="3600" b="1" dirty="0">
                <a:solidFill>
                  <a:srgbClr val="C00000"/>
                </a:solidFill>
                <a:effectLst/>
                <a:latin typeface="Times New Roman" panose="02020603050405020304" pitchFamily="18" charset="0"/>
                <a:ea typeface="Calibri" panose="020F0502020204030204" pitchFamily="34" charset="0"/>
              </a:rPr>
              <a:t>Туындының идеялық, тақырыптық-мазмұндық құндылығы</a:t>
            </a:r>
            <a:endParaRPr lang="ru-RU" sz="3600" b="1" i="1" dirty="0">
              <a:solidFill>
                <a:srgbClr val="C00000"/>
              </a:solidFill>
            </a:endParaRPr>
          </a:p>
        </p:txBody>
      </p:sp>
    </p:spTree>
    <p:extLst>
      <p:ext uri="{BB962C8B-B14F-4D97-AF65-F5344CB8AC3E}">
        <p14:creationId xmlns:p14="http://schemas.microsoft.com/office/powerpoint/2010/main" val="1522674026"/>
      </p:ext>
    </p:extLst>
  </p:cSld>
  <p:clrMapOvr>
    <a:masterClrMapping/>
  </p:clrMapOvr>
  <mc:AlternateContent xmlns:mc="http://schemas.openxmlformats.org/markup-compatibility/2006" xmlns:p14="http://schemas.microsoft.com/office/powerpoint/2010/main">
    <mc:Choice Requires="p14">
      <p:transition spd="slow" p14:dur="2000" advTm="19567"/>
    </mc:Choice>
    <mc:Fallback xmlns="">
      <p:transition spd="slow" advTm="19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DE52E78-CB40-433C-8C21-E7BC038F2C6E}"/>
              </a:ext>
            </a:extLst>
          </p:cNvPr>
          <p:cNvSpPr>
            <a:spLocks noGrp="1"/>
          </p:cNvSpPr>
          <p:nvPr>
            <p:ph type="title"/>
          </p:nvPr>
        </p:nvSpPr>
        <p:spPr>
          <a:xfrm>
            <a:off x="215900" y="332656"/>
            <a:ext cx="8586378" cy="6120680"/>
          </a:xfrm>
        </p:spPr>
        <p:txBody>
          <a:bodyPr>
            <a:normAutofit fontScale="90000"/>
          </a:bodyPr>
          <a:lstStyle/>
          <a:p>
            <a:pPr>
              <a:lnSpc>
                <a:spcPct val="107000"/>
              </a:lnSpc>
              <a:spcAft>
                <a:spcPts val="800"/>
              </a:spcAft>
            </a:pPr>
            <a:r>
              <a:rPr lang="kk-KZ" sz="4000" b="1" i="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4-тапсырма:  </a:t>
            </a:r>
            <a:br>
              <a:rPr lang="kk-KZ" sz="4000" b="1" i="1" u="sng" dirty="0">
                <a:effectLst/>
                <a:latin typeface="Times New Roman" panose="02020603050405020304" pitchFamily="18" charset="0"/>
                <a:ea typeface="Calibri" panose="020F0502020204030204" pitchFamily="34" charset="0"/>
                <a:cs typeface="Times New Roman" panose="02020603050405020304" pitchFamily="18" charset="0"/>
              </a:rPr>
            </a:br>
            <a:br>
              <a:rPr lang="ru-RU" dirty="0">
                <a:latin typeface="Calibri" panose="020F0502020204030204" pitchFamily="34" charset="0"/>
                <a:ea typeface="Calibri" panose="020F0502020204030204" pitchFamily="34" charset="0"/>
                <a:cs typeface="Times New Roman" panose="02020603050405020304" pitchFamily="18" charset="0"/>
              </a:rPr>
            </a:br>
            <a:r>
              <a:rPr lang="kk-KZ" sz="4000" dirty="0">
                <a:latin typeface="Times New Roman" panose="02020603050405020304" pitchFamily="18" charset="0"/>
                <a:ea typeface="Calibri" panose="020F0502020204030204" pitchFamily="34" charset="0"/>
                <a:cs typeface="Times New Roman" panose="02020603050405020304" pitchFamily="18" charset="0"/>
              </a:rPr>
              <a:t>Кнут Гамсунның «Аштық» және Эрнест Хэмингуейдің «Шал және теңіз»</a:t>
            </a:r>
            <a:br>
              <a:rPr lang="ru-RU" dirty="0">
                <a:latin typeface="Calibri" panose="020F0502020204030204" pitchFamily="34" charset="0"/>
                <a:ea typeface="Calibri" panose="020F0502020204030204" pitchFamily="34" charset="0"/>
                <a:cs typeface="Times New Roman" panose="02020603050405020304" pitchFamily="18" charset="0"/>
              </a:rPr>
            </a:br>
            <a:r>
              <a:rPr lang="kk-KZ" sz="4000" dirty="0">
                <a:latin typeface="Times New Roman" panose="02020603050405020304" pitchFamily="18" charset="0"/>
                <a:ea typeface="Calibri" panose="020F0502020204030204" pitchFamily="34" charset="0"/>
                <a:cs typeface="Times New Roman" panose="02020603050405020304" pitchFamily="18" charset="0"/>
              </a:rPr>
              <a:t>шығармаларын салыстыра талдап, әдеби сын жаз.</a:t>
            </a:r>
            <a:br>
              <a:rPr lang="kk-KZ" sz="4000" dirty="0">
                <a:latin typeface="Times New Roman" panose="02020603050405020304" pitchFamily="18" charset="0"/>
                <a:ea typeface="Calibri" panose="020F0502020204030204" pitchFamily="34" charset="0"/>
                <a:cs typeface="Times New Roman" panose="02020603050405020304" pitchFamily="18" charset="0"/>
              </a:rPr>
            </a:br>
            <a:br>
              <a:rPr lang="ru-RU" dirty="0">
                <a:latin typeface="Calibri" panose="020F0502020204030204" pitchFamily="34" charset="0"/>
                <a:ea typeface="Calibri" panose="020F0502020204030204" pitchFamily="34" charset="0"/>
                <a:cs typeface="Times New Roman" panose="02020603050405020304" pitchFamily="18" charset="0"/>
              </a:rPr>
            </a:br>
            <a:r>
              <a:rPr lang="kk-KZ" sz="31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Дескриптор:</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100" dirty="0">
                <a:effectLst/>
                <a:latin typeface="Times New Roman" panose="02020603050405020304" pitchFamily="18" charset="0"/>
                <a:ea typeface="Calibri" panose="020F0502020204030204" pitchFamily="34" charset="0"/>
                <a:cs typeface="Times New Roman" panose="02020603050405020304" pitchFamily="18" charset="0"/>
              </a:rPr>
              <a:t>1. </a:t>
            </a:r>
            <a:r>
              <a:rPr lang="kk-KZ" sz="3200" dirty="0">
                <a:latin typeface="Times New Roman" panose="02020603050405020304" pitchFamily="18" charset="0"/>
                <a:ea typeface="Calibri" panose="020F0502020204030204" pitchFamily="34" charset="0"/>
                <a:cs typeface="Times New Roman" panose="02020603050405020304" pitchFamily="18" charset="0"/>
              </a:rPr>
              <a:t>шығармаларды салыстырады;</a:t>
            </a:r>
            <a:br>
              <a:rPr lang="ru-RU" sz="2800" dirty="0">
                <a:latin typeface="Calibri" panose="020F0502020204030204" pitchFamily="34" charset="0"/>
                <a:ea typeface="Calibri" panose="020F0502020204030204" pitchFamily="34" charset="0"/>
                <a:cs typeface="Times New Roman" panose="02020603050405020304" pitchFamily="18" charset="0"/>
              </a:rPr>
            </a:br>
            <a:r>
              <a:rPr lang="kk-KZ" sz="3200" dirty="0">
                <a:latin typeface="Times New Roman" panose="02020603050405020304" pitchFamily="18" charset="0"/>
                <a:ea typeface="Calibri" panose="020F0502020204030204" pitchFamily="34" charset="0"/>
                <a:cs typeface="Times New Roman" panose="02020603050405020304" pitchFamily="18" charset="0"/>
              </a:rPr>
              <a:t>2. өзіндік көзқарасы көрінеді;</a:t>
            </a:r>
            <a:br>
              <a:rPr lang="ru-RU" sz="2800" dirty="0">
                <a:latin typeface="Calibri" panose="020F0502020204030204" pitchFamily="34" charset="0"/>
                <a:ea typeface="Calibri" panose="020F0502020204030204" pitchFamily="34" charset="0"/>
                <a:cs typeface="Times New Roman" panose="02020603050405020304" pitchFamily="18" charset="0"/>
              </a:rPr>
            </a:br>
            <a:r>
              <a:rPr lang="kk-KZ" sz="3200" dirty="0">
                <a:latin typeface="Times New Roman" panose="02020603050405020304" pitchFamily="18" charset="0"/>
                <a:ea typeface="Calibri" panose="020F0502020204030204" pitchFamily="34" charset="0"/>
                <a:cs typeface="Times New Roman" panose="02020603050405020304" pitchFamily="18" charset="0"/>
              </a:rPr>
              <a:t>3. әдеби сын жазады.</a:t>
            </a:r>
            <a:br>
              <a:rPr lang="ru-RU" sz="2800" dirty="0">
                <a:latin typeface="Calibri" panose="020F0502020204030204" pitchFamily="34" charset="0"/>
                <a:ea typeface="Calibri" panose="020F0502020204030204" pitchFamily="34" charset="0"/>
                <a:cs typeface="Times New Roman" panose="02020603050405020304" pitchFamily="18" charset="0"/>
              </a:rPr>
            </a:br>
            <a:br>
              <a:rPr lang="ru-RU" sz="3100" dirty="0">
                <a:effectLst/>
                <a:latin typeface="Calibri" panose="020F0502020204030204" pitchFamily="34" charset="0"/>
                <a:ea typeface="Calibri" panose="020F0502020204030204" pitchFamily="34" charset="0"/>
                <a:cs typeface="Times New Roman" panose="02020603050405020304" pitchFamily="18" charset="0"/>
              </a:rPr>
            </a:b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br>
              <a:rPr lang="ru-RU" sz="1800" dirty="0">
                <a:effectLst/>
                <a:latin typeface="Calibri" panose="020F0502020204030204" pitchFamily="34" charset="0"/>
                <a:ea typeface="Calibri" panose="020F0502020204030204" pitchFamily="34" charset="0"/>
                <a:cs typeface="Times New Roman" panose="02020603050405020304" pitchFamily="18" charset="0"/>
              </a:rPr>
            </a:b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endParaRPr lang="ru-RU" sz="3100" dirty="0"/>
          </a:p>
        </p:txBody>
      </p:sp>
      <p:pic>
        <p:nvPicPr>
          <p:cNvPr id="3" name="Звук 2">
            <a:hlinkClick r:id="" action="ppaction://media"/>
            <a:extLst>
              <a:ext uri="{FF2B5EF4-FFF2-40B4-BE49-F238E27FC236}">
                <a16:creationId xmlns:a16="http://schemas.microsoft.com/office/drawing/2014/main" id="{0A650AB6-0E07-46A6-81D3-E75D0B32299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
        <p:nvSpPr>
          <p:cNvPr id="5" name="TextBox 4">
            <a:extLst>
              <a:ext uri="{FF2B5EF4-FFF2-40B4-BE49-F238E27FC236}">
                <a16:creationId xmlns:a16="http://schemas.microsoft.com/office/drawing/2014/main" id="{32304CAA-27F9-405B-804D-F8A4A61D724D}"/>
              </a:ext>
            </a:extLst>
          </p:cNvPr>
          <p:cNvSpPr txBox="1"/>
          <p:nvPr/>
        </p:nvSpPr>
        <p:spPr>
          <a:xfrm>
            <a:off x="4356100" y="5247028"/>
            <a:ext cx="4572000" cy="773032"/>
          </a:xfrm>
          <a:prstGeom prst="rect">
            <a:avLst/>
          </a:prstGeom>
          <a:noFill/>
        </p:spPr>
        <p:txBody>
          <a:bodyPr wrap="square">
            <a:spAutoFit/>
          </a:bodyPr>
          <a:lstStyle/>
          <a:p>
            <a:pPr>
              <a:lnSpc>
                <a:spcPct val="107000"/>
              </a:lnSpc>
              <a:spcAft>
                <a:spcPts val="800"/>
              </a:spcAft>
            </a:pPr>
            <a:r>
              <a:rPr lang="kk-KZ" sz="1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800" dirty="0">
                <a:effectLst/>
                <a:latin typeface="Times New Roman" panose="02020603050405020304" pitchFamily="18" charset="0"/>
                <a:ea typeface="Calibri" panose="020F0502020204030204" pitchFamily="34" charset="0"/>
                <a:cs typeface="Times New Roman" panose="02020603050405020304" pitchFamily="18" charset="0"/>
              </a:rPr>
              <a:t>1.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72976969"/>
      </p:ext>
    </p:extLst>
  </p:cSld>
  <p:clrMapOvr>
    <a:masterClrMapping/>
  </p:clrMapOvr>
  <mc:AlternateContent xmlns:mc="http://schemas.openxmlformats.org/markup-compatibility/2006" xmlns:p14="http://schemas.microsoft.com/office/powerpoint/2010/main">
    <mc:Choice Requires="p14">
      <p:transition spd="slow" p14:dur="2000" advTm="37560"/>
    </mc:Choice>
    <mc:Fallback xmlns="">
      <p:transition spd="slow" advTm="375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Объект 3">
            <a:extLst>
              <a:ext uri="{FF2B5EF4-FFF2-40B4-BE49-F238E27FC236}">
                <a16:creationId xmlns:a16="http://schemas.microsoft.com/office/drawing/2014/main" id="{A1EDE11A-4820-430D-A30C-2806FBA4D249}"/>
              </a:ext>
            </a:extLst>
          </p:cNvPr>
          <p:cNvSpPr>
            <a:spLocks noGrp="1"/>
          </p:cNvSpPr>
          <p:nvPr>
            <p:ph idx="1"/>
          </p:nvPr>
        </p:nvSpPr>
        <p:spPr>
          <a:xfrm>
            <a:off x="1006624" y="116632"/>
            <a:ext cx="7130752" cy="5290534"/>
          </a:xfrm>
        </p:spPr>
        <p:txBody>
          <a:bodyPr>
            <a:normAutofit/>
          </a:bodyPr>
          <a:lstStyle/>
          <a:p>
            <a:pPr marL="0" indent="0">
              <a:buNone/>
            </a:pPr>
            <a:r>
              <a:rPr lang="kk-KZ" sz="2000" b="1" dirty="0">
                <a:solidFill>
                  <a:srgbClr val="C00000"/>
                </a:solidFill>
                <a:latin typeface="Times New Roman" panose="02020603050405020304" pitchFamily="18" charset="0"/>
                <a:cs typeface="Times New Roman" panose="02020603050405020304" pitchFamily="18" charset="0"/>
              </a:rPr>
              <a:t>Ықтимал жауап:</a:t>
            </a:r>
            <a:endParaRPr lang="ru-RU" sz="2000" b="1" dirty="0">
              <a:solidFill>
                <a:srgbClr val="C0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A164C248-6FC7-40FF-9AFF-1468FABAADBE}"/>
              </a:ext>
            </a:extLst>
          </p:cNvPr>
          <p:cNvSpPr txBox="1"/>
          <p:nvPr/>
        </p:nvSpPr>
        <p:spPr>
          <a:xfrm>
            <a:off x="215900" y="404664"/>
            <a:ext cx="8460556" cy="6135013"/>
          </a:xfrm>
          <a:prstGeom prst="rect">
            <a:avLst/>
          </a:prstGeom>
          <a:noFill/>
        </p:spPr>
        <p:txBody>
          <a:bodyPr wrap="square">
            <a:spAutoFit/>
          </a:bodyPr>
          <a:lstStyle/>
          <a:p>
            <a:pPr>
              <a:lnSpc>
                <a:spcPct val="107000"/>
              </a:lnSpc>
              <a:spcAft>
                <a:spcPts val="800"/>
              </a:spcAft>
            </a:pPr>
            <a:endParaRPr lang="kk-KZ" sz="20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1900" dirty="0">
                <a:effectLst/>
                <a:latin typeface="Times New Roman" panose="02020603050405020304" pitchFamily="18" charset="0"/>
                <a:ea typeface="Calibri" panose="020F0502020204030204" pitchFamily="34" charset="0"/>
                <a:cs typeface="Times New Roman" panose="02020603050405020304" pitchFamily="18" charset="0"/>
              </a:rPr>
              <a:t>Әлем әдебиетіндегі мен оқыған шығармалар- өміршең шығармалар қатарында. Мазмұндық-тақырып жағынан да, идеялық жағынан да өте маңызды.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900" dirty="0">
                <a:effectLst/>
                <a:latin typeface="Times New Roman" panose="02020603050405020304" pitchFamily="18" charset="0"/>
                <a:ea typeface="Calibri" panose="020F0502020204030204" pitchFamily="34" charset="0"/>
                <a:cs typeface="Times New Roman" panose="02020603050405020304" pitchFamily="18" charset="0"/>
              </a:rPr>
              <a:t>       Кнут Гамсунның «Аштық» шығармасындағы басты кейіпкердің сезімі әрекеттермен астасып жатыр. Кейіпкер – сондай алған бетінен қайтпайтын қайсар жан.Қанша аш болса да, нан сұрап жемейтін, намысшыл адам. Ол- жазушы. Алға қойған мақсатына қиындықпен жетеді. Маған ұнамағаны – адамдармен араласудағы әрекеті төмен. Адамдармен араласып кетсе, соншама қиындықтарға ұшырамас еді деп есептеймін. «Адам күні адаммен» деген қағиданы ұстанатын едім. Еңбекқорлығы маған үлгі боп қалды.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900" dirty="0">
                <a:effectLst/>
                <a:latin typeface="Times New Roman" panose="02020603050405020304" pitchFamily="18" charset="0"/>
                <a:ea typeface="Calibri" panose="020F0502020204030204" pitchFamily="34" charset="0"/>
                <a:cs typeface="Times New Roman" panose="02020603050405020304" pitchFamily="18" charset="0"/>
              </a:rPr>
              <a:t>       Ал Эрнест Хэмингуейдің «Шал және теңіз» шығармасындағы шал балаға үлгі болды. Әр іс-әрекетін ойластырып қадам жасайды. Тығырықтан жол тапқыш. Білгенін аямайтын адам. Балықшылық өмірінде басынан нелер өтпеді! Теңіздің ортасында акулалармен арпалысын үлгі етуге болады. Басты кейіпкер маған өте ұнады. Әсіресе ептілігі мен икемділігі.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1900" dirty="0">
                <a:effectLst/>
                <a:latin typeface="Times New Roman" panose="02020603050405020304" pitchFamily="18" charset="0"/>
                <a:ea typeface="Calibri" panose="020F0502020204030204" pitchFamily="34" charset="0"/>
                <a:cs typeface="Times New Roman" panose="02020603050405020304" pitchFamily="18" charset="0"/>
              </a:rPr>
              <a:t>     Сөзімді қорытындыласам, екі шығармадан өмір сүру салтын түсінуге болады. Еңбекқорлықты көруге болады. Осындай шығармалар терең ойлауға жетелейді. Өмір мен үшін қымбат. </a:t>
            </a:r>
            <a:endParaRPr lang="ru-RU" sz="19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C5B21BD0-F382-46B5-8B01-E1316471E9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207358047"/>
      </p:ext>
    </p:extLst>
  </p:cSld>
  <p:clrMapOvr>
    <a:masterClrMapping/>
  </p:clrMapOvr>
  <mc:AlternateContent xmlns:mc="http://schemas.openxmlformats.org/markup-compatibility/2006" xmlns:p14="http://schemas.microsoft.com/office/powerpoint/2010/main">
    <mc:Choice Requires="p14">
      <p:transition spd="slow" p14:dur="2000" advTm="58242"/>
    </mc:Choice>
    <mc:Fallback xmlns="">
      <p:transition spd="slow" advTm="582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945201" y="624110"/>
            <a:ext cx="6589199" cy="716658"/>
          </a:xfrm>
        </p:spPr>
        <p:txBody>
          <a:bodyPr/>
          <a:lstStyle/>
          <a:p>
            <a:r>
              <a:rPr lang="kk-KZ" sz="2800" b="1" i="1" u="sng" dirty="0">
                <a:latin typeface="Times New Roman" panose="02020603050405020304" pitchFamily="18" charset="0"/>
                <a:cs typeface="Times New Roman" panose="02020603050405020304" pitchFamily="18" charset="0"/>
              </a:rPr>
              <a:t>Қорытынды</a:t>
            </a:r>
            <a:r>
              <a:rPr lang="kk-KZ" u="sng" dirty="0">
                <a:latin typeface="Times New Roman" panose="02020603050405020304" pitchFamily="18" charset="0"/>
                <a:cs typeface="Times New Roman" panose="02020603050405020304" pitchFamily="18" charset="0"/>
              </a:rPr>
              <a:t>:</a:t>
            </a:r>
            <a:endParaRPr lang="ru-RU" u="sng"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83569" y="1628800"/>
            <a:ext cx="7850832" cy="4282422"/>
          </a:xfrm>
        </p:spPr>
        <p:txBody>
          <a:bodyPr>
            <a:normAutofit/>
          </a:bodyPr>
          <a:lstStyle/>
          <a:p>
            <a:pPr marL="342900" lvl="0" indent="-342900">
              <a:lnSpc>
                <a:spcPct val="107000"/>
              </a:lnSpc>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оқыған шығармалардың мазмұндық құндылығын салыстыра алады;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шығармалардың идеялық жағынан салыстыра алады;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жазба жұмысы сынға негізделеді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C5E6435E-10BB-4401-892F-7E1D723BA5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367284706"/>
      </p:ext>
    </p:extLst>
  </p:cSld>
  <p:clrMapOvr>
    <a:masterClrMapping/>
  </p:clrMapOvr>
  <mc:AlternateContent xmlns:mc="http://schemas.openxmlformats.org/markup-compatibility/2006" xmlns:p14="http://schemas.microsoft.com/office/powerpoint/2010/main">
    <mc:Choice Requires="p14">
      <p:transition spd="slow" p14:dur="2000" advTm="63563"/>
    </mc:Choice>
    <mc:Fallback xmlns="">
      <p:transition spd="slow" advTm="63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ctrTitle"/>
          </p:nvPr>
        </p:nvSpPr>
        <p:spPr>
          <a:xfrm>
            <a:off x="785786" y="1268761"/>
            <a:ext cx="7772400" cy="936104"/>
          </a:xfrm>
        </p:spPr>
        <p:txBody>
          <a:bodyPr/>
          <a:lstStyle/>
          <a:p>
            <a:pPr eaLnBrk="1" hangingPunct="1"/>
            <a:r>
              <a:rPr lang="kk-KZ" sz="5400" dirty="0"/>
              <a:t> </a:t>
            </a:r>
            <a:endParaRPr lang="ru-RU" sz="5400" dirty="0">
              <a:solidFill>
                <a:srgbClr val="FF0000"/>
              </a:solidFill>
              <a:latin typeface="Times New Roman" panose="02020603050405020304" pitchFamily="18" charset="0"/>
              <a:cs typeface="Times New Roman" panose="02020603050405020304" pitchFamily="18" charset="0"/>
            </a:endParaRPr>
          </a:p>
        </p:txBody>
      </p:sp>
      <p:sp>
        <p:nvSpPr>
          <p:cNvPr id="11" name="Подзаголовок 10"/>
          <p:cNvSpPr>
            <a:spLocks noGrp="1"/>
          </p:cNvSpPr>
          <p:nvPr>
            <p:ph type="subTitle" idx="1"/>
          </p:nvPr>
        </p:nvSpPr>
        <p:spPr>
          <a:xfrm>
            <a:off x="785786" y="620688"/>
            <a:ext cx="8142314" cy="5411812"/>
          </a:xfrm>
        </p:spPr>
        <p:txBody>
          <a:bodyPr>
            <a:normAutofit/>
          </a:bodyPr>
          <a:lstStyle/>
          <a:p>
            <a:pPr algn="l"/>
            <a:r>
              <a:rPr lang="kk-KZ" sz="3000" b="1" dirty="0">
                <a:solidFill>
                  <a:schemeClr val="accent1"/>
                </a:solidFill>
                <a:latin typeface="Times New Roman" panose="02020603050405020304" pitchFamily="18" charset="0"/>
                <a:cs typeface="Times New Roman" panose="02020603050405020304" pitchFamily="18" charset="0"/>
              </a:rPr>
              <a:t>Оқу мақсаты:</a:t>
            </a:r>
          </a:p>
          <a:p>
            <a:pPr algn="l"/>
            <a:r>
              <a:rPr lang="kk-KZ" sz="2800" dirty="0">
                <a:effectLst/>
                <a:latin typeface="Times New Roman" panose="02020603050405020304" pitchFamily="18" charset="0"/>
                <a:ea typeface="Calibri" panose="020F0502020204030204" pitchFamily="34" charset="0"/>
              </a:rPr>
              <a:t>11.3.4.1 шығарманы идеялық жағынан мазмұндас әлем әдебиеті үлгілерімен салыстыра талдап, әдеби сын жазу</a:t>
            </a:r>
          </a:p>
          <a:p>
            <a:pPr algn="l"/>
            <a:r>
              <a:rPr lang="kk-KZ" sz="3000" b="1" dirty="0">
                <a:solidFill>
                  <a:schemeClr val="accent1"/>
                </a:solidFill>
                <a:latin typeface="Times New Roman" panose="02020603050405020304" pitchFamily="18" charset="0"/>
                <a:cs typeface="Times New Roman" panose="02020603050405020304" pitchFamily="18" charset="0"/>
              </a:rPr>
              <a:t>Сабақ мақсаты:</a:t>
            </a:r>
          </a:p>
          <a:p>
            <a:pPr marL="342900" lvl="0" indent="-342900">
              <a:lnSpc>
                <a:spcPct val="107000"/>
              </a:lnSpc>
              <a:spcAft>
                <a:spcPts val="800"/>
              </a:spcAft>
              <a:buFont typeface="Wingdings" panose="05000000000000000000" pitchFamily="2" charset="2"/>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Оқыған шығарманы әлем әдебиеті үлгілерімен салыстыру.</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Шығармаларды идеялық жағынан салыстыру</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Wingdings" panose="05000000000000000000" pitchFamily="2" charset="2"/>
              <a:buChar char="ü"/>
            </a:pPr>
            <a:r>
              <a:rPr lang="kk-KZ" sz="2800" dirty="0">
                <a:effectLst/>
                <a:latin typeface="Times New Roman" panose="02020603050405020304" pitchFamily="18" charset="0"/>
                <a:ea typeface="Calibri" panose="020F0502020204030204" pitchFamily="34" charset="0"/>
              </a:rPr>
              <a:t>әлем әдебиеті үлгілерімен салыстыра талдап, әдеби сын жазу</a:t>
            </a:r>
            <a:endParaRPr lang="kk-KZ" sz="2800" b="1" dirty="0">
              <a:solidFill>
                <a:schemeClr val="accent1"/>
              </a:solidFill>
              <a:latin typeface="Times New Roman" panose="02020603050405020304" pitchFamily="18" charset="0"/>
              <a:cs typeface="Times New Roman" panose="02020603050405020304" pitchFamily="18" charset="0"/>
            </a:endParaRPr>
          </a:p>
        </p:txBody>
      </p:sp>
      <p:pic>
        <p:nvPicPr>
          <p:cNvPr id="3" name="Звук 2">
            <a:hlinkClick r:id="" action="ppaction://media"/>
            <a:extLst>
              <a:ext uri="{FF2B5EF4-FFF2-40B4-BE49-F238E27FC236}">
                <a16:creationId xmlns:a16="http://schemas.microsoft.com/office/drawing/2014/main" id="{F7B2C547-6D67-4C1F-8D64-9716E4179EF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302"/>
    </mc:Choice>
    <mc:Fallback xmlns="">
      <p:transition spd="slow" advTm="2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5536" y="215900"/>
            <a:ext cx="8280920" cy="3523722"/>
          </a:xfrm>
          <a:prstGeom prst="rect">
            <a:avLst/>
          </a:prstGeom>
        </p:spPr>
        <p:txBody>
          <a:bodyPr wrap="square">
            <a:spAutoFit/>
          </a:bodyPr>
          <a:lstStyle/>
          <a:p>
            <a:pPr lvl="0">
              <a:lnSpc>
                <a:spcPct val="107000"/>
              </a:lnSpc>
              <a:spcAft>
                <a:spcPts val="0"/>
              </a:spcAft>
            </a:pPr>
            <a:r>
              <a:rPr lang="kk-KZ" sz="3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Бағалау критерийі:</a:t>
            </a:r>
          </a:p>
          <a:p>
            <a:pPr lvl="0">
              <a:lnSpc>
                <a:spcPct val="107000"/>
              </a:lnSpc>
              <a:spcAft>
                <a:spcPts val="0"/>
              </a:spcAft>
            </a:pPr>
            <a:endParaRPr lang="kk-KZ" sz="2800" dirty="0">
              <a:solidFill>
                <a:schemeClr val="accent1"/>
              </a:solidFill>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оқыған шығармалардың мазмұндық құндылығын салыстыра алады;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Times New Roman" panose="02020603050405020304" pitchFamily="18" charset="0"/>
              <a:buChar char="-"/>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шығармалардың идеялық жағынан салыстыра алады;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әдеби сын жазады.</a:t>
            </a:r>
            <a:endParaRPr lang="kk-KZ" sz="28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B549B348-2739-4C57-B06F-BAD0ED0E1C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32827137"/>
      </p:ext>
    </p:extLst>
  </p:cSld>
  <p:clrMapOvr>
    <a:masterClrMapping/>
  </p:clrMapOvr>
  <mc:AlternateContent xmlns:mc="http://schemas.openxmlformats.org/markup-compatibility/2006" xmlns:p14="http://schemas.microsoft.com/office/powerpoint/2010/main">
    <mc:Choice Requires="p14">
      <p:transition spd="slow" p14:dur="2000" advTm="19465"/>
    </mc:Choice>
    <mc:Fallback xmlns="">
      <p:transition spd="slow" advTm="19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69" y="255202"/>
            <a:ext cx="9144000" cy="5910102"/>
          </a:xfrm>
        </p:spPr>
        <p:txBody>
          <a:bodyPr>
            <a:normAutofit fontScale="90000"/>
          </a:bodyPr>
          <a:lstStyle/>
          <a:p>
            <a:pPr marL="630238">
              <a:lnSpc>
                <a:spcPct val="107000"/>
              </a:lnSpc>
              <a:spcAft>
                <a:spcPts val="800"/>
              </a:spcAft>
            </a:pPr>
            <a:br>
              <a:rPr lang="kk-KZ" b="1" dirty="0"/>
            </a:br>
            <a:r>
              <a:rPr lang="kk-KZ" sz="3100" b="1" dirty="0"/>
              <a:t>      </a:t>
            </a:r>
            <a:r>
              <a:rPr lang="kk-KZ" sz="3100" dirty="0">
                <a:effectLst/>
                <a:latin typeface="Times New Roman" panose="02020603050405020304" pitchFamily="18" charset="0"/>
                <a:ea typeface="Calibri" panose="020F0502020204030204" pitchFamily="34" charset="0"/>
                <a:cs typeface="Times New Roman" panose="02020603050405020304" pitchFamily="18" charset="0"/>
              </a:rPr>
              <a:t>Кез-келген шығарманы салыстыру аспектілері қандай?       </a:t>
            </a:r>
            <a:br>
              <a:rPr lang="kk-KZ" sz="3100" dirty="0">
                <a:effectLst/>
                <a:latin typeface="Times New Roman" panose="02020603050405020304" pitchFamily="18" charset="0"/>
                <a:ea typeface="Calibri" panose="020F0502020204030204" pitchFamily="34" charset="0"/>
                <a:cs typeface="Times New Roman" panose="02020603050405020304" pitchFamily="18" charset="0"/>
              </a:rPr>
            </a:br>
            <a:r>
              <a:rPr lang="kk-KZ" sz="3100" dirty="0">
                <a:effectLst/>
                <a:latin typeface="Times New Roman" panose="02020603050405020304" pitchFamily="18" charset="0"/>
                <a:ea typeface="Calibri" panose="020F0502020204030204" pitchFamily="34" charset="0"/>
                <a:cs typeface="Times New Roman" panose="02020603050405020304" pitchFamily="18" charset="0"/>
              </a:rPr>
              <a:t>      Берілген аспектілерден салыстыруға арналғанын тап, белгіле.</a:t>
            </a:r>
            <a:br>
              <a:rPr lang="ru-RU" sz="3100" dirty="0">
                <a:effectLst/>
                <a:latin typeface="Calibri" panose="020F0502020204030204" pitchFamily="34" charset="0"/>
                <a:ea typeface="Calibri" panose="020F0502020204030204" pitchFamily="34" charset="0"/>
                <a:cs typeface="Times New Roman" panose="02020603050405020304" pitchFamily="18" charset="0"/>
              </a:rPr>
            </a:b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 </a:t>
            </a:r>
            <a:b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r>
              <a:rPr lang="kk-KZ"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мазмұны</a:t>
            </a:r>
            <a:b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кейіпкерлері</a:t>
            </a:r>
            <a:b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r>
              <a:rPr lang="kk-KZ"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соңы</a:t>
            </a:r>
            <a:b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басталуы</a:t>
            </a:r>
            <a:b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авторы</a:t>
            </a:r>
            <a:b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br>
            <a:r>
              <a:rPr lang="ru-RU" sz="31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rPr>
              <a:t>- </a:t>
            </a:r>
            <a:r>
              <a:rPr lang="kk-KZ" sz="3100"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өмірмен байланыс</a:t>
            </a:r>
            <a:br>
              <a:rPr lang="ru-RU" sz="1800" dirty="0">
                <a:effectLst/>
                <a:latin typeface="Calibri" panose="020F0502020204030204" pitchFamily="34" charset="0"/>
                <a:ea typeface="Calibri" panose="020F0502020204030204" pitchFamily="34" charset="0"/>
                <a:cs typeface="Times New Roman" panose="02020603050405020304" pitchFamily="18" charset="0"/>
              </a:rPr>
            </a:br>
            <a:br>
              <a:rPr lang="kk-KZ" b="1"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4000" dirty="0">
                <a:effectLst/>
                <a:latin typeface="Times New Roman" panose="02020603050405020304" pitchFamily="18" charset="0"/>
                <a:ea typeface="Times New Roman" panose="02020603050405020304" pitchFamily="18" charset="0"/>
                <a:cs typeface="Times New Roman" panose="02020603050405020304" pitchFamily="18" charset="0"/>
              </a:rPr>
            </a:br>
            <a:br>
              <a:rPr lang="ru-RU" sz="1800" dirty="0">
                <a:effectLst/>
                <a:latin typeface="Times New Roman" panose="02020603050405020304" pitchFamily="18" charset="0"/>
                <a:ea typeface="Times New Roman" panose="02020603050405020304" pitchFamily="18" charset="0"/>
              </a:rPr>
            </a:br>
            <a:br>
              <a:rPr lang="ru-RU" sz="3100" dirty="0">
                <a:solidFill>
                  <a:schemeClr val="accent1"/>
                </a:solidFill>
                <a:latin typeface="Times New Roman" panose="02020603050405020304" pitchFamily="18" charset="0"/>
                <a:cs typeface="Times New Roman" panose="02020603050405020304" pitchFamily="18" charset="0"/>
              </a:rPr>
            </a:br>
            <a:br>
              <a:rPr lang="ru-RU" sz="3100" dirty="0">
                <a:solidFill>
                  <a:schemeClr val="accent1"/>
                </a:solidFill>
                <a:latin typeface="Times New Roman" panose="02020603050405020304" pitchFamily="18" charset="0"/>
                <a:cs typeface="Times New Roman" panose="02020603050405020304" pitchFamily="18" charset="0"/>
              </a:rPr>
            </a:br>
            <a:br>
              <a:rPr lang="ru-RU" sz="3100" dirty="0">
                <a:solidFill>
                  <a:schemeClr val="tx1">
                    <a:lumMod val="65000"/>
                    <a:lumOff val="35000"/>
                  </a:schemeClr>
                </a:solidFill>
                <a:latin typeface="Times New Roman" panose="02020603050405020304" pitchFamily="18" charset="0"/>
                <a:cs typeface="Times New Roman" panose="02020603050405020304" pitchFamily="18" charset="0"/>
              </a:rPr>
            </a:br>
            <a:endParaRPr lang="ru-RU" sz="3100" i="1" dirty="0">
              <a:solidFill>
                <a:schemeClr val="bg2">
                  <a:lumMod val="25000"/>
                </a:schemeClr>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292788" y="237475"/>
            <a:ext cx="6591580" cy="646331"/>
          </a:xfrm>
          <a:prstGeom prst="rect">
            <a:avLst/>
          </a:prstGeom>
          <a:noFill/>
        </p:spPr>
        <p:txBody>
          <a:bodyPr wrap="square" rtlCol="0">
            <a:spAutoFit/>
          </a:bodyPr>
          <a:lstStyle/>
          <a:p>
            <a:r>
              <a:rPr lang="kk-KZ" sz="3600" b="1" i="1" u="sng" dirty="0">
                <a:solidFill>
                  <a:schemeClr val="accent1"/>
                </a:solidFill>
                <a:latin typeface="Times New Roman" panose="02020603050405020304" pitchFamily="18" charset="0"/>
                <a:cs typeface="Times New Roman" panose="02020603050405020304" pitchFamily="18" charset="0"/>
              </a:rPr>
              <a:t>1-тапсырма</a:t>
            </a:r>
            <a:r>
              <a:rPr lang="kk-KZ" sz="3600" b="1" i="1" dirty="0">
                <a:solidFill>
                  <a:schemeClr val="accent1"/>
                </a:solidFill>
                <a:latin typeface="Times New Roman" panose="02020603050405020304" pitchFamily="18" charset="0"/>
                <a:cs typeface="Times New Roman" panose="02020603050405020304" pitchFamily="18" charset="0"/>
              </a:rPr>
              <a:t>.</a:t>
            </a:r>
            <a:r>
              <a:rPr lang="kk-KZ" sz="3200" dirty="0">
                <a:latin typeface="Times New Roman" panose="02020603050405020304" pitchFamily="18" charset="0"/>
                <a:ea typeface="Times New Roman" panose="02020603050405020304" pitchFamily="18" charset="0"/>
                <a:cs typeface="Times New Roman" panose="02020603050405020304" pitchFamily="18" charset="0"/>
              </a:rPr>
              <a:t> </a:t>
            </a:r>
            <a:endParaRPr lang="ru-RU" sz="3200" b="1" i="1" dirty="0">
              <a:solidFill>
                <a:schemeClr val="accent1"/>
              </a:solidFill>
              <a:latin typeface="Times New Roman" panose="02020603050405020304" pitchFamily="18" charset="0"/>
              <a:cs typeface="Times New Roman" panose="02020603050405020304" pitchFamily="18" charset="0"/>
            </a:endParaRPr>
          </a:p>
        </p:txBody>
      </p:sp>
      <p:pic>
        <p:nvPicPr>
          <p:cNvPr id="4" name="Звук 3">
            <a:hlinkClick r:id="" action="ppaction://media"/>
            <a:extLst>
              <a:ext uri="{FF2B5EF4-FFF2-40B4-BE49-F238E27FC236}">
                <a16:creationId xmlns:a16="http://schemas.microsoft.com/office/drawing/2014/main" id="{A28B0E5E-CE2A-4C5C-8970-FBDFCF3879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0247128"/>
      </p:ext>
    </p:extLst>
  </p:cSld>
  <p:clrMapOvr>
    <a:masterClrMapping/>
  </p:clrMapOvr>
  <mc:AlternateContent xmlns:mc="http://schemas.openxmlformats.org/markup-compatibility/2006" xmlns:p14="http://schemas.microsoft.com/office/powerpoint/2010/main">
    <mc:Choice Requires="p14">
      <p:transition spd="slow" p14:dur="2000" advTm="47103"/>
    </mc:Choice>
    <mc:Fallback xmlns="">
      <p:transition spd="slow" advTm="471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FCB58C67-9F22-4EDC-9265-383665501AB4}"/>
              </a:ext>
            </a:extLst>
          </p:cNvPr>
          <p:cNvSpPr>
            <a:spLocks noGrp="1"/>
          </p:cNvSpPr>
          <p:nvPr>
            <p:ph idx="1"/>
          </p:nvPr>
        </p:nvSpPr>
        <p:spPr>
          <a:xfrm>
            <a:off x="827584" y="1052736"/>
            <a:ext cx="7490917" cy="4979764"/>
          </a:xfrm>
        </p:spPr>
        <p:txBody>
          <a:bodyPr/>
          <a:lstStyle/>
          <a:p>
            <a:pPr marL="0" indent="0" algn="ctr">
              <a:lnSpc>
                <a:spcPct val="107000"/>
              </a:lnSpc>
              <a:spcAft>
                <a:spcPts val="800"/>
              </a:spcAft>
              <a:buNone/>
            </a:pPr>
            <a:r>
              <a:rPr lang="ru-RU" sz="1800" dirty="0">
                <a:effectLst/>
                <a:latin typeface="Calibri" panose="020F0502020204030204" pitchFamily="34" charset="0"/>
                <a:ea typeface="Calibri" panose="020F0502020204030204" pitchFamily="34" charset="0"/>
                <a:cs typeface="Times New Roman" panose="02020603050405020304" pitchFamily="18" charset="0"/>
              </a:rPr>
              <a:t>      </a:t>
            </a:r>
            <a:r>
              <a:rPr lang="ru-RU"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Жауабыңды</a:t>
            </a:r>
            <a:r>
              <a:rPr lang="ru-R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28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салыстыр</a:t>
            </a:r>
            <a:r>
              <a:rPr lang="ru-RU"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a:t>
            </a:r>
          </a:p>
          <a:p>
            <a:pPr marL="342900" lvl="0" indent="-342900">
              <a:lnSpc>
                <a:spcPct val="107000"/>
              </a:lnSpc>
              <a:buFont typeface="Wingdings" panose="05000000000000000000" pitchFamily="2" charset="2"/>
              <a:buChar char=""/>
              <a:tabLst>
                <a:tab pos="485775" algn="l"/>
              </a:tabLs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мазмұны  </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485775" algn="l"/>
              </a:tabLs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кейіпкерлері</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485775" algn="l"/>
              </a:tabLs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идеясы</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485775" algn="l"/>
              </a:tabLs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соңы</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Wingdings" panose="05000000000000000000" pitchFamily="2" charset="2"/>
              <a:buChar char=""/>
              <a:tabLst>
                <a:tab pos="485775" algn="l"/>
              </a:tabLs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басталуы</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Wingdings" panose="05000000000000000000" pitchFamily="2" charset="2"/>
              <a:buChar char=""/>
              <a:tabLst>
                <a:tab pos="485775" algn="l"/>
              </a:tabLs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өмірмен байланыс</a:t>
            </a: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dirty="0"/>
          </a:p>
        </p:txBody>
      </p:sp>
      <p:pic>
        <p:nvPicPr>
          <p:cNvPr id="4" name="Звук 3">
            <a:hlinkClick r:id="" action="ppaction://media"/>
            <a:extLst>
              <a:ext uri="{FF2B5EF4-FFF2-40B4-BE49-F238E27FC236}">
                <a16:creationId xmlns:a16="http://schemas.microsoft.com/office/drawing/2014/main" id="{3B7ED1BB-085C-4579-A0DF-F1C264A1F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7069676"/>
      </p:ext>
    </p:extLst>
  </p:cSld>
  <p:clrMapOvr>
    <a:masterClrMapping/>
  </p:clrMapOvr>
  <mc:AlternateContent xmlns:mc="http://schemas.openxmlformats.org/markup-compatibility/2006" xmlns:p14="http://schemas.microsoft.com/office/powerpoint/2010/main">
    <mc:Choice Requires="p14">
      <p:transition spd="slow" p14:dur="2000" advTm="40747"/>
    </mc:Choice>
    <mc:Fallback xmlns="">
      <p:transition spd="slow" advTm="40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C0C3C4EE-2FC1-4A1B-9970-442A72D52DB2}"/>
              </a:ext>
            </a:extLst>
          </p:cNvPr>
          <p:cNvSpPr>
            <a:spLocks noGrp="1"/>
          </p:cNvSpPr>
          <p:nvPr>
            <p:ph idx="1"/>
          </p:nvPr>
        </p:nvSpPr>
        <p:spPr>
          <a:xfrm>
            <a:off x="251520" y="404664"/>
            <a:ext cx="8712968" cy="6453336"/>
          </a:xfrm>
        </p:spPr>
        <p:txBody>
          <a:bodyPr>
            <a:normAutofit/>
          </a:bodyPr>
          <a:lstStyle/>
          <a:p>
            <a:pPr>
              <a:lnSpc>
                <a:spcPct val="107000"/>
              </a:lnSpc>
              <a:spcAft>
                <a:spcPts val="800"/>
              </a:spcAft>
            </a:pPr>
            <a:r>
              <a:rPr lang="kk-KZ" sz="2400" b="1" u="sng" kern="1600" dirty="0">
                <a:effectLst/>
                <a:latin typeface="Times New Roman" panose="02020603050405020304" pitchFamily="18" charset="0"/>
                <a:ea typeface="Calibri" panose="020F0502020204030204" pitchFamily="34" charset="0"/>
                <a:cs typeface="Times New Roman" panose="02020603050405020304" pitchFamily="18" charset="0"/>
              </a:rPr>
              <a:t>            </a:t>
            </a:r>
            <a:r>
              <a:rPr lang="kk-KZ" sz="2800" b="1" i="1" u="sng" kern="16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2-тапсырма.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Оқыған шығармаларды тақырыптық- мазмұндық жағынан салыстыр</a:t>
            </a: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ru-RU"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b="1" dirty="0">
                <a:solidFill>
                  <a:schemeClr val="accent1"/>
                </a:solidFill>
                <a:effectLst/>
                <a:latin typeface="Times New Roman" panose="02020603050405020304" pitchFamily="18" charset="0"/>
                <a:ea typeface="Calibri" panose="020F0502020204030204" pitchFamily="34" charset="0"/>
                <a:cs typeface="Times New Roman" panose="02020603050405020304" pitchFamily="18" charset="0"/>
              </a:rPr>
              <a:t>Дескриптор:</a:t>
            </a:r>
            <a:endParaRPr lang="ru-RU" sz="2800" dirty="0">
              <a:solidFill>
                <a:schemeClr val="accent1"/>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1. </a:t>
            </a: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оқушы шығармаларды салыстырады;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2. құндылығын анықтайды;</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3. кестеге ойын жазады.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endParaRPr lang="ru-RU" sz="2800" i="1" dirty="0">
              <a:solidFill>
                <a:srgbClr val="C00000"/>
              </a:solidFill>
              <a:latin typeface="Times New Roman" panose="02020603050405020304" pitchFamily="18" charset="0"/>
              <a:cs typeface="Times New Roman" panose="02020603050405020304" pitchFamily="18" charset="0"/>
            </a:endParaRPr>
          </a:p>
        </p:txBody>
      </p:sp>
      <p:pic>
        <p:nvPicPr>
          <p:cNvPr id="2" name="Звук 1">
            <a:hlinkClick r:id="" action="ppaction://media"/>
            <a:extLst>
              <a:ext uri="{FF2B5EF4-FFF2-40B4-BE49-F238E27FC236}">
                <a16:creationId xmlns:a16="http://schemas.microsoft.com/office/drawing/2014/main" id="{7C5F867F-3ACA-4117-B9F8-6CDD1074B7D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graphicFrame>
        <p:nvGraphicFramePr>
          <p:cNvPr id="4" name="Таблица 3">
            <a:extLst>
              <a:ext uri="{FF2B5EF4-FFF2-40B4-BE49-F238E27FC236}">
                <a16:creationId xmlns:a16="http://schemas.microsoft.com/office/drawing/2014/main" id="{082A7905-F128-4363-8516-BA5D1EF86B62}"/>
              </a:ext>
            </a:extLst>
          </p:cNvPr>
          <p:cNvGraphicFramePr>
            <a:graphicFrameLocks noGrp="1"/>
          </p:cNvGraphicFramePr>
          <p:nvPr>
            <p:extLst>
              <p:ext uri="{D42A27DB-BD31-4B8C-83A1-F6EECF244321}">
                <p14:modId xmlns:p14="http://schemas.microsoft.com/office/powerpoint/2010/main" val="477132605"/>
              </p:ext>
            </p:extLst>
          </p:nvPr>
        </p:nvGraphicFramePr>
        <p:xfrm>
          <a:off x="467544" y="4869160"/>
          <a:ext cx="8280920" cy="1584176"/>
        </p:xfrm>
        <a:graphic>
          <a:graphicData uri="http://schemas.openxmlformats.org/drawingml/2006/table">
            <a:tbl>
              <a:tblPr firstRow="1" firstCol="1" bandRow="1">
                <a:tableStyleId>{5C22544A-7EE6-4342-B048-85BDC9FD1C3A}</a:tableStyleId>
              </a:tblPr>
              <a:tblGrid>
                <a:gridCol w="3168352">
                  <a:extLst>
                    <a:ext uri="{9D8B030D-6E8A-4147-A177-3AD203B41FA5}">
                      <a16:colId xmlns:a16="http://schemas.microsoft.com/office/drawing/2014/main" val="2470648399"/>
                    </a:ext>
                  </a:extLst>
                </a:gridCol>
                <a:gridCol w="2880320">
                  <a:extLst>
                    <a:ext uri="{9D8B030D-6E8A-4147-A177-3AD203B41FA5}">
                      <a16:colId xmlns:a16="http://schemas.microsoft.com/office/drawing/2014/main" val="2082094699"/>
                    </a:ext>
                  </a:extLst>
                </a:gridCol>
                <a:gridCol w="2232248">
                  <a:extLst>
                    <a:ext uri="{9D8B030D-6E8A-4147-A177-3AD203B41FA5}">
                      <a16:colId xmlns:a16="http://schemas.microsoft.com/office/drawing/2014/main" val="2931110675"/>
                    </a:ext>
                  </a:extLst>
                </a:gridCol>
              </a:tblGrid>
              <a:tr h="802444">
                <a:tc>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Шығарма атаулары</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Тақырыптық-мазмұндық құндылығы</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Ұқсастығы</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935945"/>
                  </a:ext>
                </a:extLst>
              </a:tr>
              <a:tr h="390866">
                <a:tc>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Шал мен теңіз</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20835405"/>
                  </a:ext>
                </a:extLst>
              </a:tr>
              <a:tr h="390866">
                <a:tc>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Аштық</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ru-RU"/>
                    </a:p>
                  </a:txBody>
                  <a:tcPr/>
                </a:tc>
                <a:extLst>
                  <a:ext uri="{0D108BD9-81ED-4DB2-BD59-A6C34878D82A}">
                    <a16:rowId xmlns:a16="http://schemas.microsoft.com/office/drawing/2014/main" val="1687797459"/>
                  </a:ext>
                </a:extLst>
              </a:tr>
            </a:tbl>
          </a:graphicData>
        </a:graphic>
      </p:graphicFrame>
    </p:spTree>
    <p:extLst>
      <p:ext uri="{BB962C8B-B14F-4D97-AF65-F5344CB8AC3E}">
        <p14:creationId xmlns:p14="http://schemas.microsoft.com/office/powerpoint/2010/main" val="299925753"/>
      </p:ext>
    </p:extLst>
  </p:cSld>
  <p:clrMapOvr>
    <a:masterClrMapping/>
  </p:clrMapOvr>
  <mc:AlternateContent xmlns:mc="http://schemas.openxmlformats.org/markup-compatibility/2006" xmlns:p14="http://schemas.microsoft.com/office/powerpoint/2010/main">
    <mc:Choice Requires="p14">
      <p:transition spd="slow" p14:dur="2000" advTm="51554"/>
    </mc:Choice>
    <mc:Fallback xmlns="">
      <p:transition spd="slow" advTm="51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61929F38-6049-42B6-817F-140A3D504621}"/>
              </a:ext>
            </a:extLst>
          </p:cNvPr>
          <p:cNvSpPr>
            <a:spLocks noGrp="1"/>
          </p:cNvSpPr>
          <p:nvPr>
            <p:ph idx="1"/>
          </p:nvPr>
        </p:nvSpPr>
        <p:spPr>
          <a:xfrm>
            <a:off x="539552" y="188640"/>
            <a:ext cx="7994849" cy="5722582"/>
          </a:xfrm>
        </p:spPr>
        <p:txBody>
          <a:bodyPr>
            <a:normAutofit/>
          </a:bodyPr>
          <a:lstStyle/>
          <a:p>
            <a:pPr marL="0" indent="0">
              <a:lnSpc>
                <a:spcPct val="107000"/>
              </a:lnSpc>
              <a:spcAft>
                <a:spcPts val="800"/>
              </a:spcAft>
              <a:buNone/>
            </a:pPr>
            <a:r>
              <a:rPr lang="kk-KZ" sz="28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Жауабыңды тексер!</a:t>
            </a:r>
          </a:p>
          <a:p>
            <a:pPr marL="0" indent="0">
              <a:lnSpc>
                <a:spcPct val="107000"/>
              </a:lnSpc>
              <a:spcAft>
                <a:spcPts val="800"/>
              </a:spcAft>
              <a:buNone/>
            </a:pPr>
            <a:r>
              <a:rPr lang="kk-KZ" sz="2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kk-KZ" sz="28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2" name="Таблица 1">
            <a:extLst>
              <a:ext uri="{FF2B5EF4-FFF2-40B4-BE49-F238E27FC236}">
                <a16:creationId xmlns:a16="http://schemas.microsoft.com/office/drawing/2014/main" id="{8BE2201F-48BD-49F8-8F68-81BE5AF8E275}"/>
              </a:ext>
            </a:extLst>
          </p:cNvPr>
          <p:cNvGraphicFramePr>
            <a:graphicFrameLocks noGrp="1"/>
          </p:cNvGraphicFramePr>
          <p:nvPr>
            <p:extLst>
              <p:ext uri="{D42A27DB-BD31-4B8C-83A1-F6EECF244321}">
                <p14:modId xmlns:p14="http://schemas.microsoft.com/office/powerpoint/2010/main" val="3301467402"/>
              </p:ext>
            </p:extLst>
          </p:nvPr>
        </p:nvGraphicFramePr>
        <p:xfrm>
          <a:off x="539552" y="1556792"/>
          <a:ext cx="8064896" cy="4824537"/>
        </p:xfrm>
        <a:graphic>
          <a:graphicData uri="http://schemas.openxmlformats.org/drawingml/2006/table">
            <a:tbl>
              <a:tblPr firstRow="1" firstCol="1" bandRow="1">
                <a:tableStyleId>{5C22544A-7EE6-4342-B048-85BDC9FD1C3A}</a:tableStyleId>
              </a:tblPr>
              <a:tblGrid>
                <a:gridCol w="2087296">
                  <a:extLst>
                    <a:ext uri="{9D8B030D-6E8A-4147-A177-3AD203B41FA5}">
                      <a16:colId xmlns:a16="http://schemas.microsoft.com/office/drawing/2014/main" val="3908411077"/>
                    </a:ext>
                  </a:extLst>
                </a:gridCol>
                <a:gridCol w="3459647">
                  <a:extLst>
                    <a:ext uri="{9D8B030D-6E8A-4147-A177-3AD203B41FA5}">
                      <a16:colId xmlns:a16="http://schemas.microsoft.com/office/drawing/2014/main" val="3468452282"/>
                    </a:ext>
                  </a:extLst>
                </a:gridCol>
                <a:gridCol w="2517953">
                  <a:extLst>
                    <a:ext uri="{9D8B030D-6E8A-4147-A177-3AD203B41FA5}">
                      <a16:colId xmlns:a16="http://schemas.microsoft.com/office/drawing/2014/main" val="3671596242"/>
                    </a:ext>
                  </a:extLst>
                </a:gridCol>
              </a:tblGrid>
              <a:tr h="731730">
                <a:tc>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Шығарма атаулары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Тақырыптық-мазмұндық құндылығы</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Ұқсастығы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3355229"/>
                  </a:ext>
                </a:extLst>
              </a:tr>
              <a:tr h="1858628">
                <a:tc>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Шал мен теңіз</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Автор басты кейіпкер, шалдың өмірдің қандай да бір қиындығына дайын екенін және өмірден түйгені мол адамды үлгі ретінде ұсынады.</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rowSpan="2">
                  <a:txBody>
                    <a:bodyPr/>
                    <a:lstStyle/>
                    <a:p>
                      <a:pPr>
                        <a:lnSpc>
                          <a:spcPct val="107000"/>
                        </a:lnSpc>
                        <a:spcAft>
                          <a:spcPts val="800"/>
                        </a:spcAft>
                      </a:pPr>
                      <a:r>
                        <a:rPr lang="kk-KZ" sz="1800">
                          <a:effectLst/>
                          <a:latin typeface="Times New Roman" panose="02020603050405020304" pitchFamily="18" charset="0"/>
                          <a:cs typeface="Times New Roman" panose="02020603050405020304" pitchFamily="18" charset="0"/>
                        </a:rPr>
                        <a:t>Екі кейіпкер де-  өмірдің қиындығына төселген жандар. Өздерін жан-жақты зерттеген. Қандай адам екенін өте жақсы түсінеді. Оқырман үлгі ала алады. </a:t>
                      </a:r>
                      <a:endParaRPr lang="ru-RU" sz="18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52723865"/>
                  </a:ext>
                </a:extLst>
              </a:tr>
              <a:tr h="2234179">
                <a:tc>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Аштық</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nSpc>
                          <a:spcPct val="107000"/>
                        </a:lnSpc>
                        <a:spcAft>
                          <a:spcPts val="800"/>
                        </a:spcAft>
                      </a:pPr>
                      <a:r>
                        <a:rPr lang="kk-KZ" sz="1800" dirty="0">
                          <a:effectLst/>
                          <a:latin typeface="Times New Roman" panose="02020603050405020304" pitchFamily="18" charset="0"/>
                          <a:cs typeface="Times New Roman" panose="02020603050405020304" pitchFamily="18" charset="0"/>
                        </a:rPr>
                        <a:t>Кнут Гамсун өзінің басты кейіпкерін өз басындағы қиындықтармен арпалысудағы өжеттігін, сонымен қоса тығырықтан жол таба алатын шеберлігін жан-жақты жеткізеді. </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vMerge="1">
                  <a:txBody>
                    <a:bodyPr/>
                    <a:lstStyle/>
                    <a:p>
                      <a:endParaRPr lang="ru-RU"/>
                    </a:p>
                  </a:txBody>
                  <a:tcPr/>
                </a:tc>
                <a:extLst>
                  <a:ext uri="{0D108BD9-81ED-4DB2-BD59-A6C34878D82A}">
                    <a16:rowId xmlns:a16="http://schemas.microsoft.com/office/drawing/2014/main" val="982959544"/>
                  </a:ext>
                </a:extLst>
              </a:tr>
            </a:tbl>
          </a:graphicData>
        </a:graphic>
      </p:graphicFrame>
    </p:spTree>
    <p:extLst>
      <p:ext uri="{BB962C8B-B14F-4D97-AF65-F5344CB8AC3E}">
        <p14:creationId xmlns:p14="http://schemas.microsoft.com/office/powerpoint/2010/main" val="25513709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52377" y="181896"/>
            <a:ext cx="8066857" cy="6309320"/>
          </a:xfrm>
        </p:spPr>
        <p:txBody>
          <a:bodyPr>
            <a:normAutofit fontScale="32500" lnSpcReduction="20000"/>
          </a:bodyPr>
          <a:lstStyle/>
          <a:p>
            <a:pPr marL="0" indent="0">
              <a:lnSpc>
                <a:spcPct val="107000"/>
              </a:lnSpc>
              <a:spcAft>
                <a:spcPts val="800"/>
              </a:spcAft>
              <a:buNone/>
            </a:pPr>
            <a:r>
              <a:rPr lang="kk-KZ" sz="14400" b="1" i="1" u="sng"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3-тапсырма: </a:t>
            </a:r>
          </a:p>
          <a:p>
            <a:pPr marL="0" indent="0">
              <a:lnSpc>
                <a:spcPct val="107000"/>
              </a:lnSpc>
              <a:spcAft>
                <a:spcPts val="800"/>
              </a:spcAft>
              <a:buNone/>
            </a:pPr>
            <a:endParaRPr lang="ru-RU" sz="8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8600" dirty="0">
                <a:effectLst/>
                <a:latin typeface="Times New Roman" panose="02020603050405020304" pitchFamily="18" charset="0"/>
                <a:ea typeface="Calibri" panose="020F0502020204030204" pitchFamily="34" charset="0"/>
                <a:cs typeface="Times New Roman" panose="02020603050405020304" pitchFamily="18" charset="0"/>
              </a:rPr>
              <a:t>Шығарманың идеясын  Padlet тақтасы арқылы аудиомен жібер. </a:t>
            </a:r>
            <a:endParaRPr lang="ru-RU" sz="8600"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kk-KZ" sz="8600" b="1" dirty="0">
                <a:effectLst/>
                <a:latin typeface="Times New Roman" panose="02020603050405020304" pitchFamily="18" charset="0"/>
                <a:ea typeface="Calibri" panose="020F0502020204030204" pitchFamily="34" charset="0"/>
                <a:cs typeface="Times New Roman" panose="02020603050405020304" pitchFamily="18" charset="0"/>
              </a:rPr>
              <a:t>Дескриптор</a:t>
            </a:r>
            <a:r>
              <a:rPr lang="kk-KZ" sz="14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14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9600" b="1" dirty="0">
                <a:latin typeface="Times New Roman" panose="02020603050405020304" pitchFamily="18" charset="0"/>
                <a:ea typeface="Calibri" panose="020F0502020204030204" pitchFamily="34" charset="0"/>
                <a:cs typeface="Times New Roman" panose="02020603050405020304" pitchFamily="18" charset="0"/>
              </a:rPr>
              <a:t>1. </a:t>
            </a:r>
            <a:r>
              <a:rPr lang="kk-KZ" sz="9600" dirty="0">
                <a:latin typeface="Times New Roman" panose="02020603050405020304" pitchFamily="18" charset="0"/>
                <a:ea typeface="Calibri" panose="020F0502020204030204" pitchFamily="34" charset="0"/>
                <a:cs typeface="Times New Roman" panose="02020603050405020304" pitchFamily="18" charset="0"/>
              </a:rPr>
              <a:t>шығармалардағы идеяны таба алады.</a:t>
            </a:r>
            <a:endParaRPr lang="ru-RU" sz="9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kk-KZ" sz="9600" dirty="0">
                <a:latin typeface="Times New Roman" panose="02020603050405020304" pitchFamily="18" charset="0"/>
                <a:ea typeface="Calibri" panose="020F0502020204030204" pitchFamily="34" charset="0"/>
                <a:cs typeface="Times New Roman" panose="02020603050405020304" pitchFamily="18" charset="0"/>
              </a:rPr>
              <a:t>2. ойын 3 сөйлеммен анық жеткізеді. </a:t>
            </a:r>
            <a:endParaRPr lang="ru-RU" sz="96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ru-RU" sz="11200" dirty="0">
              <a:latin typeface="Times New Roman" panose="02020603050405020304" pitchFamily="18" charset="0"/>
              <a:cs typeface="Times New Roman" panose="02020603050405020304" pitchFamily="18" charset="0"/>
            </a:endParaRPr>
          </a:p>
          <a:p>
            <a:pPr marL="0" indent="0">
              <a:buNone/>
            </a:pPr>
            <a:r>
              <a:rPr lang="ru-RU" dirty="0"/>
              <a:t> </a:t>
            </a:r>
          </a:p>
          <a:p>
            <a:pPr marL="0" indent="0">
              <a:buNone/>
            </a:pPr>
            <a:r>
              <a:rPr lang="ru-RU" dirty="0"/>
              <a:t> </a:t>
            </a:r>
          </a:p>
          <a:p>
            <a:endParaRPr lang="ru-RU" dirty="0"/>
          </a:p>
        </p:txBody>
      </p:sp>
      <p:pic>
        <p:nvPicPr>
          <p:cNvPr id="2" name="Звук 1">
            <a:hlinkClick r:id="" action="ppaction://media"/>
            <a:extLst>
              <a:ext uri="{FF2B5EF4-FFF2-40B4-BE49-F238E27FC236}">
                <a16:creationId xmlns:a16="http://schemas.microsoft.com/office/drawing/2014/main" id="{DC7439CE-F3A0-4BB5-94AD-AABC12512C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3076" name="Picture 4" descr="Как работать с интерактивной онлайн доской Padlet? How to use interactive  board Padlet? - YouTube">
            <a:extLst>
              <a:ext uri="{FF2B5EF4-FFF2-40B4-BE49-F238E27FC236}">
                <a16:creationId xmlns:a16="http://schemas.microsoft.com/office/drawing/2014/main" id="{C4DEE6FC-8FCE-4E3B-9597-952202EF51B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3" y="4480893"/>
            <a:ext cx="3708028" cy="2085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1947310"/>
      </p:ext>
    </p:extLst>
  </p:cSld>
  <p:clrMapOvr>
    <a:masterClrMapping/>
  </p:clrMapOvr>
  <mc:AlternateContent xmlns:mc="http://schemas.openxmlformats.org/markup-compatibility/2006" xmlns:p14="http://schemas.microsoft.com/office/powerpoint/2010/main">
    <mc:Choice Requires="p14">
      <p:transition spd="slow" p14:dur="2000" advTm="18893"/>
    </mc:Choice>
    <mc:Fallback xmlns="">
      <p:transition spd="slow" advTm="188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4F34244-CA0F-4C4A-9481-2C280F935059}"/>
              </a:ext>
            </a:extLst>
          </p:cNvPr>
          <p:cNvSpPr>
            <a:spLocks noGrp="1"/>
          </p:cNvSpPr>
          <p:nvPr>
            <p:ph type="title"/>
          </p:nvPr>
        </p:nvSpPr>
        <p:spPr/>
        <p:txBody>
          <a:bodyPr/>
          <a:lstStyle/>
          <a:p>
            <a:r>
              <a:rPr lang="kk-KZ" dirty="0">
                <a:solidFill>
                  <a:srgbClr val="C00000"/>
                </a:solidFill>
                <a:latin typeface="Times New Roman" panose="02020603050405020304" pitchFamily="18" charset="0"/>
                <a:cs typeface="Times New Roman" panose="02020603050405020304" pitchFamily="18" charset="0"/>
              </a:rPr>
              <a:t>Ықтимал жауап:</a:t>
            </a:r>
            <a:endParaRPr lang="ru-RU" dirty="0">
              <a:solidFill>
                <a:srgbClr val="C00000"/>
              </a:solidFill>
              <a:latin typeface="Times New Roman" panose="02020603050405020304" pitchFamily="18" charset="0"/>
              <a:cs typeface="Times New Roman" panose="02020603050405020304" pitchFamily="18" charset="0"/>
            </a:endParaRPr>
          </a:p>
        </p:txBody>
      </p:sp>
      <p:sp>
        <p:nvSpPr>
          <p:cNvPr id="3" name="Объект 2">
            <a:extLst>
              <a:ext uri="{FF2B5EF4-FFF2-40B4-BE49-F238E27FC236}">
                <a16:creationId xmlns:a16="http://schemas.microsoft.com/office/drawing/2014/main" id="{6D69E6E4-ACB1-46F0-A217-8A0DE0AB116F}"/>
              </a:ext>
            </a:extLst>
          </p:cNvPr>
          <p:cNvSpPr>
            <a:spLocks noGrp="1"/>
          </p:cNvSpPr>
          <p:nvPr>
            <p:ph idx="1"/>
          </p:nvPr>
        </p:nvSpPr>
        <p:spPr>
          <a:xfrm>
            <a:off x="609600" y="1268760"/>
            <a:ext cx="8066856" cy="2160240"/>
          </a:xfrm>
        </p:spPr>
        <p:txBody>
          <a:bodyPr>
            <a:normAutofit/>
          </a:bodyPr>
          <a:lstStyle/>
          <a:p>
            <a:pPr marL="0" indent="0">
              <a:lnSpc>
                <a:spcPct val="107000"/>
              </a:lnSpc>
              <a:spcAft>
                <a:spcPts val="800"/>
              </a:spcAft>
              <a:buNone/>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 Шығармалардағы идея мынау: </a:t>
            </a:r>
          </a:p>
          <a:p>
            <a:pPr marL="0" indent="0">
              <a:lnSpc>
                <a:spcPct val="107000"/>
              </a:lnSpc>
              <a:spcAft>
                <a:spcPts val="800"/>
              </a:spcAft>
              <a:buNone/>
            </a:pPr>
            <a:r>
              <a:rPr lang="kk-KZ" sz="2800" dirty="0">
                <a:effectLst/>
                <a:latin typeface="Times New Roman" panose="02020603050405020304" pitchFamily="18" charset="0"/>
                <a:ea typeface="Calibri" panose="020F0502020204030204" pitchFamily="34" charset="0"/>
                <a:cs typeface="Times New Roman" panose="02020603050405020304" pitchFamily="18" charset="0"/>
              </a:rPr>
              <a:t>Өмірдің кез келген кезеңдеріне дайын бол. Ол үшін жасыма. Тағдырың өз қолыңда. </a:t>
            </a:r>
            <a:endParaRPr lang="ru-RU" sz="28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buNone/>
            </a:pPr>
            <a:endParaRPr lang="ru-RU" dirty="0"/>
          </a:p>
        </p:txBody>
      </p:sp>
      <p:pic>
        <p:nvPicPr>
          <p:cNvPr id="4" name="Звук 3">
            <a:hlinkClick r:id="" action="ppaction://media"/>
            <a:extLst>
              <a:ext uri="{FF2B5EF4-FFF2-40B4-BE49-F238E27FC236}">
                <a16:creationId xmlns:a16="http://schemas.microsoft.com/office/drawing/2014/main" id="{90405093-9DB3-4AD4-AAE0-A912F40BEF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4100" name="Picture 4" descr="Өмірің өз қолыңда немесе өзгеру жолдары Alashainasy.kz">
            <a:extLst>
              <a:ext uri="{FF2B5EF4-FFF2-40B4-BE49-F238E27FC236}">
                <a16:creationId xmlns:a16="http://schemas.microsoft.com/office/drawing/2014/main" id="{C065AC13-B158-4B36-B0C8-F214B29FC0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45200" y="3479799"/>
            <a:ext cx="4931055" cy="3215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122182"/>
      </p:ext>
    </p:extLst>
  </p:cSld>
  <p:clrMapOvr>
    <a:masterClrMapping/>
  </p:clrMapOvr>
  <mc:AlternateContent xmlns:mc="http://schemas.openxmlformats.org/markup-compatibility/2006" xmlns:p14="http://schemas.microsoft.com/office/powerpoint/2010/main">
    <mc:Choice Requires="p14">
      <p:transition spd="slow" p14:dur="2000" advTm="90960"/>
    </mc:Choice>
    <mc:Fallback xmlns="">
      <p:transition spd="slow" advTm="90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Легкий дым">
  <a:themeElements>
    <a:clrScheme name="Легкий дым">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Легкий дым">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Легкий дым">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2489</TotalTime>
  <Words>574</Words>
  <Application>Microsoft Office PowerPoint</Application>
  <PresentationFormat>Экран (4:3)</PresentationFormat>
  <Paragraphs>80</Paragraphs>
  <Slides>12</Slides>
  <Notes>1</Notes>
  <HiddenSlides>0</HiddenSlides>
  <MMClips>11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12</vt:i4>
      </vt:variant>
    </vt:vector>
  </HeadingPairs>
  <TitlesOfParts>
    <vt:vector size="19" baseType="lpstr">
      <vt:lpstr>Arial</vt:lpstr>
      <vt:lpstr>Calibri</vt:lpstr>
      <vt:lpstr>Century Gothic</vt:lpstr>
      <vt:lpstr>Times New Roman</vt:lpstr>
      <vt:lpstr>Wingdings</vt:lpstr>
      <vt:lpstr>Wingdings 3</vt:lpstr>
      <vt:lpstr>Легкий дым</vt:lpstr>
      <vt:lpstr>Презентация PowerPoint</vt:lpstr>
      <vt:lpstr> </vt:lpstr>
      <vt:lpstr>Презентация PowerPoint</vt:lpstr>
      <vt:lpstr>       Кез-келген шығарманы салыстыру аспектілері қандай?              Берілген аспектілерден салыстыруға арналғанын тап, белгіле.   - мазмұны - кейіпкерлері - соңы - басталуы - авторы - өмірмен байланыс       </vt:lpstr>
      <vt:lpstr>Презентация PowerPoint</vt:lpstr>
      <vt:lpstr>Презентация PowerPoint</vt:lpstr>
      <vt:lpstr>Презентация PowerPoint</vt:lpstr>
      <vt:lpstr>Презентация PowerPoint</vt:lpstr>
      <vt:lpstr>Ықтимал жауап:</vt:lpstr>
      <vt:lpstr>          4-тапсырма:    Кнут Гамсунның «Аштық» және Эрнест Хэмингуейдің «Шал және теңіз» шығармаларын салыстыра талдап, әдеби сын жаз.  Дескриптор: 1. шығармаларды салыстырады; 2. өзіндік көзқарасы көрінеді; 3. әдеби сын жазады.        </vt:lpstr>
      <vt:lpstr>Презентация PowerPoint</vt:lpstr>
      <vt:lpstr>Қорытынды:</vt:lpstr>
    </vt:vector>
  </TitlesOfParts>
  <Company>URTISI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Елюбаева  Гульнар Тоқтарбекқызы</cp:lastModifiedBy>
  <cp:revision>237</cp:revision>
  <cp:lastPrinted>2019-09-02T03:42:01Z</cp:lastPrinted>
  <dcterms:created xsi:type="dcterms:W3CDTF">2011-08-18T13:52:20Z</dcterms:created>
  <dcterms:modified xsi:type="dcterms:W3CDTF">2021-04-04T13:46:36Z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TC100690461049</vt:lpwstr>
  </property>
</Properties>
</file>