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1"/>
  </p:sldMasterIdLst>
  <p:notesMasterIdLst>
    <p:notesMasterId r:id="rId16"/>
  </p:notesMasterIdLst>
  <p:sldIdLst>
    <p:sldId id="309" r:id="rId2"/>
    <p:sldId id="256" r:id="rId3"/>
    <p:sldId id="261" r:id="rId4"/>
    <p:sldId id="310" r:id="rId5"/>
    <p:sldId id="317" r:id="rId6"/>
    <p:sldId id="321" r:id="rId7"/>
    <p:sldId id="328" r:id="rId8"/>
    <p:sldId id="327" r:id="rId9"/>
    <p:sldId id="311" r:id="rId10"/>
    <p:sldId id="329" r:id="rId11"/>
    <p:sldId id="326" r:id="rId12"/>
    <p:sldId id="323" r:id="rId13"/>
    <p:sldId id="325" r:id="rId14"/>
    <p:sldId id="316" r:id="rId15"/>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3935" autoAdjust="0"/>
  </p:normalViewPr>
  <p:slideViewPr>
    <p:cSldViewPr>
      <p:cViewPr varScale="1">
        <p:scale>
          <a:sx n="64" d="100"/>
          <a:sy n="64" d="100"/>
        </p:scale>
        <p:origin x="1212" y="78"/>
      </p:cViewPr>
      <p:guideLst>
        <p:guide orient="horz" pos="2160"/>
        <p:guide pos="292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597C60E-331B-42C1-90BB-BA6D4D035DCD}" type="datetimeFigureOut">
              <a:rPr lang="ru-RU" smtClean="0"/>
              <a:pPr/>
              <a:t>06.04.2021</a:t>
            </a:fld>
            <a:endParaRPr lang="ru-RU"/>
          </a:p>
        </p:txBody>
      </p:sp>
      <p:sp>
        <p:nvSpPr>
          <p:cNvPr id="4" name="Образ слайда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E7A2F94-53E9-4EAA-B751-3D0442A6A8F7}" type="slidenum">
              <a:rPr lang="ru-RU" smtClean="0"/>
              <a:pPr/>
              <a:t>‹#›</a:t>
            </a:fld>
            <a:endParaRPr lang="ru-RU"/>
          </a:p>
        </p:txBody>
      </p:sp>
    </p:spTree>
    <p:extLst>
      <p:ext uri="{BB962C8B-B14F-4D97-AF65-F5344CB8AC3E}">
        <p14:creationId xmlns:p14="http://schemas.microsoft.com/office/powerpoint/2010/main" val="22657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7A2F94-53E9-4EAA-B751-3D0442A6A8F7}" type="slidenum">
              <a:rPr lang="ru-RU" smtClean="0"/>
              <a:pPr/>
              <a:t>13</a:t>
            </a:fld>
            <a:endParaRPr lang="ru-RU"/>
          </a:p>
        </p:txBody>
      </p:sp>
    </p:spTree>
    <p:extLst>
      <p:ext uri="{BB962C8B-B14F-4D97-AF65-F5344CB8AC3E}">
        <p14:creationId xmlns:p14="http://schemas.microsoft.com/office/powerpoint/2010/main" val="54713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97FFC97-9079-4BFB-9C49-4CA601FA4856}" type="slidenum">
              <a:rPr lang="ru-RU" smtClean="0"/>
              <a:pPr>
                <a:defRPr/>
              </a:pPr>
              <a:t>‹#›</a:t>
            </a:fld>
            <a:endParaRPr lang="ru-RU"/>
          </a:p>
        </p:txBody>
      </p:sp>
    </p:spTree>
    <p:extLst>
      <p:ext uri="{BB962C8B-B14F-4D97-AF65-F5344CB8AC3E}">
        <p14:creationId xmlns:p14="http://schemas.microsoft.com/office/powerpoint/2010/main" val="36157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205912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55640BD-66BE-4EA4-9B2A-4CBE3A58E532}" type="slidenum">
              <a:rPr lang="ru-RU" smtClean="0"/>
              <a:pPr>
                <a:defRPr/>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0179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422442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55640BD-66BE-4EA4-9B2A-4CBE3A58E532}" type="slidenum">
              <a:rPr lang="ru-RU" smtClean="0"/>
              <a:pPr>
                <a:defRPr/>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601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244553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E4D34FE-C00D-4A6D-A9F4-736F9D507901}" type="slidenum">
              <a:rPr lang="ru-RU" smtClean="0"/>
              <a:pPr>
                <a:defRPr/>
              </a:pPr>
              <a:t>‹#›</a:t>
            </a:fld>
            <a:endParaRPr lang="ru-RU"/>
          </a:p>
        </p:txBody>
      </p:sp>
    </p:spTree>
    <p:extLst>
      <p:ext uri="{BB962C8B-B14F-4D97-AF65-F5344CB8AC3E}">
        <p14:creationId xmlns:p14="http://schemas.microsoft.com/office/powerpoint/2010/main" val="59825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8F3295E-1DC7-4402-8EE7-6E4688FE7BA7}" type="slidenum">
              <a:rPr lang="ru-RU" smtClean="0"/>
              <a:pPr>
                <a:defRPr/>
              </a:pPr>
              <a:t>‹#›</a:t>
            </a:fld>
            <a:endParaRPr lang="ru-RU"/>
          </a:p>
        </p:txBody>
      </p:sp>
    </p:spTree>
    <p:extLst>
      <p:ext uri="{BB962C8B-B14F-4D97-AF65-F5344CB8AC3E}">
        <p14:creationId xmlns:p14="http://schemas.microsoft.com/office/powerpoint/2010/main" val="306896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EF15B44-3C83-45B7-B926-5A9C02D725C0}" type="slidenum">
              <a:rPr lang="ru-RU" smtClean="0"/>
              <a:pPr>
                <a:defRPr/>
              </a:pPr>
              <a:t>‹#›</a:t>
            </a:fld>
            <a:endParaRPr lang="ru-RU"/>
          </a:p>
        </p:txBody>
      </p:sp>
    </p:spTree>
    <p:extLst>
      <p:ext uri="{BB962C8B-B14F-4D97-AF65-F5344CB8AC3E}">
        <p14:creationId xmlns:p14="http://schemas.microsoft.com/office/powerpoint/2010/main" val="100250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29D2FC2-8455-40E5-BBC1-3663046A8B42}" type="slidenum">
              <a:rPr lang="ru-RU" smtClean="0"/>
              <a:pPr>
                <a:defRPr/>
              </a:pPr>
              <a:t>‹#›</a:t>
            </a:fld>
            <a:endParaRPr lang="ru-RU"/>
          </a:p>
        </p:txBody>
      </p:sp>
    </p:spTree>
    <p:extLst>
      <p:ext uri="{BB962C8B-B14F-4D97-AF65-F5344CB8AC3E}">
        <p14:creationId xmlns:p14="http://schemas.microsoft.com/office/powerpoint/2010/main" val="1614937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20C0555B-1775-42CA-B01E-7438C34D918A}" type="slidenum">
              <a:rPr lang="ru-RU" smtClean="0"/>
              <a:pPr>
                <a:defRPr/>
              </a:pPr>
              <a:t>‹#›</a:t>
            </a:fld>
            <a:endParaRPr lang="ru-RU"/>
          </a:p>
        </p:txBody>
      </p:sp>
    </p:spTree>
    <p:extLst>
      <p:ext uri="{BB962C8B-B14F-4D97-AF65-F5344CB8AC3E}">
        <p14:creationId xmlns:p14="http://schemas.microsoft.com/office/powerpoint/2010/main" val="4719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9E037554-A515-49F6-97A4-45C3F3265075}" type="slidenum">
              <a:rPr lang="ru-RU" smtClean="0"/>
              <a:pPr>
                <a:defRPr/>
              </a:pPr>
              <a:t>‹#›</a:t>
            </a:fld>
            <a:endParaRPr lang="ru-RU"/>
          </a:p>
        </p:txBody>
      </p:sp>
    </p:spTree>
    <p:extLst>
      <p:ext uri="{BB962C8B-B14F-4D97-AF65-F5344CB8AC3E}">
        <p14:creationId xmlns:p14="http://schemas.microsoft.com/office/powerpoint/2010/main" val="21658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92166C59-AD81-41AA-91B7-8B2721A29B5B}" type="slidenum">
              <a:rPr lang="ru-RU" smtClean="0"/>
              <a:pPr>
                <a:defRPr/>
              </a:pPr>
              <a:t>‹#›</a:t>
            </a:fld>
            <a:endParaRPr lang="ru-RU"/>
          </a:p>
        </p:txBody>
      </p:sp>
    </p:spTree>
    <p:extLst>
      <p:ext uri="{BB962C8B-B14F-4D97-AF65-F5344CB8AC3E}">
        <p14:creationId xmlns:p14="http://schemas.microsoft.com/office/powerpoint/2010/main" val="394656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4313E432-B841-45A3-B712-E98FCEE073C8}" type="slidenum">
              <a:rPr lang="ru-RU" smtClean="0"/>
              <a:pPr>
                <a:defRPr/>
              </a:pPr>
              <a:t>‹#›</a:t>
            </a:fld>
            <a:endParaRPr lang="ru-RU"/>
          </a:p>
        </p:txBody>
      </p:sp>
    </p:spTree>
    <p:extLst>
      <p:ext uri="{BB962C8B-B14F-4D97-AF65-F5344CB8AC3E}">
        <p14:creationId xmlns:p14="http://schemas.microsoft.com/office/powerpoint/2010/main" val="73538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BC9652B4-E8FF-4EA8-A574-790201201EC9}" type="slidenum">
              <a:rPr lang="ru-RU" smtClean="0"/>
              <a:pPr>
                <a:defRPr/>
              </a:pPr>
              <a:t>‹#›</a:t>
            </a:fld>
            <a:endParaRPr lang="ru-RU"/>
          </a:p>
        </p:txBody>
      </p:sp>
    </p:spTree>
    <p:extLst>
      <p:ext uri="{BB962C8B-B14F-4D97-AF65-F5344CB8AC3E}">
        <p14:creationId xmlns:p14="http://schemas.microsoft.com/office/powerpoint/2010/main" val="352400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21D380DD-34DE-4B9A-9421-9C62FA8090BE}" type="slidenum">
              <a:rPr lang="ru-RU" smtClean="0"/>
              <a:pPr>
                <a:defRPr/>
              </a:pPr>
              <a:t>‹#›</a:t>
            </a:fld>
            <a:endParaRPr lang="ru-RU"/>
          </a:p>
        </p:txBody>
      </p:sp>
    </p:spTree>
    <p:extLst>
      <p:ext uri="{BB962C8B-B14F-4D97-AF65-F5344CB8AC3E}">
        <p14:creationId xmlns:p14="http://schemas.microsoft.com/office/powerpoint/2010/main" val="5798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125399040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hyperlink" Target="https://padlet.com/gulnar070873/a37i10hvgfbij8v6"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540" y="207206"/>
            <a:ext cx="8280920" cy="3046988"/>
          </a:xfrm>
          <a:prstGeom prst="rect">
            <a:avLst/>
          </a:prstGeom>
          <a:noFill/>
        </p:spPr>
        <p:txBody>
          <a:bodyPr wrap="square" rtlCol="0">
            <a:spAutoFit/>
          </a:bodyPr>
          <a:lstStyle/>
          <a:p>
            <a:pPr algn="ctr"/>
            <a:endParaRPr lang="kk-KZ" sz="3200" b="1" i="1" dirty="0">
              <a:solidFill>
                <a:srgbClr val="0070C0"/>
              </a:solidFill>
            </a:endParaRPr>
          </a:p>
          <a:p>
            <a:r>
              <a:rPr lang="kk-KZ" sz="3600" b="1" i="1" dirty="0">
                <a:solidFill>
                  <a:srgbClr val="0070C0"/>
                </a:solidFill>
                <a:latin typeface="Times New Roman" panose="02020603050405020304" pitchFamily="18" charset="0"/>
                <a:cs typeface="Times New Roman" panose="02020603050405020304" pitchFamily="18" charset="0"/>
              </a:rPr>
              <a:t>Бөлім тақырыбы:</a:t>
            </a:r>
          </a:p>
          <a:p>
            <a:pPr algn="ctr"/>
            <a:r>
              <a:rPr lang="ru-RU" sz="3600" b="1" dirty="0" err="1">
                <a:solidFill>
                  <a:srgbClr val="C00000"/>
                </a:solidFill>
                <a:effectLst/>
                <a:latin typeface="Times New Roman" panose="02020603050405020304" pitchFamily="18" charset="0"/>
                <a:ea typeface="Calibri" panose="020F0502020204030204" pitchFamily="34" charset="0"/>
              </a:rPr>
              <a:t>Әдебиеттегі</a:t>
            </a:r>
            <a:r>
              <a:rPr lang="ru-RU" sz="3600" b="1" dirty="0">
                <a:solidFill>
                  <a:srgbClr val="C00000"/>
                </a:solidFill>
                <a:effectLst/>
                <a:latin typeface="Times New Roman" panose="02020603050405020304" pitchFamily="18" charset="0"/>
                <a:ea typeface="Calibri" panose="020F0502020204030204" pitchFamily="34" charset="0"/>
              </a:rPr>
              <a:t> сын-</a:t>
            </a:r>
            <a:r>
              <a:rPr lang="ru-RU" sz="3600" b="1" dirty="0" err="1">
                <a:solidFill>
                  <a:srgbClr val="C00000"/>
                </a:solidFill>
                <a:effectLst/>
                <a:latin typeface="Times New Roman" panose="02020603050405020304" pitchFamily="18" charset="0"/>
                <a:ea typeface="Calibri" panose="020F0502020204030204" pitchFamily="34" charset="0"/>
              </a:rPr>
              <a:t>сарын</a:t>
            </a:r>
            <a:endParaRPr lang="ru-RU" sz="3600" b="1" dirty="0">
              <a:solidFill>
                <a:srgbClr val="C00000"/>
              </a:solidFill>
              <a:effectLst/>
              <a:latin typeface="Times New Roman" panose="02020603050405020304" pitchFamily="18" charset="0"/>
              <a:ea typeface="Calibri" panose="020F0502020204030204" pitchFamily="34" charset="0"/>
            </a:endParaRPr>
          </a:p>
          <a:p>
            <a:endParaRPr lang="kk-KZ" sz="3200" b="1" i="1" dirty="0">
              <a:solidFill>
                <a:srgbClr val="0070C0"/>
              </a:solidFill>
              <a:latin typeface="Times New Roman" panose="02020603050405020304" pitchFamily="18" charset="0"/>
              <a:cs typeface="Times New Roman" panose="02020603050405020304" pitchFamily="18" charset="0"/>
            </a:endParaRPr>
          </a:p>
          <a:p>
            <a:r>
              <a:rPr lang="kk-KZ" sz="3200" b="1" i="1" dirty="0">
                <a:solidFill>
                  <a:srgbClr val="0070C0"/>
                </a:solidFill>
                <a:latin typeface="Times New Roman" panose="02020603050405020304" pitchFamily="18" charset="0"/>
                <a:cs typeface="Times New Roman" panose="02020603050405020304" pitchFamily="18" charset="0"/>
              </a:rPr>
              <a:t>Сабақтың тақырыбы:</a:t>
            </a:r>
          </a:p>
          <a:p>
            <a:pPr algn="ctr"/>
            <a:endParaRPr lang="kk-KZ" sz="2400" b="1" i="1" dirty="0">
              <a:solidFill>
                <a:srgbClr val="0070C0"/>
              </a:solidFill>
            </a:endParaRPr>
          </a:p>
        </p:txBody>
      </p:sp>
      <p:sp>
        <p:nvSpPr>
          <p:cNvPr id="2" name="TextBox 1"/>
          <p:cNvSpPr txBox="1"/>
          <p:nvPr/>
        </p:nvSpPr>
        <p:spPr>
          <a:xfrm>
            <a:off x="5868144" y="5088349"/>
            <a:ext cx="3960440" cy="954107"/>
          </a:xfrm>
          <a:prstGeom prst="rect">
            <a:avLst/>
          </a:prstGeom>
          <a:noFill/>
        </p:spPr>
        <p:txBody>
          <a:bodyPr wrap="square" rtlCol="0">
            <a:spAutoFit/>
          </a:bodyPr>
          <a:lstStyle/>
          <a:p>
            <a:r>
              <a:rPr lang="kk-KZ" sz="2800" i="1" dirty="0">
                <a:latin typeface="Times New Roman" panose="02020603050405020304" pitchFamily="18" charset="0"/>
                <a:cs typeface="Times New Roman" panose="02020603050405020304" pitchFamily="18" charset="0"/>
              </a:rPr>
              <a:t>Қазақ әдебиеті </a:t>
            </a:r>
          </a:p>
          <a:p>
            <a:r>
              <a:rPr lang="kk-KZ" sz="2800" i="1" dirty="0">
                <a:latin typeface="Times New Roman" panose="02020603050405020304" pitchFamily="18" charset="0"/>
                <a:cs typeface="Times New Roman" panose="02020603050405020304" pitchFamily="18" charset="0"/>
              </a:rPr>
              <a:t>11-сынып</a:t>
            </a:r>
            <a:endParaRPr lang="ru-RU" sz="28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075E9E-A89F-4741-BA76-48F75D23CD77}"/>
              </a:ext>
            </a:extLst>
          </p:cNvPr>
          <p:cNvSpPr txBox="1"/>
          <p:nvPr/>
        </p:nvSpPr>
        <p:spPr>
          <a:xfrm>
            <a:off x="882440" y="2911309"/>
            <a:ext cx="7740860" cy="769441"/>
          </a:xfrm>
          <a:prstGeom prst="rect">
            <a:avLst/>
          </a:prstGeom>
          <a:noFill/>
        </p:spPr>
        <p:txBody>
          <a:bodyPr wrap="square">
            <a:spAutoFit/>
          </a:bodyPr>
          <a:lstStyle/>
          <a:p>
            <a:r>
              <a:rPr lang="kk-KZ" sz="4400" b="1" kern="1600" dirty="0">
                <a:solidFill>
                  <a:srgbClr val="C00000"/>
                </a:solidFill>
                <a:effectLst/>
                <a:latin typeface="Times New Roman" panose="02020603050405020304" pitchFamily="18" charset="0"/>
                <a:ea typeface="Calibri" panose="020F0502020204030204" pitchFamily="34" charset="0"/>
              </a:rPr>
              <a:t>                 Қорытынды</a:t>
            </a:r>
            <a:endParaRPr lang="ru-RU" sz="4400" b="1" i="1" dirty="0">
              <a:solidFill>
                <a:srgbClr val="C00000"/>
              </a:solidFill>
            </a:endParaRPr>
          </a:p>
        </p:txBody>
      </p:sp>
      <p:pic>
        <p:nvPicPr>
          <p:cNvPr id="5" name="Звук 4">
            <a:hlinkClick r:id="" action="ppaction://media"/>
            <a:extLst>
              <a:ext uri="{FF2B5EF4-FFF2-40B4-BE49-F238E27FC236}">
                <a16:creationId xmlns:a16="http://schemas.microsoft.com/office/drawing/2014/main" id="{0FCEA2F9-80B0-45A3-8D4C-CEE9DD6D54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2674026"/>
      </p:ext>
    </p:extLst>
  </p:cSld>
  <p:clrMapOvr>
    <a:masterClrMapping/>
  </p:clrMapOvr>
  <mc:AlternateContent xmlns:mc="http://schemas.openxmlformats.org/markup-compatibility/2006" xmlns:p14="http://schemas.microsoft.com/office/powerpoint/2010/main">
    <mc:Choice Requires="p14">
      <p:transition spd="slow" p14:dur="2000" advTm="24133"/>
    </mc:Choice>
    <mc:Fallback xmlns="">
      <p:transition spd="slow" advTm="2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8CF6098-3D45-4D0D-801F-057E2E9E5BF9}"/>
              </a:ext>
            </a:extLst>
          </p:cNvPr>
          <p:cNvSpPr>
            <a:spLocks noGrp="1"/>
          </p:cNvSpPr>
          <p:nvPr>
            <p:ph idx="1"/>
          </p:nvPr>
        </p:nvSpPr>
        <p:spPr>
          <a:xfrm>
            <a:off x="395536" y="476672"/>
            <a:ext cx="7632848" cy="5328592"/>
          </a:xfrm>
        </p:spPr>
        <p:txBody>
          <a:bodyPr>
            <a:normAutofit/>
          </a:bodyPr>
          <a:lstStyle/>
          <a:p>
            <a:pPr marL="0" indent="0">
              <a:lnSpc>
                <a:spcPct val="107000"/>
              </a:lnSpc>
              <a:spcAft>
                <a:spcPts val="800"/>
              </a:spcAft>
              <a:buNone/>
            </a:pP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кейіпкердің түсін</a:t>
            </a: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 ө</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мір сүрудің теңгерім дөңгелегі арқылы салыстырады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ғаламмен байланыстырады.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latin typeface="Times New Roman" panose="02020603050405020304" pitchFamily="18" charset="0"/>
                <a:ea typeface="Calibri" panose="020F0502020204030204" pitchFamily="34" charset="0"/>
                <a:cs typeface="Times New Roman" panose="02020603050405020304" pitchFamily="18" charset="0"/>
              </a:rPr>
              <a:t>3</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Ойын дәлелді жеткізеді.</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pic>
        <p:nvPicPr>
          <p:cNvPr id="2" name="Звук 1">
            <a:hlinkClick r:id="" action="ppaction://media"/>
            <a:extLst>
              <a:ext uri="{FF2B5EF4-FFF2-40B4-BE49-F238E27FC236}">
                <a16:creationId xmlns:a16="http://schemas.microsoft.com/office/drawing/2014/main" id="{EC283917-DEEA-40BC-8002-6234FD22AA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7289276"/>
      </p:ext>
    </p:extLst>
  </p:cSld>
  <p:clrMapOvr>
    <a:masterClrMapping/>
  </p:clrMapOvr>
  <mc:AlternateContent xmlns:mc="http://schemas.openxmlformats.org/markup-compatibility/2006" xmlns:p14="http://schemas.microsoft.com/office/powerpoint/2010/main">
    <mc:Choice Requires="p14">
      <p:transition spd="slow" p14:dur="2000" advTm="27110"/>
    </mc:Choice>
    <mc:Fallback xmlns="">
      <p:transition spd="slow" advTm="2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F34244-CA0F-4C4A-9481-2C280F935059}"/>
              </a:ext>
            </a:extLst>
          </p:cNvPr>
          <p:cNvSpPr>
            <a:spLocks noGrp="1"/>
          </p:cNvSpPr>
          <p:nvPr>
            <p:ph type="title"/>
          </p:nvPr>
        </p:nvSpPr>
        <p:spPr/>
        <p:txBody>
          <a:bodyPr/>
          <a:lstStyle/>
          <a:p>
            <a:r>
              <a:rPr lang="kk-KZ" dirty="0">
                <a:solidFill>
                  <a:srgbClr val="C00000"/>
                </a:solidFill>
                <a:latin typeface="Times New Roman" panose="02020603050405020304" pitchFamily="18" charset="0"/>
                <a:cs typeface="Times New Roman" panose="02020603050405020304" pitchFamily="18" charset="0"/>
              </a:rPr>
              <a:t>Ықтимал жауап:</a:t>
            </a:r>
            <a:endParaRPr lang="ru-RU" dirty="0">
              <a:solidFill>
                <a:srgbClr val="C0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D69E6E4-ACB1-46F0-A217-8A0DE0AB116F}"/>
              </a:ext>
            </a:extLst>
          </p:cNvPr>
          <p:cNvSpPr>
            <a:spLocks noGrp="1"/>
          </p:cNvSpPr>
          <p:nvPr>
            <p:ph idx="1"/>
          </p:nvPr>
        </p:nvSpPr>
        <p:spPr>
          <a:xfrm>
            <a:off x="609600" y="1268760"/>
            <a:ext cx="8066856" cy="2160240"/>
          </a:xfrm>
        </p:spPr>
        <p:txBody>
          <a:bodyPr>
            <a:normAutofit/>
          </a:bodyPr>
          <a:lstStyle/>
          <a:p>
            <a:pPr marL="0" indent="0">
              <a:lnSpc>
                <a:spcPct val="107000"/>
              </a:lnSpc>
              <a:spcAft>
                <a:spcPts val="800"/>
              </a:spcAft>
              <a:buNone/>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6" name="TextBox 5">
            <a:extLst>
              <a:ext uri="{FF2B5EF4-FFF2-40B4-BE49-F238E27FC236}">
                <a16:creationId xmlns:a16="http://schemas.microsoft.com/office/drawing/2014/main" id="{14811112-6A18-4245-A6E9-EEA68AD733E5}"/>
              </a:ext>
            </a:extLst>
          </p:cNvPr>
          <p:cNvSpPr txBox="1"/>
          <p:nvPr/>
        </p:nvSpPr>
        <p:spPr>
          <a:xfrm>
            <a:off x="219301" y="1268760"/>
            <a:ext cx="8712200" cy="5087162"/>
          </a:xfrm>
          <a:prstGeom prst="rect">
            <a:avLst/>
          </a:prstGeom>
          <a:noFill/>
        </p:spPr>
        <p:txBody>
          <a:bodyPr wrap="square">
            <a:spAutoFit/>
          </a:bodyPr>
          <a:lstStyle/>
          <a:p>
            <a:pPr>
              <a:lnSpc>
                <a:spcPct val="107000"/>
              </a:lnSpc>
              <a:spcAft>
                <a:spcPts val="800"/>
              </a:spcAft>
            </a:pPr>
            <a:r>
              <a:rPr lang="kk-KZ" sz="2000" dirty="0">
                <a:effectLst/>
                <a:latin typeface="Times New Roman" panose="02020603050405020304" pitchFamily="18" charset="0"/>
                <a:ea typeface="Calibri" panose="020F0502020204030204" pitchFamily="34" charset="0"/>
                <a:cs typeface="Times New Roman" panose="02020603050405020304" pitchFamily="18" charset="0"/>
              </a:rPr>
              <a:t>Теңгерім дөңгелегінің алғашқысы - денсаулық. Шал денсаулығының қыр-сырын жақсы біледі. Күні бойы тек қана сумен жүретін кездері де болған. Судың адам денсаулығына пайдалы екенін ғаламдық тақырып ретінде дәлелдеуге болады. Екіншісі, ақша. Басты кейіпкер үшін ақша маңызды емес. Бірақ керек кезде оны табудың жолдарын біледі. Ақшаның энергиясы бар екенін ғалымдар жақсы дәлелдеген. Үшінші, бизнес. Шалдың кәсібі- балық аулау. Кәсібін нәсіп ете білді және білгенін балаға үйретті. Білім алу – ауқымды  әрі өзектілігін жоймайтын тақырып. Төртіншісі, араласқан ортасы мен достары. Шал түсінде үнемі арыстанның күшіктерін көрген. Ол - қасындағы сенімді серігіне айналған бала. Баланың шалға жасаған қайырымдылығы ерекше. Қайырымдылық тақырыбымен байланыстырар едім. Бесінші, отбасы, балалары. Шалдың ең жақын адамдары жоқ. Ол өмірде жалғыз қалады. Алтыншы, рухани даму. Шал ол жағын өте жақсы біледі. Өмірден түйгені көп адам.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id="{0F7A276B-BDCF-4166-9D39-67CE0745E1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6122182"/>
      </p:ext>
    </p:extLst>
  </p:cSld>
  <p:clrMapOvr>
    <a:masterClrMapping/>
  </p:clrMapOvr>
  <mc:AlternateContent xmlns:mc="http://schemas.openxmlformats.org/markup-compatibility/2006" xmlns:p14="http://schemas.microsoft.com/office/powerpoint/2010/main">
    <mc:Choice Requires="p14">
      <p:transition spd="slow" p14:dur="2000" advTm="141782"/>
    </mc:Choice>
    <mc:Fallback xmlns="">
      <p:transition spd="slow" advTm="14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52E78-CB40-433C-8C21-E7BC038F2C6E}"/>
              </a:ext>
            </a:extLst>
          </p:cNvPr>
          <p:cNvSpPr>
            <a:spLocks noGrp="1"/>
          </p:cNvSpPr>
          <p:nvPr>
            <p:ph type="title"/>
          </p:nvPr>
        </p:nvSpPr>
        <p:spPr>
          <a:xfrm>
            <a:off x="215900" y="332656"/>
            <a:ext cx="8586378" cy="6120680"/>
          </a:xfrm>
        </p:spPr>
        <p:txBody>
          <a:bodyPr>
            <a:normAutofit fontScale="90000"/>
          </a:bodyPr>
          <a:lstStyle/>
          <a:p>
            <a:pPr>
              <a:lnSpc>
                <a:spcPct val="107000"/>
              </a:lnSpc>
              <a:spcAft>
                <a:spcPts val="800"/>
              </a:spcAft>
            </a:pPr>
            <a:r>
              <a:rPr lang="kk-KZ" sz="4000" b="1" i="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4-тапсырма:  </a:t>
            </a:r>
            <a:br>
              <a:rPr lang="kk-KZ" sz="4000" b="1" i="1" u="sng" dirty="0">
                <a:effectLst/>
                <a:latin typeface="Times New Roman" panose="02020603050405020304" pitchFamily="18" charset="0"/>
                <a:ea typeface="Calibri" panose="020F0502020204030204" pitchFamily="34" charset="0"/>
                <a:cs typeface="Times New Roman" panose="02020603050405020304" pitchFamily="18" charset="0"/>
              </a:rPr>
            </a:br>
            <a:br>
              <a:rPr lang="ru-RU" dirty="0">
                <a:latin typeface="Calibri" panose="020F0502020204030204" pitchFamily="34" charset="0"/>
                <a:ea typeface="Calibri" panose="020F0502020204030204" pitchFamily="34" charset="0"/>
                <a:cs typeface="Times New Roman" panose="02020603050405020304" pitchFamily="18" charset="0"/>
              </a:rPr>
            </a:br>
            <a:r>
              <a:rPr lang="kk-KZ" sz="3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Автор қолданған жаңаша тәсілге сыни көзқарасыңды білдіріп, видеожазба жазып жібер. </a:t>
            </a:r>
            <a:r>
              <a:rPr lang="kk-KZ" sz="3100" dirty="0">
                <a:solidFill>
                  <a:schemeClr val="tx1"/>
                </a:solidFill>
                <a:effectLst/>
                <a:latin typeface="Times New Roman" panose="02020603050405020304" pitchFamily="18" charset="0"/>
                <a:ea typeface="Malgun Gothic" panose="020B0503020000020004" pitchFamily="34" charset="-127"/>
                <a:cs typeface="Times New Roman" panose="02020603050405020304" pitchFamily="18" charset="0"/>
              </a:rPr>
              <a:t>Padlet тақтасының сілтемесін қолдан.</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en-US" sz="3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rPr>
              <a:t>https://padlet.com/gulnar070873/a37i10hvgfbij8v6</a:t>
            </a:r>
            <a:br>
              <a:rPr lang="kk-KZ" sz="3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ru-RU" sz="3100" dirty="0">
                <a:effectLst/>
                <a:latin typeface="Calibri" panose="020F0502020204030204" pitchFamily="34" charset="0"/>
                <a:ea typeface="Calibri" panose="020F0502020204030204" pitchFamily="34" charset="0"/>
                <a:cs typeface="Times New Roman" panose="02020603050405020304" pitchFamily="18" charset="0"/>
              </a:rPr>
            </a:b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k-KZ" sz="3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жаңашылдық туралы ойын видеоға жазып жібереді.</a:t>
            </a:r>
            <a:br>
              <a:rPr lang="ru-RU"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kk-KZ"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Ойы анық, дауысы ашық, ойын толық айтады.</a:t>
            </a:r>
            <a:br>
              <a:rPr lang="ru-RU"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br>
              <a:rPr lang="ru-RU" sz="3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br>
              <a:rPr lang="ru-RU" sz="3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sz="3100" dirty="0"/>
          </a:p>
        </p:txBody>
      </p:sp>
      <p:sp>
        <p:nvSpPr>
          <p:cNvPr id="5" name="TextBox 4">
            <a:extLst>
              <a:ext uri="{FF2B5EF4-FFF2-40B4-BE49-F238E27FC236}">
                <a16:creationId xmlns:a16="http://schemas.microsoft.com/office/drawing/2014/main" id="{32304CAA-27F9-405B-804D-F8A4A61D724D}"/>
              </a:ext>
            </a:extLst>
          </p:cNvPr>
          <p:cNvSpPr txBox="1"/>
          <p:nvPr/>
        </p:nvSpPr>
        <p:spPr>
          <a:xfrm>
            <a:off x="4356100" y="5247028"/>
            <a:ext cx="4572000" cy="773032"/>
          </a:xfrm>
          <a:prstGeom prst="rect">
            <a:avLst/>
          </a:prstGeom>
          <a:noFill/>
        </p:spPr>
        <p:txBody>
          <a:bodyPr wrap="square">
            <a:spAutoFit/>
          </a:bodyPr>
          <a:lstStyle/>
          <a:p>
            <a:pPr>
              <a:lnSpc>
                <a:spcPct val="107000"/>
              </a:lnSpc>
              <a:spcAft>
                <a:spcPts val="800"/>
              </a:spcAft>
            </a:pP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1.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027B91E5-DB20-4ECC-9DE3-C6DC39BE05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2976969"/>
      </p:ext>
    </p:extLst>
  </p:cSld>
  <p:clrMapOvr>
    <a:masterClrMapping/>
  </p:clrMapOvr>
  <mc:AlternateContent xmlns:mc="http://schemas.openxmlformats.org/markup-compatibility/2006" xmlns:p14="http://schemas.microsoft.com/office/powerpoint/2010/main">
    <mc:Choice Requires="p14">
      <p:transition spd="slow" p14:dur="2000" advTm="74211"/>
    </mc:Choice>
    <mc:Fallback xmlns="">
      <p:transition spd="slow" advTm="74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A1EDE11A-4820-430D-A30C-2806FBA4D249}"/>
              </a:ext>
            </a:extLst>
          </p:cNvPr>
          <p:cNvSpPr>
            <a:spLocks noGrp="1"/>
          </p:cNvSpPr>
          <p:nvPr>
            <p:ph idx="1"/>
          </p:nvPr>
        </p:nvSpPr>
        <p:spPr>
          <a:xfrm>
            <a:off x="467544" y="116632"/>
            <a:ext cx="8136904" cy="5290534"/>
          </a:xfrm>
        </p:spPr>
        <p:txBody>
          <a:bodyPr>
            <a:normAutofit lnSpcReduction="10000"/>
          </a:bodyPr>
          <a:lstStyle/>
          <a:p>
            <a:pPr>
              <a:lnSpc>
                <a:spcPct val="107000"/>
              </a:lnSpc>
              <a:spcAft>
                <a:spcPts val="800"/>
              </a:spcAft>
            </a:pPr>
            <a:r>
              <a:rPr lang="kk-KZ" sz="3500" b="1" dirty="0">
                <a:effectLst/>
                <a:latin typeface="Times New Roman" panose="02020603050405020304" pitchFamily="18" charset="0"/>
                <a:ea typeface="Calibri" panose="020F0502020204030204" pitchFamily="34" charset="0"/>
                <a:cs typeface="Times New Roman" panose="02020603050405020304" pitchFamily="18" charset="0"/>
              </a:rPr>
              <a:t>Ықтимал жауап:</a:t>
            </a:r>
            <a:endParaRPr lang="ru-RU" sz="3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kk-KZ" sz="3600" dirty="0">
                <a:effectLst/>
                <a:latin typeface="Times New Roman" panose="02020603050405020304" pitchFamily="18" charset="0"/>
                <a:ea typeface="Calibri" panose="020F0502020204030204" pitchFamily="34" charset="0"/>
                <a:cs typeface="Times New Roman" panose="02020603050405020304" pitchFamily="18" charset="0"/>
              </a:rPr>
              <a:t> Шығармадағы жаңалық- автордың түс арқылы өмірді бейнелеуі. Басында шығарманы түсіну қиындау болды, соңына қарай қым-қиғаш оқиғаның жұмбағын түсінгендей болдым. Шалдың психологиясы керемет көрініс табады. Әсіресе монолог арқылы берілген ойға жоғары баға беремін. </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6D3E203F-1167-4017-A049-DC0526551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7358047"/>
      </p:ext>
    </p:extLst>
  </p:cSld>
  <p:clrMapOvr>
    <a:masterClrMapping/>
  </p:clrMapOvr>
  <mc:AlternateContent xmlns:mc="http://schemas.openxmlformats.org/markup-compatibility/2006" xmlns:p14="http://schemas.microsoft.com/office/powerpoint/2010/main">
    <mc:Choice Requires="p14">
      <p:transition spd="slow" p14:dur="2000" advTm="89074"/>
    </mc:Choice>
    <mc:Fallback xmlns="">
      <p:transition spd="slow" advTm="8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5201" y="624110"/>
            <a:ext cx="6589199" cy="716658"/>
          </a:xfrm>
        </p:spPr>
        <p:txBody>
          <a:bodyPr/>
          <a:lstStyle/>
          <a:p>
            <a:r>
              <a:rPr lang="kk-KZ" sz="2800" b="1" i="1" u="sng" dirty="0">
                <a:latin typeface="Times New Roman" panose="02020603050405020304" pitchFamily="18" charset="0"/>
                <a:cs typeface="Times New Roman" panose="02020603050405020304" pitchFamily="18" charset="0"/>
              </a:rPr>
              <a:t>Қорытынды</a:t>
            </a:r>
            <a:r>
              <a:rPr lang="kk-KZ" u="sng" dirty="0">
                <a:latin typeface="Times New Roman" panose="02020603050405020304" pitchFamily="18" charset="0"/>
                <a:cs typeface="Times New Roman" panose="02020603050405020304" pitchFamily="18" charset="0"/>
              </a:rPr>
              <a:t>:</a:t>
            </a:r>
            <a:endParaRPr lang="ru-RU" u="sng"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83569" y="1628800"/>
            <a:ext cx="7850832" cy="4282422"/>
          </a:xfrm>
        </p:spPr>
        <p:txBody>
          <a:bodyPr>
            <a:normAutofit/>
          </a:bodyPr>
          <a:lstStyle/>
          <a:p>
            <a:pPr marL="342900" lvl="0" indent="-342900">
              <a:lnSpc>
                <a:spcPct val="107000"/>
              </a:lnSpc>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Шығарманың жаңашылдығын саралай алдың.</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Шығармадағы жаңашылдықты ғаламдық тақырыптармен байланыстырдың.</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Сыни баға бере алдың.</a:t>
            </a:r>
            <a:endParaRPr lang="ru-RU" sz="2800" dirty="0">
              <a:latin typeface="Times New Roman" panose="02020603050405020304" pitchFamily="18" charset="0"/>
              <a:cs typeface="Times New Roman" panose="02020603050405020304" pitchFamily="18" charset="0"/>
            </a:endParaRPr>
          </a:p>
          <a:p>
            <a:pPr marL="0" lvl="0" indent="0">
              <a:lnSpc>
                <a:spcPct val="107000"/>
              </a:lnSpc>
              <a:buNone/>
            </a:pP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id="{600FEB5E-0419-422C-864B-B4181CDD45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7284706"/>
      </p:ext>
    </p:extLst>
  </p:cSld>
  <p:clrMapOvr>
    <a:masterClrMapping/>
  </p:clrMapOvr>
  <mc:AlternateContent xmlns:mc="http://schemas.openxmlformats.org/markup-compatibility/2006" xmlns:p14="http://schemas.microsoft.com/office/powerpoint/2010/main">
    <mc:Choice Requires="p14">
      <p:transition spd="slow" p14:dur="2000" advTm="67364"/>
    </mc:Choice>
    <mc:Fallback xmlns="">
      <p:transition spd="slow" advTm="6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85786" y="1268761"/>
            <a:ext cx="7772400" cy="936104"/>
          </a:xfrm>
        </p:spPr>
        <p:txBody>
          <a:bodyPr/>
          <a:lstStyle/>
          <a:p>
            <a:pPr eaLnBrk="1" hangingPunct="1"/>
            <a:r>
              <a:rPr lang="kk-KZ" sz="5400" dirty="0"/>
              <a:t> </a:t>
            </a:r>
            <a:endParaRPr lang="ru-RU" sz="5400" dirty="0">
              <a:solidFill>
                <a:srgbClr val="FF0000"/>
              </a:solidFill>
              <a:latin typeface="Times New Roman" panose="02020603050405020304" pitchFamily="18" charset="0"/>
              <a:cs typeface="Times New Roman" panose="02020603050405020304" pitchFamily="18" charset="0"/>
            </a:endParaRPr>
          </a:p>
        </p:txBody>
      </p:sp>
      <p:sp>
        <p:nvSpPr>
          <p:cNvPr id="11" name="Подзаголовок 10"/>
          <p:cNvSpPr>
            <a:spLocks noGrp="1"/>
          </p:cNvSpPr>
          <p:nvPr>
            <p:ph type="subTitle" idx="1"/>
          </p:nvPr>
        </p:nvSpPr>
        <p:spPr>
          <a:xfrm>
            <a:off x="215900" y="620688"/>
            <a:ext cx="8712200" cy="5411812"/>
          </a:xfrm>
        </p:spPr>
        <p:txBody>
          <a:bodyPr>
            <a:normAutofit/>
          </a:bodyPr>
          <a:lstStyle/>
          <a:p>
            <a:pPr algn="l"/>
            <a:r>
              <a:rPr lang="kk-KZ" sz="3000" b="1" dirty="0">
                <a:solidFill>
                  <a:srgbClr val="C00000"/>
                </a:solidFill>
                <a:latin typeface="Times New Roman" panose="02020603050405020304" pitchFamily="18" charset="0"/>
                <a:cs typeface="Times New Roman" panose="02020603050405020304" pitchFamily="18" charset="0"/>
              </a:rPr>
              <a:t>Оқу мақсаты:</a:t>
            </a:r>
          </a:p>
          <a:p>
            <a:pPr algn="l"/>
            <a:r>
              <a:rPr lang="kk-KZ" sz="3000" dirty="0">
                <a:solidFill>
                  <a:schemeClr val="tx1"/>
                </a:solidFill>
                <a:effectLst/>
                <a:latin typeface="Times New Roman" panose="02020603050405020304" pitchFamily="18" charset="0"/>
                <a:ea typeface="Calibri" panose="020F0502020204030204" pitchFamily="34" charset="0"/>
              </a:rPr>
              <a:t>11.3.2.1 көркем шығарманың жаңашылдығын ғаламдық тақырыптармен байланыстыра отырып, сыни тұрғыдан баға беру</a:t>
            </a:r>
            <a:endParaRPr lang="kk-KZ" sz="3000" b="1" dirty="0">
              <a:solidFill>
                <a:schemeClr val="tx1"/>
              </a:solidFill>
              <a:latin typeface="Times New Roman" panose="02020603050405020304" pitchFamily="18" charset="0"/>
              <a:cs typeface="Times New Roman" panose="02020603050405020304" pitchFamily="18" charset="0"/>
            </a:endParaRPr>
          </a:p>
          <a:p>
            <a:pPr algn="l"/>
            <a:r>
              <a:rPr lang="kk-KZ" sz="3000" b="1" dirty="0">
                <a:solidFill>
                  <a:srgbClr val="C00000"/>
                </a:solidFill>
                <a:latin typeface="Times New Roman" panose="02020603050405020304" pitchFamily="18" charset="0"/>
                <a:cs typeface="Times New Roman" panose="02020603050405020304" pitchFamily="18" charset="0"/>
              </a:rPr>
              <a:t>САБАҚ МАҚСАТЫ:</a:t>
            </a:r>
          </a:p>
          <a:p>
            <a:pPr marL="342900" lvl="0" indent="-342900">
              <a:lnSpc>
                <a:spcPct val="107000"/>
              </a:lnSpc>
              <a:spcAft>
                <a:spcPts val="800"/>
              </a:spcAft>
              <a:buFont typeface="Wingdings" panose="05000000000000000000" pitchFamily="2" charset="2"/>
              <a:buChar char=""/>
            </a:pPr>
            <a:r>
              <a:rPr lang="kk-KZ"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Көркем шығарманың жаңашылдығын тауып,түсіндіре алу.</a:t>
            </a:r>
            <a:endParaRPr lang="ru-RU"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Wingdings" panose="05000000000000000000" pitchFamily="2" charset="2"/>
              <a:buChar char=""/>
            </a:pPr>
            <a:r>
              <a:rPr lang="kk-KZ"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Шығармадағы жаңашылдықтың ғаламдық тақырыптармен байланысын табу</a:t>
            </a:r>
            <a:endParaRPr lang="ru-RU"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kk-KZ" sz="2400" dirty="0">
                <a:solidFill>
                  <a:schemeClr val="tx1"/>
                </a:solidFill>
                <a:effectLst/>
                <a:latin typeface="Times New Roman" panose="02020603050405020304" pitchFamily="18" charset="0"/>
                <a:ea typeface="Calibri" panose="020F0502020204030204" pitchFamily="34" charset="0"/>
              </a:rPr>
              <a:t>Шығармадағы жаңашылдыққа сыни көзқарасын білдіре алу</a:t>
            </a:r>
            <a:endParaRPr lang="kk-KZ" sz="2400" b="1" dirty="0">
              <a:solidFill>
                <a:schemeClr val="tx1"/>
              </a:solidFill>
              <a:latin typeface="Times New Roman" panose="02020603050405020304" pitchFamily="18"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241D77EE-506E-442C-9759-733DED73E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67"/>
    </mc:Choice>
    <mc:Fallback xmlns="">
      <p:transition spd="slow" advTm="3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15900"/>
            <a:ext cx="8280920" cy="1115049"/>
          </a:xfrm>
          <a:prstGeom prst="rect">
            <a:avLst/>
          </a:prstGeom>
        </p:spPr>
        <p:txBody>
          <a:bodyPr wrap="square">
            <a:spAutoFit/>
          </a:bodyPr>
          <a:lstStyle/>
          <a:p>
            <a:pPr lvl="0">
              <a:lnSpc>
                <a:spcPct val="107000"/>
              </a:lnSpc>
              <a:spcAft>
                <a:spcPts val="0"/>
              </a:spcAft>
            </a:pPr>
            <a:r>
              <a:rPr lang="kk-KZ"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Бағалау критерийі:</a:t>
            </a:r>
          </a:p>
          <a:p>
            <a:pPr lvl="0">
              <a:lnSpc>
                <a:spcPct val="107000"/>
              </a:lnSpc>
              <a:spcAft>
                <a:spcPts val="0"/>
              </a:spcAft>
            </a:pPr>
            <a:endParaRPr lang="kk-KZ"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FBF13F0-E1EC-4F12-BC08-8543219ABD4B}"/>
              </a:ext>
            </a:extLst>
          </p:cNvPr>
          <p:cNvSpPr txBox="1"/>
          <p:nvPr/>
        </p:nvSpPr>
        <p:spPr>
          <a:xfrm>
            <a:off x="827584" y="1772817"/>
            <a:ext cx="7272808" cy="2469907"/>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Шығарманың жаңашылдығын саралай алады.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Шығармадағы жаңашылдықты ғаламдық тақырыптармен байланыстырады.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Сыни баға бере алады.</a:t>
            </a:r>
            <a:endParaRPr lang="ru-RU" sz="2800" dirty="0">
              <a:latin typeface="Times New Roman" panose="02020603050405020304" pitchFamily="18"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344DBF3D-5F4C-4D70-8394-1931690C4F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2827137"/>
      </p:ext>
    </p:extLst>
  </p:cSld>
  <p:clrMapOvr>
    <a:masterClrMapping/>
  </p:clrMapOvr>
  <mc:AlternateContent xmlns:mc="http://schemas.openxmlformats.org/markup-compatibility/2006" xmlns:p14="http://schemas.microsoft.com/office/powerpoint/2010/main">
    <mc:Choice Requires="p14">
      <p:transition spd="slow" p14:dur="2000" advTm="16721"/>
    </mc:Choice>
    <mc:Fallback xmlns="">
      <p:transition spd="slow" advTm="1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4921" y="234280"/>
            <a:ext cx="5026787" cy="2955052"/>
          </a:xfrm>
        </p:spPr>
        <p:txBody>
          <a:bodyPr>
            <a:normAutofit fontScale="90000"/>
          </a:bodyPr>
          <a:lstStyle/>
          <a:p>
            <a:pPr marL="630238">
              <a:lnSpc>
                <a:spcPct val="107000"/>
              </a:lnSpc>
              <a:spcAft>
                <a:spcPts val="800"/>
              </a:spcAft>
            </a:pPr>
            <a:br>
              <a:rPr lang="kk-KZ" b="1" dirty="0"/>
            </a:b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br>
              <a:rPr lang="ru-RU" sz="1800" dirty="0">
                <a:effectLst/>
                <a:latin typeface="Calibri" panose="020F0502020204030204" pitchFamily="34" charset="0"/>
                <a:ea typeface="Calibri" panose="020F0502020204030204" pitchFamily="34" charset="0"/>
                <a:cs typeface="Times New Roman" panose="02020603050405020304" pitchFamily="18" charset="0"/>
              </a:rPr>
            </a:br>
            <a:br>
              <a:rPr lang="kk-KZ"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40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1800" dirty="0">
                <a:effectLst/>
                <a:latin typeface="Times New Roman" panose="02020603050405020304" pitchFamily="18" charset="0"/>
                <a:ea typeface="Times New Roman" panose="02020603050405020304" pitchFamily="18" charset="0"/>
              </a:rPr>
            </a:br>
            <a:br>
              <a:rPr lang="ru-RU" sz="3100" dirty="0">
                <a:solidFill>
                  <a:schemeClr val="accent1"/>
                </a:solidFill>
                <a:latin typeface="Times New Roman" panose="02020603050405020304" pitchFamily="18" charset="0"/>
                <a:cs typeface="Times New Roman" panose="02020603050405020304" pitchFamily="18" charset="0"/>
              </a:rPr>
            </a:br>
            <a:br>
              <a:rPr lang="ru-RU" sz="3100" dirty="0">
                <a:solidFill>
                  <a:schemeClr val="accent1"/>
                </a:solidFill>
                <a:latin typeface="Times New Roman" panose="02020603050405020304" pitchFamily="18" charset="0"/>
                <a:cs typeface="Times New Roman" panose="02020603050405020304" pitchFamily="18" charset="0"/>
              </a:rPr>
            </a:br>
            <a:endParaRPr lang="ru-RU" sz="3100"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2788" y="237475"/>
            <a:ext cx="6591580" cy="646331"/>
          </a:xfrm>
          <a:prstGeom prst="rect">
            <a:avLst/>
          </a:prstGeom>
          <a:noFill/>
        </p:spPr>
        <p:txBody>
          <a:bodyPr wrap="square" rtlCol="0">
            <a:spAutoFit/>
          </a:bodyPr>
          <a:lstStyle/>
          <a:p>
            <a:r>
              <a:rPr lang="kk-KZ" sz="3600" b="1" i="1" u="sng" dirty="0">
                <a:solidFill>
                  <a:schemeClr val="accent1"/>
                </a:solidFill>
                <a:latin typeface="Times New Roman" panose="02020603050405020304" pitchFamily="18" charset="0"/>
                <a:cs typeface="Times New Roman" panose="02020603050405020304" pitchFamily="18" charset="0"/>
              </a:rPr>
              <a:t>1-тапсырма</a:t>
            </a:r>
            <a:r>
              <a:rPr lang="kk-KZ" sz="3600" b="1" i="1" dirty="0">
                <a:solidFill>
                  <a:schemeClr val="accent1"/>
                </a:solidFill>
                <a:latin typeface="Times New Roman" panose="02020603050405020304" pitchFamily="18" charset="0"/>
                <a:cs typeface="Times New Roman" panose="02020603050405020304" pitchFamily="18" charset="0"/>
              </a:rPr>
              <a:t>.</a:t>
            </a:r>
            <a:r>
              <a:rPr lang="kk-KZ"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b="1" i="1" dirty="0">
              <a:solidFill>
                <a:schemeClr val="accent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88BB701-32B3-4FC4-B83D-4D3170F9D51E}"/>
              </a:ext>
            </a:extLst>
          </p:cNvPr>
          <p:cNvSpPr txBox="1"/>
          <p:nvPr/>
        </p:nvSpPr>
        <p:spPr>
          <a:xfrm>
            <a:off x="251520" y="2636912"/>
            <a:ext cx="8568952" cy="2016258"/>
          </a:xfrm>
          <a:prstGeom prst="rect">
            <a:avLst/>
          </a:prstGeom>
          <a:noFill/>
        </p:spPr>
        <p:txBody>
          <a:bodyPr wrap="square">
            <a:spAutoFit/>
          </a:bodyPr>
          <a:lstStyle/>
          <a:p>
            <a:pPr marL="342900" lvl="0" indent="-342900">
              <a:lnSpc>
                <a:spcPct val="107000"/>
              </a:lnSpc>
              <a:spcAft>
                <a:spcPts val="800"/>
              </a:spcAft>
              <a:buFont typeface="Times New Roman" panose="02020603050405020304" pitchFamily="18" charset="0"/>
              <a:buChar char="-"/>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Ғаламдық тақырыптарға қандай тақырыптарды жатқызар едің?</a:t>
            </a:r>
          </a:p>
          <a:p>
            <a:pPr marL="342900" lvl="0" indent="-342900">
              <a:lnSpc>
                <a:spcPct val="107000"/>
              </a:lnSpc>
              <a:spcAft>
                <a:spcPts val="800"/>
              </a:spcAft>
              <a:buFont typeface="Times New Roman" panose="02020603050405020304" pitchFamily="18" charset="0"/>
              <a:buChar char="-"/>
            </a:pPr>
            <a:r>
              <a:rPr lang="kk-KZ" sz="2800" b="1" dirty="0">
                <a:effectLst/>
                <a:latin typeface="Times New Roman" panose="02020603050405020304" pitchFamily="18" charset="0"/>
                <a:ea typeface="Calibri" panose="020F0502020204030204" pitchFamily="34" charset="0"/>
              </a:rPr>
              <a:t>Оқыған шығарма қай тақырыптарды қозғайды деп ойлайсың?</a:t>
            </a: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Провокационные вопросы для самого себя | Блог 4brain">
            <a:extLst>
              <a:ext uri="{FF2B5EF4-FFF2-40B4-BE49-F238E27FC236}">
                <a16:creationId xmlns:a16="http://schemas.microsoft.com/office/drawing/2014/main" id="{7D31500B-8562-499C-A88E-ADC9AF34C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544" y="-14232"/>
            <a:ext cx="3979540" cy="2131148"/>
          </a:xfrm>
          <a:prstGeom prst="rect">
            <a:avLst/>
          </a:prstGeom>
          <a:noFill/>
          <a:extLst>
            <a:ext uri="{909E8E84-426E-40DD-AFC4-6F175D3DCCD1}">
              <a14:hiddenFill xmlns:a14="http://schemas.microsoft.com/office/drawing/2010/main">
                <a:solidFill>
                  <a:srgbClr val="FFFFFF"/>
                </a:solidFill>
              </a14:hiddenFill>
            </a:ext>
          </a:extLst>
        </p:spPr>
      </p:pic>
      <p:pic>
        <p:nvPicPr>
          <p:cNvPr id="3" name="Звук 2">
            <a:hlinkClick r:id="" action="ppaction://media"/>
            <a:extLst>
              <a:ext uri="{FF2B5EF4-FFF2-40B4-BE49-F238E27FC236}">
                <a16:creationId xmlns:a16="http://schemas.microsoft.com/office/drawing/2014/main" id="{FDBA63BA-16D9-4BD5-85F0-FF32E92DD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0247128"/>
      </p:ext>
    </p:extLst>
  </p:cSld>
  <p:clrMapOvr>
    <a:masterClrMapping/>
  </p:clrMapOvr>
  <mc:AlternateContent xmlns:mc="http://schemas.openxmlformats.org/markup-compatibility/2006" xmlns:p14="http://schemas.microsoft.com/office/powerpoint/2010/main">
    <mc:Choice Requires="p14">
      <p:transition spd="slow" p14:dur="2000" advTm="37560"/>
    </mc:Choice>
    <mc:Fallback xmlns="">
      <p:transition spd="slow" advTm="3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B58C67-9F22-4EDC-9265-383665501AB4}"/>
              </a:ext>
            </a:extLst>
          </p:cNvPr>
          <p:cNvSpPr>
            <a:spLocks noGrp="1"/>
          </p:cNvSpPr>
          <p:nvPr>
            <p:ph idx="1"/>
          </p:nvPr>
        </p:nvSpPr>
        <p:spPr>
          <a:xfrm>
            <a:off x="217986" y="332656"/>
            <a:ext cx="7861090" cy="504056"/>
          </a:xfrm>
        </p:spPr>
        <p:txBody>
          <a:bodyPr>
            <a:normAutofit fontScale="77500" lnSpcReduction="20000"/>
          </a:bodyPr>
          <a:lstStyle/>
          <a:p>
            <a:pPr marL="0" indent="0" algn="ctr">
              <a:lnSpc>
                <a:spcPct val="107000"/>
              </a:lnSpc>
              <a:spcAft>
                <a:spcPts val="800"/>
              </a:spcAft>
              <a:buNone/>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Жауабыңды</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салыстыр</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endParaRPr lang="ru-RU" dirty="0"/>
          </a:p>
        </p:txBody>
      </p:sp>
      <p:sp>
        <p:nvSpPr>
          <p:cNvPr id="5" name="TextBox 4">
            <a:extLst>
              <a:ext uri="{FF2B5EF4-FFF2-40B4-BE49-F238E27FC236}">
                <a16:creationId xmlns:a16="http://schemas.microsoft.com/office/drawing/2014/main" id="{B625C449-D252-44AC-8B3B-33D82EF34354}"/>
              </a:ext>
            </a:extLst>
          </p:cNvPr>
          <p:cNvSpPr txBox="1"/>
          <p:nvPr/>
        </p:nvSpPr>
        <p:spPr>
          <a:xfrm>
            <a:off x="201339" y="1012210"/>
            <a:ext cx="6658752" cy="3952429"/>
          </a:xfrm>
          <a:prstGeom prst="rect">
            <a:avLst/>
          </a:prstGeom>
          <a:noFill/>
        </p:spPr>
        <p:txBody>
          <a:bodyPr wrap="square">
            <a:spAutoFit/>
          </a:bodyPr>
          <a:lstStyle/>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1. технология жаңалықтары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2. адам психологиясы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3. табиғат тазалығы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4. адамдар қарым-қатынасы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5. экономика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6. жан-жануарларды қорғау</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7. салауатты өмір салты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8. білім мен білік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921B488-FC0B-4A0A-B0B4-85148D0C01A9}"/>
              </a:ext>
            </a:extLst>
          </p:cNvPr>
          <p:cNvSpPr txBox="1"/>
          <p:nvPr/>
        </p:nvSpPr>
        <p:spPr>
          <a:xfrm>
            <a:off x="3347864" y="4676555"/>
            <a:ext cx="5275436" cy="165782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адам психологиясы</a:t>
            </a:r>
            <a:endParaRPr lang="ru-RU"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kk-K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адамдар қарым-қатынасы</a:t>
            </a:r>
            <a:endParaRPr lang="ru-RU"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kk-KZ"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білім мен білік</a:t>
            </a:r>
            <a:endParaRPr lang="ru-RU"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1E5A789B-115D-4C43-BDB9-C0AD57E8DB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069676"/>
      </p:ext>
    </p:extLst>
  </p:cSld>
  <p:clrMapOvr>
    <a:masterClrMapping/>
  </p:clrMapOvr>
  <mc:AlternateContent xmlns:mc="http://schemas.openxmlformats.org/markup-compatibility/2006" xmlns:p14="http://schemas.microsoft.com/office/powerpoint/2010/main">
    <mc:Choice Requires="p14">
      <p:transition spd="slow" p14:dur="2000" advTm="82042"/>
    </mc:Choice>
    <mc:Fallback xmlns="">
      <p:transition spd="slow" advTm="82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0C3C4EE-2FC1-4A1B-9970-442A72D52DB2}"/>
              </a:ext>
            </a:extLst>
          </p:cNvPr>
          <p:cNvSpPr>
            <a:spLocks noGrp="1"/>
          </p:cNvSpPr>
          <p:nvPr>
            <p:ph idx="1"/>
          </p:nvPr>
        </p:nvSpPr>
        <p:spPr>
          <a:xfrm>
            <a:off x="251520" y="404664"/>
            <a:ext cx="8712968" cy="6453336"/>
          </a:xfrm>
        </p:spPr>
        <p:txBody>
          <a:bodyPr>
            <a:normAutofit/>
          </a:bodyPr>
          <a:lstStyle/>
          <a:p>
            <a:pPr>
              <a:lnSpc>
                <a:spcPct val="107000"/>
              </a:lnSpc>
              <a:spcAft>
                <a:spcPts val="800"/>
              </a:spcAft>
            </a:pPr>
            <a:r>
              <a:rPr lang="kk-KZ" sz="2400" b="1" u="sng" kern="1600"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2800" b="1" i="1" u="sng" kern="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2-тапсырма.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Шығарманың  «Шал мен бала» бөлігінен қандай жаңашылдықты байқадың? Автордың ешкімге ұқсамайтын ерекшелігін тап.</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kk-KZ"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endParaRPr lang="ru-RU"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1. үзіндіден жаңашылдықты табады, түсіндіреді;</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2. автордың ерекшелігін дәлелдейді</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3. кестеге жазады.</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ru-RU" sz="2800" i="1" dirty="0">
              <a:solidFill>
                <a:srgbClr val="C00000"/>
              </a:solidFill>
              <a:latin typeface="Times New Roman" panose="02020603050405020304" pitchFamily="18"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577EF102-BE61-4E16-8D5C-9C5D5D3119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925753"/>
      </p:ext>
    </p:extLst>
  </p:cSld>
  <p:clrMapOvr>
    <a:masterClrMapping/>
  </p:clrMapOvr>
  <mc:AlternateContent xmlns:mc="http://schemas.openxmlformats.org/markup-compatibility/2006" xmlns:p14="http://schemas.microsoft.com/office/powerpoint/2010/main">
    <mc:Choice Requires="p14">
      <p:transition spd="slow" p14:dur="2000" advTm="37711"/>
    </mc:Choice>
    <mc:Fallback xmlns="">
      <p:transition spd="slow" advTm="37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FFFC3ECE-4A27-467F-A871-1A3C4390848E}"/>
              </a:ext>
            </a:extLst>
          </p:cNvPr>
          <p:cNvGraphicFramePr>
            <a:graphicFrameLocks noGrp="1"/>
          </p:cNvGraphicFramePr>
          <p:nvPr>
            <p:extLst>
              <p:ext uri="{D42A27DB-BD31-4B8C-83A1-F6EECF244321}">
                <p14:modId xmlns:p14="http://schemas.microsoft.com/office/powerpoint/2010/main" val="2086024756"/>
              </p:ext>
            </p:extLst>
          </p:nvPr>
        </p:nvGraphicFramePr>
        <p:xfrm>
          <a:off x="251520" y="1340768"/>
          <a:ext cx="8568952" cy="328477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3603824749"/>
                    </a:ext>
                  </a:extLst>
                </a:gridCol>
                <a:gridCol w="3600400">
                  <a:extLst>
                    <a:ext uri="{9D8B030D-6E8A-4147-A177-3AD203B41FA5}">
                      <a16:colId xmlns:a16="http://schemas.microsoft.com/office/drawing/2014/main" val="2328813389"/>
                    </a:ext>
                  </a:extLst>
                </a:gridCol>
                <a:gridCol w="2880320">
                  <a:extLst>
                    <a:ext uri="{9D8B030D-6E8A-4147-A177-3AD203B41FA5}">
                      <a16:colId xmlns:a16="http://schemas.microsoft.com/office/drawing/2014/main" val="2643280227"/>
                    </a:ext>
                  </a:extLst>
                </a:gridCol>
              </a:tblGrid>
              <a:tr h="1553007">
                <a:tc>
                  <a:txBody>
                    <a:bodyPr/>
                    <a:lstStyle/>
                    <a:p>
                      <a:pPr>
                        <a:lnSpc>
                          <a:spcPct val="107000"/>
                        </a:lnSpc>
                        <a:spcAft>
                          <a:spcPts val="800"/>
                        </a:spcAft>
                      </a:pPr>
                      <a:r>
                        <a:rPr lang="kk-KZ" sz="3600" dirty="0">
                          <a:effectLst/>
                        </a:rPr>
                        <a:t>Эпизод </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3600" dirty="0">
                          <a:effectLst/>
                        </a:rPr>
                        <a:t>Жаңашылдығы неде?</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3600" dirty="0">
                          <a:effectLst/>
                        </a:rPr>
                        <a:t>Автор несімен ерекше?</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0508696"/>
                  </a:ext>
                </a:extLst>
              </a:tr>
              <a:tr h="1553007">
                <a:tc>
                  <a:txBody>
                    <a:bodyPr/>
                    <a:lstStyle/>
                    <a:p>
                      <a:pPr>
                        <a:lnSpc>
                          <a:spcPct val="107000"/>
                        </a:lnSpc>
                        <a:spcAft>
                          <a:spcPts val="800"/>
                        </a:spcAft>
                      </a:pPr>
                      <a:r>
                        <a:rPr lang="kk-KZ"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9892658"/>
                  </a:ext>
                </a:extLst>
              </a:tr>
            </a:tbl>
          </a:graphicData>
        </a:graphic>
      </p:graphicFrame>
      <p:sp>
        <p:nvSpPr>
          <p:cNvPr id="8" name="Rectangle 2">
            <a:extLst>
              <a:ext uri="{FF2B5EF4-FFF2-40B4-BE49-F238E27FC236}">
                <a16:creationId xmlns:a16="http://schemas.microsoft.com/office/drawing/2014/main" id="{69E05D00-5A65-42A4-A29A-5B6AB32B0176}"/>
              </a:ext>
            </a:extLst>
          </p:cNvPr>
          <p:cNvSpPr>
            <a:spLocks noChangeArrowheads="1"/>
          </p:cNvSpPr>
          <p:nvPr/>
        </p:nvSpPr>
        <p:spPr bwMode="auto">
          <a:xfrm>
            <a:off x="522397" y="322785"/>
            <a:ext cx="824208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k-KZ" altLang="ru-RU" sz="32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Кестені толтыр</a:t>
            </a:r>
            <a:endParaRPr kumimoji="0" lang="ru-RU" altLang="ru-RU"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2" name="Звук 1">
            <a:hlinkClick r:id="" action="ppaction://media"/>
            <a:extLst>
              <a:ext uri="{FF2B5EF4-FFF2-40B4-BE49-F238E27FC236}">
                <a16:creationId xmlns:a16="http://schemas.microsoft.com/office/drawing/2014/main" id="{D22C69B3-EABD-419B-B636-AB020470DA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0219414"/>
      </p:ext>
    </p:extLst>
  </p:cSld>
  <p:clrMapOvr>
    <a:masterClrMapping/>
  </p:clrMapOvr>
  <mc:AlternateContent xmlns:mc="http://schemas.openxmlformats.org/markup-compatibility/2006" xmlns:p14="http://schemas.microsoft.com/office/powerpoint/2010/main">
    <mc:Choice Requires="p14">
      <p:transition spd="slow" p14:dur="2000" advTm="34333"/>
    </mc:Choice>
    <mc:Fallback xmlns="">
      <p:transition spd="slow" advTm="3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929F38-6049-42B6-817F-140A3D504621}"/>
              </a:ext>
            </a:extLst>
          </p:cNvPr>
          <p:cNvSpPr>
            <a:spLocks noGrp="1"/>
          </p:cNvSpPr>
          <p:nvPr>
            <p:ph idx="1"/>
          </p:nvPr>
        </p:nvSpPr>
        <p:spPr>
          <a:xfrm>
            <a:off x="539552" y="188640"/>
            <a:ext cx="7994849" cy="5722582"/>
          </a:xfrm>
        </p:spPr>
        <p:txBody>
          <a:bodyPr>
            <a:normAutofit/>
          </a:bodyPr>
          <a:lstStyle/>
          <a:p>
            <a:pPr marL="0" indent="0">
              <a:lnSpc>
                <a:spcPct val="107000"/>
              </a:lnSpc>
              <a:spcAft>
                <a:spcPts val="800"/>
              </a:spcAft>
              <a:buNone/>
            </a:pPr>
            <a:r>
              <a:rPr lang="kk-KZ"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Жауабыңды тексер!</a:t>
            </a:r>
          </a:p>
          <a:p>
            <a:pPr marL="0" indent="0">
              <a:lnSpc>
                <a:spcPct val="107000"/>
              </a:lnSpc>
              <a:spcAft>
                <a:spcPts val="800"/>
              </a:spcAft>
              <a:buNone/>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kk-KZ" sz="28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Таблица 1">
            <a:extLst>
              <a:ext uri="{FF2B5EF4-FFF2-40B4-BE49-F238E27FC236}">
                <a16:creationId xmlns:a16="http://schemas.microsoft.com/office/drawing/2014/main" id="{D617E5E4-2D28-46A9-802D-81F0A1477B52}"/>
              </a:ext>
            </a:extLst>
          </p:cNvPr>
          <p:cNvGraphicFramePr>
            <a:graphicFrameLocks noGrp="1"/>
          </p:cNvGraphicFramePr>
          <p:nvPr>
            <p:extLst>
              <p:ext uri="{D42A27DB-BD31-4B8C-83A1-F6EECF244321}">
                <p14:modId xmlns:p14="http://schemas.microsoft.com/office/powerpoint/2010/main" val="3495296169"/>
              </p:ext>
            </p:extLst>
          </p:nvPr>
        </p:nvGraphicFramePr>
        <p:xfrm>
          <a:off x="321567" y="946778"/>
          <a:ext cx="7994849" cy="5142047"/>
        </p:xfrm>
        <a:graphic>
          <a:graphicData uri="http://schemas.openxmlformats.org/drawingml/2006/table">
            <a:tbl>
              <a:tblPr firstRow="1" firstCol="1" bandRow="1">
                <a:tableStyleId>{5C22544A-7EE6-4342-B048-85BDC9FD1C3A}</a:tableStyleId>
              </a:tblPr>
              <a:tblGrid>
                <a:gridCol w="2664409">
                  <a:extLst>
                    <a:ext uri="{9D8B030D-6E8A-4147-A177-3AD203B41FA5}">
                      <a16:colId xmlns:a16="http://schemas.microsoft.com/office/drawing/2014/main" val="3576798674"/>
                    </a:ext>
                  </a:extLst>
                </a:gridCol>
                <a:gridCol w="2665220">
                  <a:extLst>
                    <a:ext uri="{9D8B030D-6E8A-4147-A177-3AD203B41FA5}">
                      <a16:colId xmlns:a16="http://schemas.microsoft.com/office/drawing/2014/main" val="1951471343"/>
                    </a:ext>
                  </a:extLst>
                </a:gridCol>
                <a:gridCol w="2665220">
                  <a:extLst>
                    <a:ext uri="{9D8B030D-6E8A-4147-A177-3AD203B41FA5}">
                      <a16:colId xmlns:a16="http://schemas.microsoft.com/office/drawing/2014/main" val="1014743700"/>
                    </a:ext>
                  </a:extLst>
                </a:gridCol>
              </a:tblGrid>
              <a:tr h="700257">
                <a:tc>
                  <a:txBody>
                    <a:bodyPr/>
                    <a:lstStyle/>
                    <a:p>
                      <a:pPr>
                        <a:lnSpc>
                          <a:spcPct val="107000"/>
                        </a:lnSpc>
                        <a:spcAft>
                          <a:spcPts val="800"/>
                        </a:spcAft>
                      </a:pPr>
                      <a:r>
                        <a:rPr lang="kk-KZ" sz="2400">
                          <a:effectLst/>
                          <a:latin typeface="Times New Roman" panose="02020603050405020304" pitchFamily="18" charset="0"/>
                          <a:cs typeface="Times New Roman" panose="02020603050405020304" pitchFamily="18" charset="0"/>
                        </a:rPr>
                        <a:t>Эпизод </a:t>
                      </a:r>
                      <a:endParaRPr lang="ru-RU"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400">
                          <a:effectLst/>
                          <a:latin typeface="Times New Roman" panose="02020603050405020304" pitchFamily="18" charset="0"/>
                          <a:cs typeface="Times New Roman" panose="02020603050405020304" pitchFamily="18" charset="0"/>
                        </a:rPr>
                        <a:t>Жаңашылдығы неде?</a:t>
                      </a:r>
                      <a:endParaRPr lang="ru-RU"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400">
                          <a:effectLst/>
                          <a:latin typeface="Times New Roman" panose="02020603050405020304" pitchFamily="18" charset="0"/>
                          <a:cs typeface="Times New Roman" panose="02020603050405020304" pitchFamily="18" charset="0"/>
                        </a:rPr>
                        <a:t>Автор несімен ерекше?</a:t>
                      </a:r>
                      <a:endParaRPr lang="ru-RU"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307120"/>
                  </a:ext>
                </a:extLst>
              </a:tr>
              <a:tr h="4385698">
                <a:tc>
                  <a:txBody>
                    <a:bodyPr/>
                    <a:lstStyle/>
                    <a:p>
                      <a:pPr>
                        <a:lnSpc>
                          <a:spcPct val="107000"/>
                        </a:lnSpc>
                        <a:spcAft>
                          <a:spcPts val="800"/>
                        </a:spcAft>
                      </a:pPr>
                      <a:r>
                        <a:rPr lang="kk-KZ" sz="2400" dirty="0">
                          <a:effectLst/>
                          <a:latin typeface="Times New Roman" panose="02020603050405020304" pitchFamily="18" charset="0"/>
                          <a:cs typeface="Times New Roman" panose="02020603050405020304" pitchFamily="18" charset="0"/>
                        </a:rPr>
                        <a:t>Шалдың түсі</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400" dirty="0">
                          <a:effectLst/>
                          <a:latin typeface="Times New Roman" panose="02020603050405020304" pitchFamily="18" charset="0"/>
                          <a:cs typeface="Times New Roman" panose="02020603050405020304" pitchFamily="18" charset="0"/>
                        </a:rPr>
                        <a:t>Түсі арқылы балықшының өмірін көрсетеді. Жұпыны өмірдің астарында қаншама үлгі-өнеге жатқаны  шебер бейнеленген.</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2400" dirty="0">
                          <a:effectLst/>
                          <a:latin typeface="Times New Roman" panose="02020603050405020304" pitchFamily="18" charset="0"/>
                          <a:cs typeface="Times New Roman" panose="02020603050405020304" pitchFamily="18" charset="0"/>
                        </a:rPr>
                        <a:t>Түсті көркемдік тәсіл ретінде қолданғаны мен үшін ерекше болды. Оқиғалар мен кейіпкерлерді метафора ретінде алып отырған. </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9879916"/>
                  </a:ext>
                </a:extLst>
              </a:tr>
            </a:tbl>
          </a:graphicData>
        </a:graphic>
      </p:graphicFrame>
      <p:sp>
        <p:nvSpPr>
          <p:cNvPr id="4" name="Rectangle 1">
            <a:extLst>
              <a:ext uri="{FF2B5EF4-FFF2-40B4-BE49-F238E27FC236}">
                <a16:creationId xmlns:a16="http://schemas.microsoft.com/office/drawing/2014/main" id="{327ED0C3-10B1-433A-AF5A-C25A8F4A8D29}"/>
              </a:ext>
            </a:extLst>
          </p:cNvPr>
          <p:cNvSpPr>
            <a:spLocks noChangeArrowheads="1"/>
          </p:cNvSpPr>
          <p:nvPr/>
        </p:nvSpPr>
        <p:spPr bwMode="auto">
          <a:xfrm>
            <a:off x="609598" y="3866855"/>
            <a:ext cx="92385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5" name="Звук 4">
            <a:hlinkClick r:id="" action="ppaction://media"/>
            <a:extLst>
              <a:ext uri="{FF2B5EF4-FFF2-40B4-BE49-F238E27FC236}">
                <a16:creationId xmlns:a16="http://schemas.microsoft.com/office/drawing/2014/main" id="{3F551D09-DA27-4F27-8A0C-178F56D64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1370952"/>
      </p:ext>
    </p:extLst>
  </p:cSld>
  <p:clrMapOvr>
    <a:masterClrMapping/>
  </p:clrMapOvr>
  <mc:AlternateContent xmlns:mc="http://schemas.openxmlformats.org/markup-compatibility/2006" xmlns:p14="http://schemas.microsoft.com/office/powerpoint/2010/main">
    <mc:Choice Requires="p14">
      <p:transition spd="slow" p14:dur="2000" advTm="66616"/>
    </mc:Choice>
    <mc:Fallback xmlns="">
      <p:transition spd="slow" advTm="6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2377" y="181896"/>
            <a:ext cx="8066857" cy="6309320"/>
          </a:xfrm>
        </p:spPr>
        <p:txBody>
          <a:bodyPr>
            <a:normAutofit/>
          </a:bodyPr>
          <a:lstStyle/>
          <a:p>
            <a:pPr marL="0" indent="0">
              <a:lnSpc>
                <a:spcPct val="107000"/>
              </a:lnSpc>
              <a:spcAft>
                <a:spcPts val="800"/>
              </a:spcAft>
              <a:buNone/>
            </a:pPr>
            <a:r>
              <a:rPr lang="kk-KZ" sz="4000" b="1" i="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3-тапсырма: </a:t>
            </a:r>
          </a:p>
          <a:p>
            <a:pPr marL="0" indent="0">
              <a:lnSpc>
                <a:spcPct val="107000"/>
              </a:lnSpc>
              <a:spcAft>
                <a:spcPts val="800"/>
              </a:spcAft>
              <a:buNone/>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Басты кейіпкердің көрген түсін ғаламмен қалай байланыстырар едің? Өмір сүрудің теңгерім дөңгелегін қолданып, ойыңды дәлелде.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sz="11200" dirty="0">
              <a:latin typeface="Times New Roman" panose="02020603050405020304" pitchFamily="18" charset="0"/>
              <a:cs typeface="Times New Roman" panose="02020603050405020304" pitchFamily="18" charset="0"/>
            </a:endParaRPr>
          </a:p>
          <a:p>
            <a:pPr marL="0" indent="0">
              <a:buNone/>
            </a:pPr>
            <a:r>
              <a:rPr lang="ru-RU" dirty="0"/>
              <a:t> </a:t>
            </a:r>
          </a:p>
          <a:p>
            <a:pPr marL="0" indent="0">
              <a:buNone/>
            </a:pPr>
            <a:r>
              <a:rPr lang="ru-RU" dirty="0"/>
              <a:t> </a:t>
            </a:r>
          </a:p>
          <a:p>
            <a:endParaRPr lang="ru-RU" dirty="0"/>
          </a:p>
        </p:txBody>
      </p:sp>
      <p:pic>
        <p:nvPicPr>
          <p:cNvPr id="5" name="Рисунок 4" descr="Колесо баланса жизни: колесо жизненного баланса онлайн">
            <a:extLst>
              <a:ext uri="{FF2B5EF4-FFF2-40B4-BE49-F238E27FC236}">
                <a16:creationId xmlns:a16="http://schemas.microsoft.com/office/drawing/2014/main" id="{D6199838-D56D-4867-9C16-06D7CAD84A3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2753453"/>
            <a:ext cx="5976664" cy="3309327"/>
          </a:xfrm>
          <a:prstGeom prst="rect">
            <a:avLst/>
          </a:prstGeom>
          <a:noFill/>
          <a:ln>
            <a:noFill/>
          </a:ln>
        </p:spPr>
      </p:pic>
      <p:pic>
        <p:nvPicPr>
          <p:cNvPr id="4" name="Звук 3">
            <a:hlinkClick r:id="" action="ppaction://media"/>
            <a:extLst>
              <a:ext uri="{FF2B5EF4-FFF2-40B4-BE49-F238E27FC236}">
                <a16:creationId xmlns:a16="http://schemas.microsoft.com/office/drawing/2014/main" id="{5C8C1145-DBE1-4DE6-915A-95F83A6A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1947310"/>
      </p:ext>
    </p:extLst>
  </p:cSld>
  <p:clrMapOvr>
    <a:masterClrMapping/>
  </p:clrMapOvr>
  <mc:AlternateContent xmlns:mc="http://schemas.openxmlformats.org/markup-compatibility/2006" xmlns:p14="http://schemas.microsoft.com/office/powerpoint/2010/main">
    <mc:Choice Requires="p14">
      <p:transition spd="slow" p14:dur="2000" advTm="69400"/>
    </mc:Choice>
    <mc:Fallback xmlns="">
      <p:transition spd="slow" advTm="6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2655</TotalTime>
  <Words>584</Words>
  <Application>Microsoft Office PowerPoint</Application>
  <PresentationFormat>Экран (4:3)</PresentationFormat>
  <Paragraphs>81</Paragraphs>
  <Slides>14</Slides>
  <Notes>1</Notes>
  <HiddenSlides>0</HiddenSlides>
  <MMClips>14</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Arial</vt:lpstr>
      <vt:lpstr>Calibri</vt:lpstr>
      <vt:lpstr>Times New Roman</vt:lpstr>
      <vt:lpstr>Trebuchet MS</vt:lpstr>
      <vt:lpstr>Wingdings</vt:lpstr>
      <vt:lpstr>Wingdings 3</vt:lpstr>
      <vt:lpstr>Аспект</vt:lpstr>
      <vt:lpstr>Презентация PowerPoint</vt:lpstr>
      <vt:lpstr> </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Ықтимал жауап:</vt:lpstr>
      <vt:lpstr>          4-тапсырма:    Автор қолданған жаңаша тәсілге сыни көзқарасыңды білдіріп, видеожазба жазып жібер. Padlet тақтасының сілтемесін қолдан. https://padlet.com/gulnar070873/a37i10hvgfbij8v6   Дескриптор: 1. жаңашылдық туралы ойын видеоға жазып жібереді. 2. Ойы анық, дауысы ашық, ойын толық айтады.        </vt:lpstr>
      <vt:lpstr>Презентация PowerPoint</vt:lpstr>
      <vt:lpstr>Қорытынды:</vt:lpstr>
    </vt:vector>
  </TitlesOfParts>
  <Company>URTISI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Елюбаева  Гульнар Тоқтарбекқызы</cp:lastModifiedBy>
  <cp:revision>245</cp:revision>
  <cp:lastPrinted>2019-09-02T03:42:01Z</cp:lastPrinted>
  <dcterms:created xsi:type="dcterms:W3CDTF">2011-08-18T13:52:20Z</dcterms:created>
  <dcterms:modified xsi:type="dcterms:W3CDTF">2021-04-06T02:28:36Z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TC100690461049</vt:lpwstr>
  </property>
</Properties>
</file>