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jpeg" ContentType="image/jpeg"/>
  <Override PartName="/ppt/media/image4.png" ContentType="image/png"/>
  <Override PartName="/ppt/media/image5.jpeg" ContentType="image/jpeg"/>
  <Override PartName="/ppt/media/image7.jpeg" ContentType="image/jpeg"/>
  <Override PartName="/ppt/media/image11.jpeg" ContentType="image/jpeg"/>
  <Override PartName="/ppt/media/image9.jpeg" ContentType="image/jpeg"/>
  <Override PartName="/ppt/media/image8.png" ContentType="image/png"/>
  <Override PartName="/ppt/media/image6.jpeg" ContentType="image/jpeg"/>
  <Override PartName="/ppt/media/image10.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E35B977F-B82F-4EBD-B473-E035831F1F8A}"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23A1B9F-2888-499B-A619-8B905ECD830D}"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8.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https://youtu.be/N7_v1BsMuMQ" TargetMode="External"/><Relationship Id="rId3" Type="http://schemas.openxmlformats.org/officeDocument/2006/relationships/hyperlink" Target="https://youtu.be/N7_v1BsMuMQ" TargetMode="External"/><Relationship Id="rId4" Type="http://schemas.openxmlformats.org/officeDocument/2006/relationships/hyperlink" Target="https://youtu.be/N7_v1BsMuMQ" TargetMode="External"/><Relationship Id="rId5" Type="http://schemas.openxmlformats.org/officeDocument/2006/relationships/image" Target="../media/image2.png"/><Relationship Id="rId6" Type="http://schemas.openxmlformats.org/officeDocument/2006/relationships/image" Target="../media/image2.png"/><Relationship Id="rId7" Type="http://schemas.openxmlformats.org/officeDocument/2006/relationships/image" Target="../media/image9.jpeg"/><Relationship Id="rId8" Type="http://schemas.openxmlformats.org/officeDocument/2006/relationships/image" Target="../media/image2.png"/><Relationship Id="rId9" Type="http://schemas.openxmlformats.org/officeDocument/2006/relationships/image" Target="../media/image4.png"/><Relationship Id="rId10"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0.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2.png"/><Relationship Id="rId3" Type="http://schemas.openxmlformats.org/officeDocument/2006/relationships/image" Target="../media/image11.jpe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image" Target="../media/image2.png"/><Relationship Id="rId5" Type="http://schemas.openxmlformats.org/officeDocument/2006/relationships/image" Target="../media/image2.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image" Target="../media/image2.png"/><Relationship Id="rId5" Type="http://schemas.openxmlformats.org/officeDocument/2006/relationships/image" Target="../media/image2.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7.jpe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 name="Google Shape;77;p1"/>
          <p:cNvCxnSpPr/>
          <p:nvPr/>
        </p:nvCxnSpPr>
        <p:spPr>
          <a:xfrm>
            <a:off x="212400" y="6621120"/>
            <a:ext cx="11729160" cy="26280"/>
          </a:xfrm>
          <a:prstGeom prst="straightConnector1">
            <a:avLst/>
          </a:prstGeom>
          <a:ln w="57240">
            <a:solidFill>
              <a:srgbClr val="33cccc"/>
            </a:solidFill>
            <a:miter/>
          </a:ln>
        </p:spPr>
      </p:cxnSp>
      <p:cxnSp>
        <p:nvCxnSpPr>
          <p:cNvPr id="9" name="Google Shape;78;p1"/>
          <p:cNvCxnSpPr/>
          <p:nvPr/>
        </p:nvCxnSpPr>
        <p:spPr>
          <a:xfrm>
            <a:off x="757080" y="6364080"/>
            <a:ext cx="10694160" cy="37080"/>
          </a:xfrm>
          <a:prstGeom prst="straightConnector1">
            <a:avLst/>
          </a:prstGeom>
          <a:ln w="57240">
            <a:solidFill>
              <a:srgbClr val="4472c4"/>
            </a:solidFill>
            <a:miter/>
          </a:ln>
        </p:spPr>
      </p:cxnSp>
      <p:sp>
        <p:nvSpPr>
          <p:cNvPr id="10" name="TextBox 9"/>
          <p:cNvSpPr/>
          <p:nvPr/>
        </p:nvSpPr>
        <p:spPr>
          <a:xfrm>
            <a:off x="9729000" y="177840"/>
            <a:ext cx="24127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imes New Roman"/>
                <a:ea typeface="Times New Roman"/>
              </a:rPr>
              <a:t>ҚАЗАҚ ӘДЕБИЕТІ (Т</a:t>
            </a:r>
            <a:r>
              <a:rPr b="1" lang="ru-RU" sz="1600" strike="noStrike" u="none">
                <a:solidFill>
                  <a:srgbClr val="ffffff"/>
                </a:solidFill>
                <a:uFillTx/>
                <a:latin typeface="Times New Roman"/>
                <a:ea typeface="Times New Roman"/>
              </a:rPr>
              <a:t>1)</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imes New Roman"/>
                <a:ea typeface="Times New Roman"/>
              </a:rPr>
              <a:t>11-СЫНЫП</a:t>
            </a:r>
            <a:endParaRPr b="0" lang="ru-RU" sz="1600" strike="noStrike" u="none">
              <a:solidFill>
                <a:srgbClr val="000000"/>
              </a:solidFill>
              <a:uFillTx/>
              <a:latin typeface="Calibri"/>
            </a:endParaRPr>
          </a:p>
        </p:txBody>
      </p:sp>
      <p:sp>
        <p:nvSpPr>
          <p:cNvPr id="11" name="TextBox 4"/>
          <p:cNvSpPr/>
          <p:nvPr/>
        </p:nvSpPr>
        <p:spPr>
          <a:xfrm>
            <a:off x="852480" y="208080"/>
            <a:ext cx="941688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00"/>
                </a:solidFill>
                <a:uFillTx/>
                <a:latin typeface="Times New Roman"/>
                <a:ea typeface="Times New Roman"/>
              </a:rPr>
              <a:t>Бөлім атауы: Табиғат және адам</a:t>
            </a:r>
            <a:endParaRPr b="0" lang="ru-RU" sz="3200" strike="noStrike" u="none">
              <a:solidFill>
                <a:srgbClr val="000000"/>
              </a:solidFill>
              <a:uFillTx/>
              <a:latin typeface="Calibri"/>
            </a:endParaRPr>
          </a:p>
        </p:txBody>
      </p:sp>
      <p:sp>
        <p:nvSpPr>
          <p:cNvPr id="12" name="TextBox 25"/>
          <p:cNvSpPr/>
          <p:nvPr/>
        </p:nvSpPr>
        <p:spPr>
          <a:xfrm>
            <a:off x="4917960" y="1943280"/>
            <a:ext cx="6532560" cy="13748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Сабақтың</a:t>
            </a:r>
            <a:r>
              <a:rPr b="1" lang="kk-KZ" sz="2800" strike="noStrike" u="none">
                <a:solidFill>
                  <a:srgbClr val="ffffff"/>
                </a:solidFill>
                <a:uFillTx/>
                <a:latin typeface="Times New Roman"/>
                <a:ea typeface="Times New Roman"/>
              </a:rPr>
              <a:t> </a:t>
            </a:r>
            <a:r>
              <a:rPr b="1" lang="ru-RU" sz="2800" strike="noStrike" u="none">
                <a:solidFill>
                  <a:srgbClr val="002060"/>
                </a:solidFill>
                <a:uFillTx/>
                <a:latin typeface="Times New Roman"/>
                <a:ea typeface="Times New Roman"/>
              </a:rPr>
              <a:t>тақырыбы: </a:t>
            </a: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Қадыр  Мырза Әли </a:t>
            </a: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«Қызыл кітап» </a:t>
            </a:r>
            <a:r>
              <a:rPr b="1" lang="kk-KZ" sz="2800" strike="noStrike" u="none">
                <a:solidFill>
                  <a:srgbClr val="002060"/>
                </a:solidFill>
                <a:uFillTx/>
                <a:latin typeface="Times New Roman"/>
                <a:ea typeface="Times New Roman"/>
              </a:rPr>
              <a:t>поэмасы ІХ бөлім</a:t>
            </a:r>
            <a:r>
              <a:rPr b="1" lang="en-US" sz="2800" strike="noStrike" u="none">
                <a:solidFill>
                  <a:srgbClr val="000000"/>
                </a:solidFill>
                <a:uFillTx/>
                <a:latin typeface="Times New Roman"/>
                <a:ea typeface="Times New Roman"/>
              </a:rPr>
              <a:t> </a:t>
            </a:r>
            <a:endParaRPr b="0" lang="ru-RU" sz="2800" strike="noStrike" u="none">
              <a:solidFill>
                <a:srgbClr val="000000"/>
              </a:solidFill>
              <a:uFillTx/>
              <a:latin typeface="Calibri"/>
            </a:endParaRPr>
          </a:p>
        </p:txBody>
      </p:sp>
      <p:pic>
        <p:nvPicPr>
          <p:cNvPr id="13" name="Звук 2" descr=""/>
          <p:cNvPicPr/>
          <p:nvPr/>
        </p:nvPicPr>
        <p:blipFill>
          <a:blip r:embed="rId2"/>
          <a:stretch/>
        </p:blipFill>
        <p:spPr>
          <a:xfrm>
            <a:off x="11488680" y="6154560"/>
            <a:ext cx="487440" cy="487440"/>
          </a:xfrm>
          <a:prstGeom prst="rect">
            <a:avLst/>
          </a:prstGeom>
          <a:ln w="0">
            <a:noFill/>
          </a:ln>
        </p:spPr>
      </p:pic>
      <p:pic>
        <p:nvPicPr>
          <p:cNvPr id="14" name="Звук 2" descr=""/>
          <p:cNvPicPr/>
          <p:nvPr/>
        </p:nvPicPr>
        <p:blipFill>
          <a:blip r:embed="rId3"/>
          <a:stretch/>
        </p:blipFill>
        <p:spPr>
          <a:xfrm>
            <a:off x="11488680" y="6154560"/>
            <a:ext cx="487440" cy="487440"/>
          </a:xfrm>
          <a:prstGeom prst="rect">
            <a:avLst/>
          </a:prstGeom>
          <a:ln w="0">
            <a:noFill/>
          </a:ln>
        </p:spPr>
      </p:pic>
      <p:pic>
        <p:nvPicPr>
          <p:cNvPr id="15" name="Рисунок 2" descr=""/>
          <p:cNvPicPr/>
          <p:nvPr/>
        </p:nvPicPr>
        <p:blipFill>
          <a:blip r:embed="rId4"/>
          <a:stretch/>
        </p:blipFill>
        <p:spPr>
          <a:xfrm>
            <a:off x="1197000" y="1258920"/>
            <a:ext cx="2695680" cy="4384800"/>
          </a:xfrm>
          <a:prstGeom prst="rect">
            <a:avLst/>
          </a:prstGeom>
          <a:ln w="0">
            <a:noFill/>
          </a:ln>
        </p:spPr>
      </p:pic>
      <p:pic>
        <p:nvPicPr>
          <p:cNvPr id="16" name="Звук 1" descr=""/>
          <p:cNvPicPr/>
          <p:nvPr/>
        </p:nvPicPr>
        <p:blipFill>
          <a:blip r:embed="rId5"/>
          <a:stretch/>
        </p:blipFill>
        <p:spPr>
          <a:xfrm>
            <a:off x="11488680" y="6154560"/>
            <a:ext cx="487440" cy="487440"/>
          </a:xfrm>
          <a:prstGeom prst="rect">
            <a:avLst/>
          </a:prstGeom>
          <a:ln w="0">
            <a:noFill/>
          </a:ln>
        </p:spPr>
      </p:pic>
      <p:pic>
        <p:nvPicPr>
          <p:cNvPr id="17" name="Звук 2" descr=""/>
          <p:cNvPicPr/>
          <p:nvPr/>
        </p:nvPicPr>
        <p:blipFill>
          <a:blip r:embed="rId6"/>
          <a:stretch/>
        </p:blipFill>
        <p:spPr>
          <a:xfrm>
            <a:off x="11488680" y="6154560"/>
            <a:ext cx="487440" cy="48744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9" name="Рисунок 48" descr=""/>
          <p:cNvPicPr/>
          <p:nvPr/>
        </p:nvPicPr>
        <p:blipFill>
          <a:blip r:embed="rId1"/>
          <a:stretch/>
        </p:blipFill>
        <p:spPr>
          <a:xfrm>
            <a:off x="652320" y="7978680"/>
            <a:ext cx="200160" cy="203400"/>
          </a:xfrm>
          <a:prstGeom prst="rect">
            <a:avLst/>
          </a:prstGeom>
          <a:ln w="0">
            <a:noFill/>
          </a:ln>
        </p:spPr>
      </p:pic>
      <p:sp>
        <p:nvSpPr>
          <p:cNvPr id="120" name="object 2"/>
          <p:cNvSpPr/>
          <p:nvPr/>
        </p:nvSpPr>
        <p:spPr>
          <a:xfrm>
            <a:off x="-82440" y="44280"/>
            <a:ext cx="12190320" cy="97812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4400" strike="noStrike" u="none">
                <a:solidFill>
                  <a:srgbClr val="ffff00"/>
                </a:solidFill>
                <a:uFillTx/>
                <a:latin typeface="Times New Roman"/>
                <a:ea typeface="Times New Roman"/>
              </a:rPr>
              <a:t>  </a:t>
            </a:r>
            <a:r>
              <a:rPr b="1" lang="kk-KZ" sz="4400" strike="noStrike" u="none">
                <a:solidFill>
                  <a:srgbClr val="ffff00"/>
                </a:solidFill>
                <a:uFillTx/>
                <a:latin typeface="Times New Roman"/>
                <a:ea typeface="Times New Roman"/>
              </a:rPr>
              <a:t>2-тапсырма </a:t>
            </a:r>
            <a:endParaRPr b="0" lang="ru-RU" sz="4400" strike="noStrike" u="none">
              <a:solidFill>
                <a:srgbClr val="000000"/>
              </a:solidFill>
              <a:uFillTx/>
              <a:latin typeface="Calibri"/>
            </a:endParaRPr>
          </a:p>
        </p:txBody>
      </p:sp>
      <p:cxnSp>
        <p:nvCxnSpPr>
          <p:cNvPr id="121" name="Google Shape;77;p1"/>
          <p:cNvCxnSpPr/>
          <p:nvPr/>
        </p:nvCxnSpPr>
        <p:spPr>
          <a:xfrm>
            <a:off x="212400" y="6621120"/>
            <a:ext cx="11729160" cy="26280"/>
          </a:xfrm>
          <a:prstGeom prst="straightConnector1">
            <a:avLst/>
          </a:prstGeom>
          <a:ln w="57240">
            <a:solidFill>
              <a:srgbClr val="33cccc"/>
            </a:solidFill>
            <a:miter/>
          </a:ln>
        </p:spPr>
      </p:cxnSp>
      <p:cxnSp>
        <p:nvCxnSpPr>
          <p:cNvPr id="122" name="Google Shape;78;p1"/>
          <p:cNvCxnSpPr/>
          <p:nvPr/>
        </p:nvCxnSpPr>
        <p:spPr>
          <a:xfrm>
            <a:off x="757080" y="6364080"/>
            <a:ext cx="10694160" cy="37080"/>
          </a:xfrm>
          <a:prstGeom prst="straightConnector1">
            <a:avLst/>
          </a:prstGeom>
          <a:ln w="38160">
            <a:solidFill>
              <a:srgbClr val="4472c4"/>
            </a:solidFill>
            <a:miter/>
          </a:ln>
        </p:spPr>
      </p:cxnSp>
      <p:sp>
        <p:nvSpPr>
          <p:cNvPr id="123" name="Прямоугольник 1"/>
          <p:cNvSpPr/>
          <p:nvPr/>
        </p:nvSpPr>
        <p:spPr>
          <a:xfrm>
            <a:off x="2455920" y="38160"/>
            <a:ext cx="9485280" cy="477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24" name="TextBox 2"/>
          <p:cNvSpPr/>
          <p:nvPr/>
        </p:nvSpPr>
        <p:spPr>
          <a:xfrm flipH="1">
            <a:off x="212760" y="1089000"/>
            <a:ext cx="11895120" cy="35096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Қ. Мырза Әлидің «Қызыл кітап» поэмасын М. Мақатаевтың «Аққулар ұйықтағанда» поэмасымен салыстыра  отырып,  ортақ идеяны тауып жазыңыз.</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Дескриптор</a:t>
            </a:r>
            <a:endParaRPr b="0" lang="ru-RU" sz="2800" strike="noStrike" u="none">
              <a:solidFill>
                <a:srgbClr val="000000"/>
              </a:solidFill>
              <a:uFillTx/>
              <a:latin typeface="Calibri"/>
            </a:endParaRPr>
          </a:p>
          <a:p>
            <a:pPr>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Екі шығарманы салыстырады;</a:t>
            </a:r>
            <a:endParaRPr b="0" lang="ru-RU" sz="2800" strike="noStrike" u="none">
              <a:solidFill>
                <a:srgbClr val="000000"/>
              </a:solidFill>
              <a:uFillTx/>
              <a:latin typeface="Calibri"/>
            </a:endParaRPr>
          </a:p>
          <a:p>
            <a:pPr>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Ортақ идеяны жазады. </a:t>
            </a:r>
            <a:endParaRPr b="0" lang="ru-RU" sz="2800" strike="noStrike" u="none">
              <a:solidFill>
                <a:srgbClr val="000000"/>
              </a:solidFill>
              <a:uFillTx/>
              <a:latin typeface="Calibri"/>
            </a:endParaRPr>
          </a:p>
        </p:txBody>
      </p:sp>
      <p:sp>
        <p:nvSpPr>
          <p:cNvPr id="125" name="Прямоугольник 3"/>
          <p:cNvSpPr/>
          <p:nvPr/>
        </p:nvSpPr>
        <p:spPr>
          <a:xfrm>
            <a:off x="522360" y="1243080"/>
            <a:ext cx="11418840" cy="4291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0000"/>
                </a:solidFill>
                <a:uFillTx/>
                <a:latin typeface="Times New Roman"/>
                <a:ea typeface="Times New Roman"/>
              </a:rPr>
              <a:t>  </a:t>
            </a:r>
            <a:endParaRPr b="0" lang="ru-RU" sz="2200" strike="noStrike" u="none">
              <a:solidFill>
                <a:srgbClr val="000000"/>
              </a:solidFill>
              <a:uFillTx/>
              <a:latin typeface="Calibri"/>
            </a:endParaRPr>
          </a:p>
        </p:txBody>
      </p:sp>
      <p:pic>
        <p:nvPicPr>
          <p:cNvPr id="126" name="Звук 2" descr=""/>
          <p:cNvPicPr/>
          <p:nvPr/>
        </p:nvPicPr>
        <p:blipFill>
          <a:blip r:embed="rId2"/>
          <a:stretch/>
        </p:blipFill>
        <p:spPr>
          <a:xfrm>
            <a:off x="11488680" y="6154560"/>
            <a:ext cx="487440" cy="487440"/>
          </a:xfrm>
          <a:prstGeom prst="rect">
            <a:avLst/>
          </a:prstGeom>
          <a:ln w="0">
            <a:noFill/>
          </a:ln>
        </p:spPr>
      </p:pic>
      <p:pic>
        <p:nvPicPr>
          <p:cNvPr id="127" name="Звук 1" descr=""/>
          <p:cNvPicPr/>
          <p:nvPr/>
        </p:nvPicPr>
        <p:blipFill>
          <a:blip r:embed="rId3"/>
          <a:stretch/>
        </p:blipFill>
        <p:spPr>
          <a:xfrm>
            <a:off x="11488680" y="6154560"/>
            <a:ext cx="487440" cy="487440"/>
          </a:xfrm>
          <a:prstGeom prst="rect">
            <a:avLst/>
          </a:prstGeom>
          <a:ln w="0">
            <a:noFill/>
          </a:ln>
        </p:spPr>
      </p:pic>
      <p:pic>
        <p:nvPicPr>
          <p:cNvPr id="128" name="Звук 1" descr=""/>
          <p:cNvPicPr/>
          <p:nvPr/>
        </p:nvPicPr>
        <p:blipFill>
          <a:blip r:embed="rId4"/>
          <a:stretch/>
        </p:blipFill>
        <p:spPr>
          <a:xfrm>
            <a:off x="11488680" y="6154560"/>
            <a:ext cx="487440" cy="487440"/>
          </a:xfrm>
          <a:prstGeom prst="rect">
            <a:avLst/>
          </a:prstGeom>
          <a:ln w="0">
            <a:noFill/>
          </a:ln>
        </p:spPr>
      </p:pic>
      <p:pic>
        <p:nvPicPr>
          <p:cNvPr id="129" name="Звук 2" descr=""/>
          <p:cNvPicPr/>
          <p:nvPr/>
        </p:nvPicPr>
        <p:blipFill>
          <a:blip r:embed="rId5"/>
          <a:stretch/>
        </p:blipFill>
        <p:spPr>
          <a:xfrm>
            <a:off x="11488680" y="6154560"/>
            <a:ext cx="487440" cy="48744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0" name="Рисунок 48" descr=""/>
          <p:cNvPicPr/>
          <p:nvPr/>
        </p:nvPicPr>
        <p:blipFill>
          <a:blip r:embed="rId1"/>
          <a:stretch/>
        </p:blipFill>
        <p:spPr>
          <a:xfrm>
            <a:off x="652320" y="7978680"/>
            <a:ext cx="200160" cy="203400"/>
          </a:xfrm>
          <a:prstGeom prst="rect">
            <a:avLst/>
          </a:prstGeom>
          <a:ln w="0">
            <a:noFill/>
          </a:ln>
        </p:spPr>
      </p:pic>
      <p:sp>
        <p:nvSpPr>
          <p:cNvPr id="13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13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33" name="Google Shape;574;p91"/>
          <p:cNvSpPr/>
          <p:nvPr/>
        </p:nvSpPr>
        <p:spPr>
          <a:xfrm>
            <a:off x="1212840" y="165240"/>
            <a:ext cx="7620120" cy="531720"/>
          </a:xfrm>
          <a:prstGeom prst="rect">
            <a:avLst/>
          </a:prstGeom>
          <a:noFill/>
          <a:ln w="0">
            <a:noFill/>
          </a:ln>
        </p:spPr>
        <p:style>
          <a:lnRef idx="0"/>
          <a:fillRef idx="0"/>
          <a:effectRef idx="0"/>
          <a:fontRef idx="minor"/>
        </p:style>
        <p:txBody>
          <a:bodyPr lIns="83520" rIns="83520" tIns="83520" bIns="83520" anchor="ctr">
            <a:normAutofit fontScale="625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600" strike="noStrike" u="none">
                <a:solidFill>
                  <a:srgbClr val="ffff00"/>
                </a:solidFill>
                <a:uFillTx/>
                <a:latin typeface="Times New Roman"/>
                <a:ea typeface="Times New Roman"/>
              </a:rPr>
              <a:t> </a:t>
            </a:r>
            <a:r>
              <a:rPr b="1" lang="ru-RU" sz="3600" strike="noStrike" u="none">
                <a:solidFill>
                  <a:srgbClr val="ffff00"/>
                </a:solidFill>
                <a:uFillTx/>
                <a:latin typeface="Times New Roman"/>
                <a:ea typeface="Times New Roman"/>
              </a:rPr>
              <a:t>Ықтимал жауабы </a:t>
            </a:r>
            <a:endParaRPr b="0" lang="ru-RU" sz="3600" strike="noStrike" u="none">
              <a:solidFill>
                <a:srgbClr val="000000"/>
              </a:solidFill>
              <a:uFillTx/>
              <a:latin typeface="Calibri"/>
            </a:endParaRPr>
          </a:p>
        </p:txBody>
      </p:sp>
      <p:pic>
        <p:nvPicPr>
          <p:cNvPr id="134" name="Схема 3" descr=""/>
          <p:cNvPicPr/>
          <p:nvPr/>
        </p:nvPicPr>
        <p:blipFill>
          <a:blip r:embed="rId2"/>
          <a:stretch/>
        </p:blipFill>
        <p:spPr>
          <a:xfrm>
            <a:off x="523800" y="798480"/>
            <a:ext cx="11668320" cy="5572080"/>
          </a:xfrm>
          <a:prstGeom prst="rect">
            <a:avLst/>
          </a:prstGeom>
          <a:ln w="0">
            <a:noFill/>
          </a:ln>
        </p:spPr>
      </p:pic>
      <p:sp>
        <p:nvSpPr>
          <p:cNvPr id="135" name="Вертикальный свиток 4"/>
          <p:cNvSpPr/>
          <p:nvPr/>
        </p:nvSpPr>
        <p:spPr>
          <a:xfrm>
            <a:off x="7689960" y="1463760"/>
            <a:ext cx="4225680" cy="4422600"/>
          </a:xfrm>
          <a:prstGeom prst="verticalScroll">
            <a:avLst>
              <a:gd name="adj" fmla="val 12500"/>
            </a:avLst>
          </a:prstGeom>
          <a:solidFill>
            <a:srgbClr val="3decf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Ортақ идея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2060"/>
                </a:solidFill>
                <a:uFillTx/>
                <a:latin typeface="Times New Roman"/>
                <a:ea typeface="Times New Roman"/>
              </a:rPr>
              <a:t>    </a:t>
            </a:r>
            <a:r>
              <a:rPr b="0" lang="ru-RU" sz="1800" strike="noStrike" u="none">
                <a:solidFill>
                  <a:srgbClr val="002060"/>
                </a:solidFill>
                <a:uFillTx/>
                <a:latin typeface="Times New Roman"/>
                <a:ea typeface="Times New Roman"/>
              </a:rPr>
              <a:t>Екі ақын да туған жердің табиғатын көздің қарашығындай сақтап қорғаудың маңыздылығын айта келе, табиғатқа қаталдық танытпауға үндейді.   </a:t>
            </a:r>
            <a:endParaRPr b="0" lang="ru-RU" sz="1800" strike="noStrike" u="none">
              <a:solidFill>
                <a:srgbClr val="000000"/>
              </a:solidFill>
              <a:uFillTx/>
              <a:latin typeface="Calibri"/>
            </a:endParaRPr>
          </a:p>
        </p:txBody>
      </p:sp>
      <p:pic>
        <p:nvPicPr>
          <p:cNvPr id="136" name="Звук 2" descr=""/>
          <p:cNvPicPr/>
          <p:nvPr/>
        </p:nvPicPr>
        <p:blipFill>
          <a:blip r:embed="rId3"/>
          <a:stretch/>
        </p:blipFill>
        <p:spPr>
          <a:xfrm>
            <a:off x="11488680" y="6154560"/>
            <a:ext cx="487440" cy="487440"/>
          </a:xfrm>
          <a:prstGeom prst="rect">
            <a:avLst/>
          </a:prstGeom>
          <a:ln w="0">
            <a:noFill/>
          </a:ln>
        </p:spPr>
      </p:pic>
      <p:pic>
        <p:nvPicPr>
          <p:cNvPr id="137" name="Звук 1" descr=""/>
          <p:cNvPicPr/>
          <p:nvPr/>
        </p:nvPicPr>
        <p:blipFill>
          <a:blip r:embed="rId4"/>
          <a:stretch/>
        </p:blipFill>
        <p:spPr>
          <a:xfrm>
            <a:off x="11488680" y="6154560"/>
            <a:ext cx="487440" cy="487440"/>
          </a:xfrm>
          <a:prstGeom prst="rect">
            <a:avLst/>
          </a:prstGeom>
          <a:ln w="0">
            <a:noFill/>
          </a:ln>
        </p:spPr>
      </p:pic>
      <p:pic>
        <p:nvPicPr>
          <p:cNvPr id="138" name="Звук 1" descr=""/>
          <p:cNvPicPr/>
          <p:nvPr/>
        </p:nvPicPr>
        <p:blipFill>
          <a:blip r:embed="rId5"/>
          <a:stretch/>
        </p:blipFill>
        <p:spPr>
          <a:xfrm>
            <a:off x="11488680" y="6154560"/>
            <a:ext cx="487440" cy="487440"/>
          </a:xfrm>
          <a:prstGeom prst="rect">
            <a:avLst/>
          </a:prstGeom>
          <a:ln w="0">
            <a:noFill/>
          </a:ln>
        </p:spPr>
      </p:pic>
      <p:pic>
        <p:nvPicPr>
          <p:cNvPr id="139" name="Звук 2" descr=""/>
          <p:cNvPicPr/>
          <p:nvPr/>
        </p:nvPicPr>
        <p:blipFill>
          <a:blip r:embed="rId6"/>
          <a:stretch/>
        </p:blipFill>
        <p:spPr>
          <a:xfrm>
            <a:off x="11488680" y="6154560"/>
            <a:ext cx="487440" cy="487440"/>
          </a:xfrm>
          <a:prstGeom prst="rect">
            <a:avLst/>
          </a:prstGeom>
          <a:ln w="0">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0" name="Рисунок 48" descr=""/>
          <p:cNvPicPr/>
          <p:nvPr/>
        </p:nvPicPr>
        <p:blipFill>
          <a:blip r:embed="rId1"/>
          <a:stretch/>
        </p:blipFill>
        <p:spPr>
          <a:xfrm>
            <a:off x="652320" y="7978680"/>
            <a:ext cx="200160" cy="203400"/>
          </a:xfrm>
          <a:prstGeom prst="rect">
            <a:avLst/>
          </a:prstGeom>
          <a:ln w="0">
            <a:noFill/>
          </a:ln>
        </p:spPr>
      </p:pic>
      <p:sp>
        <p:nvSpPr>
          <p:cNvPr id="141" name="object 2"/>
          <p:cNvSpPr/>
          <p:nvPr/>
        </p:nvSpPr>
        <p:spPr>
          <a:xfrm>
            <a:off x="60480" y="209520"/>
            <a:ext cx="12131640" cy="1644840"/>
          </a:xfrm>
          <a:prstGeom prst="pie">
            <a:avLst/>
          </a:prstGeom>
          <a:solidFill>
            <a:srgbClr val="2e77e2"/>
          </a:solidFill>
          <a:ln w="0">
            <a:noFill/>
          </a:ln>
        </p:spPr>
        <p:style>
          <a:lnRef idx="0"/>
          <a:fillRef idx="0"/>
          <a:effectRef idx="0"/>
          <a:fontRef idx="minor"/>
        </p:style>
        <p:txBody>
          <a:bodyPr lIns="0" rIns="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00"/>
                </a:solidFill>
                <a:uFillTx/>
                <a:latin typeface="Times New Roman"/>
                <a:ea typeface="Times New Roman"/>
              </a:rPr>
              <a:t>Оқу тапсырмасы.</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c00000"/>
                </a:solidFill>
                <a:uFillTx/>
                <a:latin typeface="Times New Roman"/>
                <a:ea typeface="Times New Roman"/>
              </a:rPr>
              <a:t>Бейнематериалдағы ақпараттарды шығарманың идеялық мазмұнымен салыстыра отырып, сын мақала жазыңыз.</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sng">
                <a:solidFill>
                  <a:srgbClr val="0563c1"/>
                </a:solidFill>
                <a:uFillTx/>
                <a:latin typeface="Calibri"/>
                <a:hlinkClick r:id="rId2"/>
              </a:rPr>
              <a:t>                                                                                     </a:t>
            </a:r>
            <a:r>
              <a:rPr b="0" lang="en-US" sz="1800" strike="noStrike" u="sng">
                <a:solidFill>
                  <a:srgbClr val="0563c1"/>
                </a:solidFill>
                <a:uFillTx/>
                <a:latin typeface="Calibri"/>
                <a:hlinkClick r:id="rId3"/>
              </a:rPr>
              <a:t>https</a:t>
            </a:r>
            <a:r>
              <a:rPr b="0" lang="ru-RU" sz="1800" strike="noStrike" u="sng">
                <a:solidFill>
                  <a:srgbClr val="0563c1"/>
                </a:solidFill>
                <a:uFillTx/>
                <a:latin typeface="Calibri"/>
                <a:hlinkClick r:id="rId4"/>
              </a:rPr>
              <a:t>://</a:t>
            </a:r>
            <a:r>
              <a:rPr b="0" lang="en-US" sz="1800" strike="noStrike" u="none">
                <a:solidFill>
                  <a:srgbClr val="000000"/>
                </a:solidFill>
                <a:uFillTx/>
                <a:latin typeface="Calibri"/>
              </a:rPr>
              <a:t>youtu</a:t>
            </a:r>
            <a:r>
              <a:rPr b="0" lang="ru-RU" sz="1800" strike="noStrike" u="none">
                <a:solidFill>
                  <a:srgbClr val="000000"/>
                </a:solidFill>
                <a:uFillTx/>
                <a:latin typeface="Calibri"/>
              </a:rPr>
              <a:t>.</a:t>
            </a:r>
            <a:r>
              <a:rPr b="0" lang="en-US" sz="1800" strike="noStrike" u="none">
                <a:solidFill>
                  <a:srgbClr val="000000"/>
                </a:solidFill>
                <a:uFillTx/>
                <a:latin typeface="Calibri"/>
              </a:rPr>
              <a:t>be</a:t>
            </a:r>
            <a:r>
              <a:rPr b="0" lang="ru-RU" sz="1800" strike="noStrike" u="none">
                <a:solidFill>
                  <a:srgbClr val="000000"/>
                </a:solidFill>
                <a:uFillTx/>
                <a:latin typeface="Calibri"/>
              </a:rPr>
              <a:t>/</a:t>
            </a:r>
            <a:r>
              <a:rPr b="0" lang="en-US" sz="1800" strike="noStrike" u="none">
                <a:solidFill>
                  <a:srgbClr val="000000"/>
                </a:solidFill>
                <a:uFillTx/>
                <a:latin typeface="Calibri"/>
              </a:rPr>
              <a:t>N</a:t>
            </a:r>
            <a:r>
              <a:rPr b="0" lang="ru-RU" sz="1800" strike="noStrike" u="none">
                <a:solidFill>
                  <a:srgbClr val="000000"/>
                </a:solidFill>
                <a:uFillTx/>
                <a:latin typeface="Calibri"/>
              </a:rPr>
              <a:t>7_</a:t>
            </a:r>
            <a:r>
              <a:rPr b="0" lang="en-US" sz="1800" strike="noStrike" u="none">
                <a:solidFill>
                  <a:srgbClr val="000000"/>
                </a:solidFill>
                <a:uFillTx/>
                <a:latin typeface="Calibri"/>
              </a:rPr>
              <a:t>v</a:t>
            </a:r>
            <a:r>
              <a:rPr b="0" lang="ru-RU" sz="1800" strike="noStrike" u="none">
                <a:solidFill>
                  <a:srgbClr val="000000"/>
                </a:solidFill>
                <a:uFillTx/>
                <a:latin typeface="Calibri"/>
              </a:rPr>
              <a:t>1</a:t>
            </a:r>
            <a:r>
              <a:rPr b="0" lang="en-US" sz="1800" strike="noStrike" u="none">
                <a:solidFill>
                  <a:srgbClr val="000000"/>
                </a:solidFill>
                <a:uFillTx/>
                <a:latin typeface="Calibri"/>
              </a:rPr>
              <a:t>BsMuMQ</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ff0000"/>
                </a:solidFill>
                <a:uFillTx/>
                <a:latin typeface="Times New Roman"/>
                <a:ea typeface="Times New Roman"/>
              </a:rPr>
              <a:t>   </a:t>
            </a:r>
            <a:r>
              <a:rPr b="0" lang="kk-KZ" sz="2800" strike="noStrike" u="none">
                <a:solidFill>
                  <a:srgbClr val="ff0000"/>
                </a:solidFill>
                <a:uFillTx/>
                <a:latin typeface="Times New Roman"/>
                <a:ea typeface="Times New Roman"/>
              </a:rPr>
              <a:t>Дескриптор</a:t>
            </a:r>
            <a:endParaRPr b="0" lang="ru-RU" sz="2800" strike="noStrike" u="none">
              <a:solidFill>
                <a:srgbClr val="000000"/>
              </a:solidFill>
              <a:uFillTx/>
              <a:latin typeface="Calibri"/>
            </a:endParaRPr>
          </a:p>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2060"/>
                </a:solidFill>
                <a:uFillTx/>
                <a:latin typeface="Times New Roman"/>
                <a:ea typeface="Times New Roman"/>
              </a:rPr>
              <a:t>бейнематериалдағы ақпараттарды қолданып, шығарманың идеясымен салыстырады;</a:t>
            </a:r>
            <a:endParaRPr b="0" lang="ru-RU" sz="3200" strike="noStrike" u="none">
              <a:solidFill>
                <a:srgbClr val="000000"/>
              </a:solidFill>
              <a:uFillTx/>
              <a:latin typeface="Calibri"/>
            </a:endParaRPr>
          </a:p>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2060"/>
                </a:solidFill>
                <a:uFillTx/>
                <a:latin typeface="Times New Roman"/>
                <a:ea typeface="Times New Roman"/>
              </a:rPr>
              <a:t>сын мақала жазады.</a:t>
            </a:r>
            <a:endParaRPr b="0" lang="ru-RU" sz="3200" strike="noStrike" u="none">
              <a:solidFill>
                <a:srgbClr val="000000"/>
              </a:solidFill>
              <a:uFillTx/>
              <a:latin typeface="Calibri"/>
            </a:endParaRPr>
          </a:p>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sp>
        <p:nvSpPr>
          <p:cNvPr id="142" name="Прямоугольник 74"/>
          <p:cNvSpPr/>
          <p:nvPr/>
        </p:nvSpPr>
        <p:spPr>
          <a:xfrm>
            <a:off x="4275000" y="1933560"/>
            <a:ext cx="7213680" cy="3988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000000"/>
                </a:solidFill>
                <a:uFillTx/>
                <a:latin typeface="Calibri"/>
                <a:ea typeface="Arial"/>
              </a:rPr>
              <a:t>	</a:t>
            </a:r>
            <a:endParaRPr b="0" lang="ru-RU" sz="2000" strike="noStrike" u="none">
              <a:solidFill>
                <a:srgbClr val="000000"/>
              </a:solidFill>
              <a:uFillTx/>
              <a:latin typeface="Calibri"/>
            </a:endParaRPr>
          </a:p>
        </p:txBody>
      </p:sp>
      <p:cxnSp>
        <p:nvCxnSpPr>
          <p:cNvPr id="143" name="Google Shape;77;p1"/>
          <p:cNvCxnSpPr/>
          <p:nvPr/>
        </p:nvCxnSpPr>
        <p:spPr>
          <a:xfrm>
            <a:off x="212400" y="6621120"/>
            <a:ext cx="11729160" cy="26280"/>
          </a:xfrm>
          <a:prstGeom prst="straightConnector1">
            <a:avLst/>
          </a:prstGeom>
          <a:ln w="57240">
            <a:solidFill>
              <a:srgbClr val="33cccc"/>
            </a:solidFill>
            <a:miter/>
          </a:ln>
        </p:spPr>
      </p:cxnSp>
      <p:cxnSp>
        <p:nvCxnSpPr>
          <p:cNvPr id="144" name="Google Shape;78;p1"/>
          <p:cNvCxnSpPr/>
          <p:nvPr/>
        </p:nvCxnSpPr>
        <p:spPr>
          <a:xfrm>
            <a:off x="757080" y="6364080"/>
            <a:ext cx="10694160" cy="37080"/>
          </a:xfrm>
          <a:prstGeom prst="straightConnector1">
            <a:avLst/>
          </a:prstGeom>
          <a:ln w="38160">
            <a:solidFill>
              <a:srgbClr val="4472c4"/>
            </a:solidFill>
            <a:miter/>
          </a:ln>
        </p:spPr>
      </p:cxnSp>
      <p:sp>
        <p:nvSpPr>
          <p:cNvPr id="145" name="Прямоугольник 1"/>
          <p:cNvSpPr/>
          <p:nvPr/>
        </p:nvSpPr>
        <p:spPr>
          <a:xfrm>
            <a:off x="4929120" y="1695600"/>
            <a:ext cx="6804000" cy="3682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pic>
        <p:nvPicPr>
          <p:cNvPr id="146" name="Звук 1" descr=""/>
          <p:cNvPicPr/>
          <p:nvPr/>
        </p:nvPicPr>
        <p:blipFill>
          <a:blip r:embed="rId5"/>
          <a:stretch/>
        </p:blipFill>
        <p:spPr>
          <a:xfrm>
            <a:off x="11488680" y="6154560"/>
            <a:ext cx="487440" cy="487440"/>
          </a:xfrm>
          <a:prstGeom prst="rect">
            <a:avLst/>
          </a:prstGeom>
          <a:ln w="0">
            <a:noFill/>
          </a:ln>
        </p:spPr>
      </p:pic>
      <p:pic>
        <p:nvPicPr>
          <p:cNvPr id="147" name="Звук 2" descr=""/>
          <p:cNvPicPr/>
          <p:nvPr/>
        </p:nvPicPr>
        <p:blipFill>
          <a:blip r:embed="rId6"/>
          <a:stretch/>
        </p:blipFill>
        <p:spPr>
          <a:xfrm>
            <a:off x="11488680" y="6154560"/>
            <a:ext cx="487440" cy="487440"/>
          </a:xfrm>
          <a:prstGeom prst="rect">
            <a:avLst/>
          </a:prstGeom>
          <a:ln w="0">
            <a:noFill/>
          </a:ln>
        </p:spPr>
      </p:pic>
      <p:pic>
        <p:nvPicPr>
          <p:cNvPr id="148" name="Picture 6" descr="Студенттерге қажетті әдіс-тәсілдер"/>
          <p:cNvPicPr/>
          <p:nvPr/>
        </p:nvPicPr>
        <p:blipFill>
          <a:blip r:embed="rId7"/>
          <a:stretch/>
        </p:blipFill>
        <p:spPr>
          <a:xfrm>
            <a:off x="8899560" y="3719520"/>
            <a:ext cx="3179880" cy="2625840"/>
          </a:xfrm>
          <a:prstGeom prst="rect">
            <a:avLst/>
          </a:prstGeom>
          <a:ln w="0">
            <a:noFill/>
          </a:ln>
        </p:spPr>
      </p:pic>
      <p:pic>
        <p:nvPicPr>
          <p:cNvPr id="149" name="Звук 1" descr=""/>
          <p:cNvPicPr/>
          <p:nvPr/>
        </p:nvPicPr>
        <p:blipFill>
          <a:blip r:embed="rId8"/>
          <a:stretch/>
        </p:blipFill>
        <p:spPr>
          <a:xfrm>
            <a:off x="11488680" y="6154560"/>
            <a:ext cx="487440" cy="487440"/>
          </a:xfrm>
          <a:prstGeom prst="rect">
            <a:avLst/>
          </a:prstGeom>
          <a:ln w="0">
            <a:noFill/>
          </a:ln>
        </p:spPr>
      </p:pic>
      <p:pic>
        <p:nvPicPr>
          <p:cNvPr id="150" name="Звук 2" descr=""/>
          <p:cNvPicPr/>
          <p:nvPr/>
        </p:nvPicPr>
        <p:blipFill>
          <a:blip r:embed="rId9"/>
          <a:stretch/>
        </p:blipFill>
        <p:spPr>
          <a:xfrm>
            <a:off x="11488680" y="6154560"/>
            <a:ext cx="487440" cy="487440"/>
          </a:xfrm>
          <a:prstGeom prst="rect">
            <a:avLst/>
          </a:prstGeom>
          <a:ln w="0">
            <a:noFill/>
          </a:ln>
        </p:spPr>
      </p:pic>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1" name="Рисунок 48" descr=""/>
          <p:cNvPicPr/>
          <p:nvPr/>
        </p:nvPicPr>
        <p:blipFill>
          <a:blip r:embed="rId1"/>
          <a:stretch/>
        </p:blipFill>
        <p:spPr>
          <a:xfrm>
            <a:off x="652320" y="7978680"/>
            <a:ext cx="200160" cy="203400"/>
          </a:xfrm>
          <a:prstGeom prst="rect">
            <a:avLst/>
          </a:prstGeom>
          <a:ln w="0">
            <a:noFill/>
          </a:ln>
        </p:spPr>
      </p:pic>
      <p:sp>
        <p:nvSpPr>
          <p:cNvPr id="152" name="object 2"/>
          <p:cNvSpPr/>
          <p:nvPr/>
        </p:nvSpPr>
        <p:spPr>
          <a:xfrm>
            <a:off x="9360" y="44280"/>
            <a:ext cx="12190680" cy="978120"/>
          </a:xfrm>
          <a:prstGeom prst="pie">
            <a:avLst/>
          </a:prstGeom>
          <a:solidFill>
            <a:srgbClr val="2e77e2"/>
          </a:solidFill>
          <a:ln w="0">
            <a:noFill/>
          </a:ln>
        </p:spPr>
        <p:style>
          <a:lnRef idx="0"/>
          <a:fillRef idx="0"/>
          <a:effectRef idx="0"/>
          <a:fontRef idx="minor"/>
        </p:style>
        <p:txBody>
          <a:bodyPr lIns="0" rIns="0" tIns="0" bIns="0" anchor="t">
            <a:norm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00"/>
                </a:solidFill>
                <a:uFillTx/>
                <a:latin typeface="Times New Roman"/>
                <a:ea typeface="Times New Roman"/>
              </a:rPr>
              <a:t>  </a:t>
            </a:r>
            <a:r>
              <a:rPr b="1" lang="kk-KZ" sz="2800" strike="noStrike" u="none">
                <a:solidFill>
                  <a:srgbClr val="ffff00"/>
                </a:solidFill>
                <a:uFillTx/>
                <a:latin typeface="Times New Roman"/>
                <a:ea typeface="Times New Roman"/>
              </a:rPr>
              <a:t>Теориялық ақпарат</a:t>
            </a:r>
            <a:r>
              <a:rPr b="1" lang="kk-KZ" sz="1800" strike="noStrike" u="none">
                <a:solidFill>
                  <a:srgbClr val="ff0000"/>
                </a:solidFill>
                <a:uFillTx/>
                <a:latin typeface="Times New Roman"/>
                <a:ea typeface="Times New Roman"/>
              </a:rPr>
              <a:t> </a:t>
            </a:r>
            <a:endParaRPr b="0" lang="ru-RU" sz="1800" strike="noStrike" u="none">
              <a:solidFill>
                <a:srgbClr val="000000"/>
              </a:solidFill>
              <a:uFillTx/>
              <a:latin typeface="Calibri"/>
            </a:endParaRPr>
          </a:p>
        </p:txBody>
      </p:sp>
      <p:sp>
        <p:nvSpPr>
          <p:cNvPr id="15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5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55" name="Google Shape;77;p1"/>
          <p:cNvCxnSpPr/>
          <p:nvPr/>
        </p:nvCxnSpPr>
        <p:spPr>
          <a:xfrm>
            <a:off x="212400" y="6621120"/>
            <a:ext cx="11729160" cy="26280"/>
          </a:xfrm>
          <a:prstGeom prst="straightConnector1">
            <a:avLst/>
          </a:prstGeom>
          <a:ln w="57240">
            <a:solidFill>
              <a:srgbClr val="33cccc"/>
            </a:solidFill>
            <a:miter/>
          </a:ln>
        </p:spPr>
      </p:cxnSp>
      <p:cxnSp>
        <p:nvCxnSpPr>
          <p:cNvPr id="156" name="Google Shape;78;p1"/>
          <p:cNvCxnSpPr/>
          <p:nvPr/>
        </p:nvCxnSpPr>
        <p:spPr>
          <a:xfrm>
            <a:off x="757080" y="6364080"/>
            <a:ext cx="10694160" cy="37080"/>
          </a:xfrm>
          <a:prstGeom prst="straightConnector1">
            <a:avLst/>
          </a:prstGeom>
          <a:ln w="38160">
            <a:solidFill>
              <a:srgbClr val="4472c4"/>
            </a:solidFill>
            <a:miter/>
          </a:ln>
        </p:spPr>
      </p:cxnSp>
      <p:sp>
        <p:nvSpPr>
          <p:cNvPr id="157" name="Прямоугольник 1"/>
          <p:cNvSpPr/>
          <p:nvPr/>
        </p:nvSpPr>
        <p:spPr>
          <a:xfrm>
            <a:off x="917640" y="1173240"/>
            <a:ext cx="5329080" cy="9478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 </a:t>
            </a: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Әдеби сын мақала</a:t>
            </a:r>
            <a:endParaRPr b="0" lang="ru-RU" sz="2800" strike="noStrike" u="none">
              <a:solidFill>
                <a:srgbClr val="000000"/>
              </a:solidFill>
              <a:uFillTx/>
              <a:latin typeface="Calibri"/>
            </a:endParaRPr>
          </a:p>
        </p:txBody>
      </p:sp>
      <p:pic>
        <p:nvPicPr>
          <p:cNvPr id="158" name="Picture 14" descr="Старинные книги с бумажным свитком перо и чернильница цветной эскиз  декоративной концепции векторной иллюстрации | Бесплатно векторы"/>
          <p:cNvPicPr/>
          <p:nvPr/>
        </p:nvPicPr>
        <p:blipFill>
          <a:blip r:embed="rId2"/>
          <a:stretch/>
        </p:blipFill>
        <p:spPr>
          <a:xfrm>
            <a:off x="6727680" y="965160"/>
            <a:ext cx="5213520" cy="5213520"/>
          </a:xfrm>
          <a:prstGeom prst="rect">
            <a:avLst/>
          </a:prstGeom>
          <a:ln w="0">
            <a:noFill/>
          </a:ln>
        </p:spPr>
      </p:pic>
      <p:sp>
        <p:nvSpPr>
          <p:cNvPr id="159" name="Прямоугольник 1"/>
          <p:cNvSpPr/>
          <p:nvPr/>
        </p:nvSpPr>
        <p:spPr>
          <a:xfrm>
            <a:off x="498600" y="2212920"/>
            <a:ext cx="6194160" cy="3512880"/>
          </a:xfrm>
          <a:prstGeom prst="rect">
            <a:avLst/>
          </a:prstGeom>
          <a:noFill/>
          <a:ln w="0">
            <a:noFill/>
          </a:ln>
        </p:spPr>
        <p:style>
          <a:lnRef idx="0"/>
          <a:fillRef idx="0"/>
          <a:effectRef idx="0"/>
          <a:fontRef idx="minor"/>
        </p:style>
        <p:txBody>
          <a:bodyPr lIns="90000" rIns="90000" tIns="46800" bIns="46800" anchor="t">
            <a:spAutoFit/>
          </a:bodyPr>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Times New Roman"/>
              </a:rPr>
              <a:t>Әдеби сын дегеніміз - </a:t>
            </a:r>
            <a:r>
              <a:rPr b="0" lang="ru-RU" sz="2000" strike="noStrike" u="none">
                <a:solidFill>
                  <a:srgbClr val="0070c0"/>
                </a:solidFill>
                <a:uFillTx/>
                <a:latin typeface="Times New Roman"/>
                <a:ea typeface="Times New Roman"/>
              </a:rPr>
              <a:t>көркем əдебиет, оның ғылымы мен журналистиканың тоғысқан түйінінде пайда болып, күнделікті əдеби процесті зерттейтін, оның жетістіктері мен кемшіліктерін саралап баға беретін, оқырманның дұрыс түсінуіне көмектесетін, рухани əлем аясында қызмет атқаратын əдеби, ғылыми, публицистикалық, əлеуметтік сипатты шығармашылық түрі, қоғамдық сананың бір саласы, көркем əдебиет жайлы дəуір үні.</a:t>
            </a:r>
            <a:endParaRPr b="0" lang="ru-RU" sz="2000" strike="noStrike" u="none">
              <a:solidFill>
                <a:srgbClr val="000000"/>
              </a:solidFill>
              <a:uFillTx/>
              <a:latin typeface="Calibri"/>
            </a:endParaRPr>
          </a:p>
          <a:p>
            <a:pPr algn="just">
              <a:lnSpc>
                <a:spcPct val="90000"/>
              </a:lnSpc>
              <a:spcBef>
                <a:spcPts val="1001"/>
              </a:spcBef>
              <a:buClr>
                <a:srgbClr val="0070c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2000" strike="noStrike" u="none">
                <a:solidFill>
                  <a:srgbClr val="0070c0"/>
                </a:solidFill>
                <a:uFillTx/>
                <a:latin typeface="Times New Roman"/>
                <a:ea typeface="Times New Roman"/>
              </a:rPr>
              <a:t>Əдеби сынның басты мақсаты</a:t>
            </a:r>
            <a:r>
              <a:rPr b="0" lang="en-US" sz="2000" strike="noStrike" u="none">
                <a:solidFill>
                  <a:srgbClr val="0070c0"/>
                </a:solidFill>
                <a:uFillTx/>
                <a:latin typeface="Times New Roman"/>
                <a:ea typeface="Times New Roman"/>
              </a:rPr>
              <a:t> </a:t>
            </a:r>
            <a:r>
              <a:rPr b="0" lang="ru-RU" sz="2000" strike="noStrike" u="none">
                <a:solidFill>
                  <a:srgbClr val="0070c0"/>
                </a:solidFill>
                <a:uFillTx/>
                <a:latin typeface="Times New Roman"/>
                <a:ea typeface="Times New Roman"/>
              </a:rPr>
              <a:t>– əдеби процесте болып жатқан жаңалықтарды дер кезінде бағалап, оқырмандарға түсіндіріп отыру</a:t>
            </a:r>
            <a:endParaRPr b="0" lang="ru-RU" sz="2000" strike="noStrike" u="none">
              <a:solidFill>
                <a:srgbClr val="000000"/>
              </a:solidFill>
              <a:uFillTx/>
              <a:latin typeface="Calibri"/>
            </a:endParaRPr>
          </a:p>
        </p:txBody>
      </p:sp>
      <p:pic>
        <p:nvPicPr>
          <p:cNvPr id="160" name="Звук 2" descr=""/>
          <p:cNvPicPr/>
          <p:nvPr/>
        </p:nvPicPr>
        <p:blipFill>
          <a:blip r:embed="rId3"/>
          <a:stretch/>
        </p:blipFill>
        <p:spPr>
          <a:xfrm>
            <a:off x="11488680" y="6154560"/>
            <a:ext cx="487440" cy="487440"/>
          </a:xfrm>
          <a:prstGeom prst="rect">
            <a:avLst/>
          </a:prstGeom>
          <a:ln w="0">
            <a:noFill/>
          </a:ln>
        </p:spPr>
      </p:pic>
      <p:pic>
        <p:nvPicPr>
          <p:cNvPr id="161" name="Звук 3" descr=""/>
          <p:cNvPicPr/>
          <p:nvPr/>
        </p:nvPicPr>
        <p:blipFill>
          <a:blip r:embed="rId4"/>
          <a:stretch/>
        </p:blipFill>
        <p:spPr>
          <a:xfrm>
            <a:off x="11488680" y="6154560"/>
            <a:ext cx="487440" cy="487440"/>
          </a:xfrm>
          <a:prstGeom prst="rect">
            <a:avLst/>
          </a:prstGeom>
          <a:ln w="0">
            <a:noFill/>
          </a:ln>
        </p:spPr>
      </p:pic>
      <p:pic>
        <p:nvPicPr>
          <p:cNvPr id="162" name="Звук 1" descr=""/>
          <p:cNvPicPr/>
          <p:nvPr/>
        </p:nvPicPr>
        <p:blipFill>
          <a:blip r:embed="rId5"/>
          <a:stretch/>
        </p:blipFill>
        <p:spPr>
          <a:xfrm>
            <a:off x="11488680" y="6154560"/>
            <a:ext cx="487440" cy="487440"/>
          </a:xfrm>
          <a:prstGeom prst="rect">
            <a:avLst/>
          </a:prstGeom>
          <a:ln w="0">
            <a:noFill/>
          </a:ln>
        </p:spPr>
      </p:pic>
      <p:pic>
        <p:nvPicPr>
          <p:cNvPr id="163" name="Звук 2" descr=""/>
          <p:cNvPicPr/>
          <p:nvPr/>
        </p:nvPicPr>
        <p:blipFill>
          <a:blip r:embed="rId6"/>
          <a:stretch/>
        </p:blipFill>
        <p:spPr>
          <a:xfrm>
            <a:off x="11488680" y="6154560"/>
            <a:ext cx="487440" cy="487440"/>
          </a:xfrm>
          <a:prstGeom prst="rect">
            <a:avLst/>
          </a:prstGeom>
          <a:ln w="0">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4800" strike="noStrike" u="none">
                <a:solidFill>
                  <a:srgbClr val="ffff00"/>
                </a:solidFill>
                <a:uFillTx/>
                <a:latin typeface="Times New Roman"/>
                <a:ea typeface="Times New Roman"/>
              </a:rPr>
              <a:t>Кері байланыс </a:t>
            </a:r>
            <a:endParaRPr b="0" lang="ru-RU" sz="4800" strike="noStrike" u="none">
              <a:solidFill>
                <a:srgbClr val="000000"/>
              </a:solidFill>
              <a:uFillTx/>
              <a:latin typeface="Calibri"/>
            </a:endParaRPr>
          </a:p>
        </p:txBody>
      </p:sp>
      <p:pic>
        <p:nvPicPr>
          <p:cNvPr id="165" name="Звук 4" descr=""/>
          <p:cNvPicPr/>
          <p:nvPr/>
        </p:nvPicPr>
        <p:blipFill>
          <a:blip r:embed="rId1"/>
          <a:stretch/>
        </p:blipFill>
        <p:spPr>
          <a:xfrm>
            <a:off x="11488680" y="6154560"/>
            <a:ext cx="487440" cy="487440"/>
          </a:xfrm>
          <a:prstGeom prst="rect">
            <a:avLst/>
          </a:prstGeom>
          <a:ln w="0">
            <a:noFill/>
          </a:ln>
        </p:spPr>
      </p:pic>
      <p:pic>
        <p:nvPicPr>
          <p:cNvPr id="166" name="Звук 1" descr=""/>
          <p:cNvPicPr/>
          <p:nvPr/>
        </p:nvPicPr>
        <p:blipFill>
          <a:blip r:embed="rId2"/>
          <a:stretch/>
        </p:blipFill>
        <p:spPr>
          <a:xfrm>
            <a:off x="11488680" y="6154560"/>
            <a:ext cx="487440" cy="487440"/>
          </a:xfrm>
          <a:prstGeom prst="rect">
            <a:avLst/>
          </a:prstGeom>
          <a:ln w="0">
            <a:noFill/>
          </a:ln>
        </p:spPr>
      </p:pic>
      <p:pic>
        <p:nvPicPr>
          <p:cNvPr id="167" name="Объект 2" descr=""/>
          <p:cNvPicPr/>
          <p:nvPr/>
        </p:nvPicPr>
        <p:blipFill>
          <a:blip r:embed="rId3"/>
          <a:stretch/>
        </p:blipFill>
        <p:spPr>
          <a:xfrm>
            <a:off x="1440" y="977760"/>
            <a:ext cx="12190680" cy="5880240"/>
          </a:xfrm>
          <a:prstGeom prst="rect">
            <a:avLst/>
          </a:prstGeom>
          <a:ln w="0">
            <a:noFill/>
          </a:ln>
        </p:spPr>
      </p:pic>
      <p:pic>
        <p:nvPicPr>
          <p:cNvPr id="168" name="Звук 1" descr=""/>
          <p:cNvPicPr/>
          <p:nvPr/>
        </p:nvPicPr>
        <p:blipFill>
          <a:blip r:embed="rId4"/>
          <a:stretch/>
        </p:blipFill>
        <p:spPr>
          <a:xfrm>
            <a:off x="11488680" y="6154560"/>
            <a:ext cx="487440" cy="487440"/>
          </a:xfrm>
          <a:prstGeom prst="rect">
            <a:avLst/>
          </a:prstGeom>
          <a:ln w="0">
            <a:noFill/>
          </a:ln>
        </p:spPr>
      </p:pic>
      <p:pic>
        <p:nvPicPr>
          <p:cNvPr id="169" name="Звук 2" descr=""/>
          <p:cNvPicPr/>
          <p:nvPr/>
        </p:nvPicPr>
        <p:blipFill>
          <a:blip r:embed="rId5"/>
          <a:stretch/>
        </p:blipFill>
        <p:spPr>
          <a:xfrm>
            <a:off x="11488680" y="6154560"/>
            <a:ext cx="487440" cy="487440"/>
          </a:xfrm>
          <a:prstGeom prst="rect">
            <a:avLst/>
          </a:prstGeom>
          <a:ln w="0">
            <a:noFill/>
          </a:ln>
        </p:spPr>
      </p:pic>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
          <p:cNvSpPr txBox="1"/>
          <p:nvPr/>
        </p:nvSpPr>
        <p:spPr>
          <a:xfrm>
            <a:off x="839880" y="1510920"/>
            <a:ext cx="10772640" cy="1546200"/>
          </a:xfrm>
          <a:prstGeom prst="rect">
            <a:avLst/>
          </a:prstGeom>
          <a:noFill/>
          <a:ln w="0">
            <a:noFill/>
          </a:ln>
        </p:spPr>
        <p:txBody>
          <a:bodyPr anchor="t">
            <a:normAutofit fontScale="55000" lnSpcReduction="19999"/>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600" strike="noStrike" u="none">
                <a:solidFill>
                  <a:srgbClr val="ff0000"/>
                </a:solidFill>
                <a:uFillTx/>
                <a:latin typeface="Times New Roman"/>
                <a:ea typeface="Times New Roman"/>
              </a:rPr>
              <a:t>Сіздер бүгінгі сабақта:</a:t>
            </a:r>
            <a:endParaRPr b="0" lang="ru-RU" sz="36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2060"/>
                </a:solidFill>
                <a:uFillTx/>
                <a:latin typeface="Times New Roman"/>
                <a:ea typeface="Times New Roman"/>
              </a:rPr>
              <a:t>Шығарманың идеясы мен көркемдегіш құралдарының байланысына талдау жасадыңыздар;</a:t>
            </a:r>
            <a:endParaRPr b="0" lang="ru-RU" sz="28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2060"/>
                </a:solidFill>
                <a:uFillTx/>
                <a:latin typeface="Times New Roman"/>
                <a:ea typeface="Times New Roman"/>
              </a:rPr>
              <a:t>Шығарманы идеясы мазмұндас басқа шығармамен салыстырдыңыздар.</a:t>
            </a:r>
            <a:endParaRPr b="0" lang="ru-RU" sz="28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6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600" strike="noStrike" u="none">
              <a:solidFill>
                <a:srgbClr val="000000"/>
              </a:solidFill>
              <a:uFillTx/>
              <a:latin typeface="Calibri"/>
            </a:endParaRPr>
          </a:p>
        </p:txBody>
      </p:sp>
      <p:sp>
        <p:nvSpPr>
          <p:cNvPr id="171"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pic>
        <p:nvPicPr>
          <p:cNvPr id="172" name="Звук 4" descr=""/>
          <p:cNvPicPr/>
          <p:nvPr/>
        </p:nvPicPr>
        <p:blipFill>
          <a:blip r:embed="rId1"/>
          <a:stretch/>
        </p:blipFill>
        <p:spPr>
          <a:xfrm>
            <a:off x="11488680" y="6154560"/>
            <a:ext cx="487440" cy="487440"/>
          </a:xfrm>
          <a:prstGeom prst="rect">
            <a:avLst/>
          </a:prstGeom>
          <a:ln w="0">
            <a:noFill/>
          </a:ln>
        </p:spPr>
      </p:pic>
      <p:pic>
        <p:nvPicPr>
          <p:cNvPr id="173" name="Звук 1" descr=""/>
          <p:cNvPicPr/>
          <p:nvPr/>
        </p:nvPicPr>
        <p:blipFill>
          <a:blip r:embed="rId2"/>
          <a:stretch/>
        </p:blipFill>
        <p:spPr>
          <a:xfrm>
            <a:off x="11488680" y="6154560"/>
            <a:ext cx="487440" cy="487440"/>
          </a:xfrm>
          <a:prstGeom prst="rect">
            <a:avLst/>
          </a:prstGeom>
          <a:ln w="0">
            <a:noFill/>
          </a:ln>
        </p:spPr>
      </p:pic>
      <p:pic>
        <p:nvPicPr>
          <p:cNvPr id="174" name="Звук 1" descr=""/>
          <p:cNvPicPr/>
          <p:nvPr/>
        </p:nvPicPr>
        <p:blipFill>
          <a:blip r:embed="rId3"/>
          <a:stretch/>
        </p:blipFill>
        <p:spPr>
          <a:xfrm>
            <a:off x="11488680" y="6154560"/>
            <a:ext cx="487440" cy="487440"/>
          </a:xfrm>
          <a:prstGeom prst="rect">
            <a:avLst/>
          </a:prstGeom>
          <a:ln w="0">
            <a:noFill/>
          </a:ln>
        </p:spPr>
      </p:pic>
      <p:pic>
        <p:nvPicPr>
          <p:cNvPr id="175" name="Звук 2" descr=""/>
          <p:cNvPicPr/>
          <p:nvPr/>
        </p:nvPicPr>
        <p:blipFill>
          <a:blip r:embed="rId4"/>
          <a:stretch/>
        </p:blipFill>
        <p:spPr>
          <a:xfrm>
            <a:off x="11488680" y="6154560"/>
            <a:ext cx="487440" cy="487440"/>
          </a:xfrm>
          <a:prstGeom prst="rect">
            <a:avLst/>
          </a:prstGeom>
          <a:ln w="0">
            <a:noFill/>
          </a:ln>
        </p:spPr>
      </p:pic>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8" name="Рисунок 48" descr=""/>
          <p:cNvPicPr/>
          <p:nvPr/>
        </p:nvPicPr>
        <p:blipFill>
          <a:blip r:embed="rId1"/>
          <a:stretch/>
        </p:blipFill>
        <p:spPr>
          <a:xfrm>
            <a:off x="652320" y="7978680"/>
            <a:ext cx="200160" cy="203400"/>
          </a:xfrm>
          <a:prstGeom prst="rect">
            <a:avLst/>
          </a:prstGeom>
          <a:ln w="0">
            <a:noFill/>
          </a:ln>
        </p:spPr>
      </p:pic>
      <p:sp>
        <p:nvSpPr>
          <p:cNvPr id="1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2" name="Google Shape;77;p1"/>
          <p:cNvCxnSpPr/>
          <p:nvPr/>
        </p:nvCxnSpPr>
        <p:spPr>
          <a:xfrm>
            <a:off x="212400" y="6621120"/>
            <a:ext cx="11729160" cy="26280"/>
          </a:xfrm>
          <a:prstGeom prst="straightConnector1">
            <a:avLst/>
          </a:prstGeom>
          <a:ln w="57240">
            <a:solidFill>
              <a:srgbClr val="33cccc"/>
            </a:solidFill>
            <a:miter/>
          </a:ln>
        </p:spPr>
      </p:cxnSp>
      <p:cxnSp>
        <p:nvCxnSpPr>
          <p:cNvPr id="23" name="Google Shape;78;p1"/>
          <p:cNvCxnSpPr/>
          <p:nvPr/>
        </p:nvCxnSpPr>
        <p:spPr>
          <a:xfrm>
            <a:off x="757080" y="6364080"/>
            <a:ext cx="10694160" cy="37080"/>
          </a:xfrm>
          <a:prstGeom prst="straightConnector1">
            <a:avLst/>
          </a:prstGeom>
          <a:ln w="38160">
            <a:solidFill>
              <a:srgbClr val="4472c4"/>
            </a:solidFill>
            <a:miter/>
          </a:ln>
        </p:spPr>
      </p:cxnSp>
      <p:sp>
        <p:nvSpPr>
          <p:cNvPr id="24" name="TextBox 8"/>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00"/>
                </a:solidFill>
                <a:uFillTx/>
                <a:latin typeface="Times New Roman"/>
                <a:ea typeface="Times New Roman"/>
              </a:rPr>
              <a:t>Оқу мақсаты:</a:t>
            </a:r>
            <a:endParaRPr b="0" lang="ru-RU" sz="2400" strike="noStrike" u="none">
              <a:solidFill>
                <a:srgbClr val="000000"/>
              </a:solidFill>
              <a:uFillTx/>
              <a:latin typeface="Calibri"/>
            </a:endParaRPr>
          </a:p>
        </p:txBody>
      </p:sp>
      <p:sp>
        <p:nvSpPr>
          <p:cNvPr id="25" name="Прямоугольник 1"/>
          <p:cNvSpPr/>
          <p:nvPr/>
        </p:nvSpPr>
        <p:spPr>
          <a:xfrm>
            <a:off x="652320" y="987480"/>
            <a:ext cx="11288880" cy="50925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500" strike="noStrike" u="none">
                <a:solidFill>
                  <a:srgbClr val="002060"/>
                </a:solidFill>
                <a:uFillTx/>
                <a:latin typeface="Times New Roman"/>
                <a:ea typeface="Open Sans"/>
              </a:rPr>
              <a:t> </a:t>
            </a:r>
            <a:r>
              <a:rPr b="1" lang="ru-RU" sz="2500" strike="noStrike" u="none">
                <a:solidFill>
                  <a:srgbClr val="002060"/>
                </a:solidFill>
                <a:uFillTx/>
                <a:latin typeface="Times New Roman"/>
                <a:ea typeface="Open Sans"/>
              </a:rPr>
              <a:t>112.3.1 шығарма идеясы мен көркемдегіш құралдардың байланысын талдау;</a:t>
            </a:r>
            <a:endParaRPr b="0" lang="ru-RU" sz="25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500" strike="noStrike" u="none">
                <a:solidFill>
                  <a:srgbClr val="002060"/>
                </a:solidFill>
                <a:uFillTx/>
                <a:latin typeface="Times New Roman"/>
                <a:ea typeface="Open Sans"/>
              </a:rPr>
              <a:t>11.3.4.1 шығарманы идеялық жағынан мазмұндас туындылармен салыстыра отырып, әдеби сын жазу.</a:t>
            </a:r>
            <a:endParaRPr b="0" lang="ru-RU" sz="25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000" strike="noStrike" u="none">
                <a:solidFill>
                  <a:srgbClr val="000000"/>
                </a:solidFill>
                <a:uFillTx/>
                <a:latin typeface="Arial"/>
                <a:ea typeface="Open Sans"/>
              </a:rPr>
              <a:t> </a:t>
            </a:r>
            <a:endParaRPr b="0" lang="ru-RU" sz="20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400" strike="noStrike" u="none">
                <a:solidFill>
                  <a:srgbClr val="000000"/>
                </a:solidFill>
                <a:uFillTx/>
                <a:latin typeface="Times New Roman"/>
                <a:ea typeface="Open Sans"/>
              </a:rPr>
              <a:t>Сіздің білетініңіз:</a:t>
            </a:r>
            <a:r>
              <a:rPr b="1" lang="ru-RU" sz="2400" strike="noStrike" u="none">
                <a:solidFill>
                  <a:srgbClr val="000000"/>
                </a:solidFill>
                <a:uFillTx/>
                <a:latin typeface="Times New Roman"/>
                <a:ea typeface="Open Sans"/>
              </a:rPr>
              <a:t>	</a:t>
            </a:r>
            <a:endParaRPr b="0" lang="ru-RU" sz="2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0000"/>
                </a:solidFill>
                <a:uFillTx/>
                <a:latin typeface="Times New Roman"/>
                <a:ea typeface="Open Sans"/>
              </a:rPr>
              <a:t>•  </a:t>
            </a:r>
            <a:r>
              <a:rPr b="0" lang="ru-RU" sz="2400" strike="noStrike" u="none">
                <a:solidFill>
                  <a:srgbClr val="000000"/>
                </a:solidFill>
                <a:uFillTx/>
                <a:latin typeface="Times New Roman"/>
                <a:ea typeface="Open Sans"/>
              </a:rPr>
              <a:t>шығарма идеясы мен көркемдегіш құралдардың байланысын ашасыз;</a:t>
            </a:r>
            <a:endParaRPr b="0" lang="ru-RU" sz="2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400" strike="noStrike" u="none">
                <a:solidFill>
                  <a:srgbClr val="000000"/>
                </a:solidFill>
                <a:uFillTx/>
                <a:latin typeface="Times New Roman"/>
                <a:ea typeface="Open Sans"/>
              </a:rPr>
              <a:t> </a:t>
            </a:r>
            <a:r>
              <a:rPr b="1" lang="ru-RU" sz="2400" strike="noStrike" u="none">
                <a:solidFill>
                  <a:srgbClr val="000000"/>
                </a:solidFill>
                <a:uFillTx/>
                <a:latin typeface="Times New Roman"/>
                <a:ea typeface="Open Sans"/>
              </a:rPr>
              <a:t>Сіздің меңгеретініңіз:</a:t>
            </a:r>
            <a:endParaRPr b="0" lang="ru-RU" sz="2400" strike="noStrike" u="none">
              <a:solidFill>
                <a:srgbClr val="000000"/>
              </a:solidFill>
              <a:uFillTx/>
              <a:latin typeface="Calibri"/>
            </a:endParaRPr>
          </a:p>
          <a:p>
            <a:pPr algn="just">
              <a:lnSpc>
                <a:spcPct val="100000"/>
              </a:lnSpc>
              <a:buClr>
                <a:srgbClr val="00000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0000"/>
                </a:solidFill>
                <a:uFillTx/>
                <a:latin typeface="Times New Roman"/>
                <a:ea typeface="Open Sans"/>
              </a:rPr>
              <a:t>шығарманың идеясын мазмұндас туындылармен салыстырып, сыни мақала жазуды үйренесіз. </a:t>
            </a:r>
            <a:endParaRPr b="0" lang="ru-RU" sz="2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000000"/>
                </a:solidFill>
                <a:uFillTx/>
                <a:latin typeface="Times New Roman"/>
                <a:ea typeface="Open Sans"/>
              </a:rPr>
              <a:t>  </a:t>
            </a:r>
            <a:endParaRPr b="0" lang="ru-RU" sz="2400" strike="noStrike" u="none">
              <a:solidFill>
                <a:srgbClr val="000000"/>
              </a:solidFill>
              <a:uFillTx/>
              <a:latin typeface="Calibri"/>
            </a:endParaRPr>
          </a:p>
        </p:txBody>
      </p:sp>
      <p:sp>
        <p:nvSpPr>
          <p:cNvPr id="26" name="object 2"/>
          <p:cNvSpPr/>
          <p:nvPr/>
        </p:nvSpPr>
        <p:spPr>
          <a:xfrm>
            <a:off x="0" y="2917800"/>
            <a:ext cx="12190320" cy="733320"/>
          </a:xfrm>
          <a:custGeom>
            <a:avLst/>
            <a:gdLst>
              <a:gd name="textAreaLeft" fmla="*/ 0 w 12190320"/>
              <a:gd name="textAreaRight" fmla="*/ 12190680 w 12190320"/>
              <a:gd name="textAreaTop" fmla="*/ 0 h 733320"/>
              <a:gd name="textAreaBottom" fmla="*/ 733680 h 73332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7" name="TextBox 8"/>
          <p:cNvSpPr/>
          <p:nvPr/>
        </p:nvSpPr>
        <p:spPr>
          <a:xfrm>
            <a:off x="1131840" y="30956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00"/>
                </a:solidFill>
                <a:uFillTx/>
                <a:latin typeface="Times New Roman"/>
                <a:ea typeface="Times New Roman"/>
              </a:rPr>
              <a:t>Сабақ мақсаттары:</a:t>
            </a:r>
            <a:endParaRPr b="0" lang="ru-RU" sz="2400" strike="noStrike" u="none">
              <a:solidFill>
                <a:srgbClr val="000000"/>
              </a:solidFill>
              <a:uFillTx/>
              <a:latin typeface="Calibri"/>
            </a:endParaRPr>
          </a:p>
        </p:txBody>
      </p:sp>
      <p:pic>
        <p:nvPicPr>
          <p:cNvPr id="28" name="Звук 1" descr=""/>
          <p:cNvPicPr/>
          <p:nvPr/>
        </p:nvPicPr>
        <p:blipFill>
          <a:blip r:embed="rId2"/>
          <a:stretch/>
        </p:blipFill>
        <p:spPr>
          <a:xfrm>
            <a:off x="11488680" y="6154560"/>
            <a:ext cx="487440" cy="487440"/>
          </a:xfrm>
          <a:prstGeom prst="rect">
            <a:avLst/>
          </a:prstGeom>
          <a:ln w="0">
            <a:noFill/>
          </a:ln>
        </p:spPr>
      </p:pic>
      <p:pic>
        <p:nvPicPr>
          <p:cNvPr id="29" name="Звук 2" descr=""/>
          <p:cNvPicPr/>
          <p:nvPr/>
        </p:nvPicPr>
        <p:blipFill>
          <a:blip r:embed="rId3"/>
          <a:stretch/>
        </p:blipFill>
        <p:spPr>
          <a:xfrm>
            <a:off x="11488680" y="6154560"/>
            <a:ext cx="487440" cy="487440"/>
          </a:xfrm>
          <a:prstGeom prst="rect">
            <a:avLst/>
          </a:prstGeom>
          <a:ln w="0">
            <a:noFill/>
          </a:ln>
        </p:spPr>
      </p:pic>
      <p:pic>
        <p:nvPicPr>
          <p:cNvPr id="30" name="Звук 1" descr=""/>
          <p:cNvPicPr/>
          <p:nvPr/>
        </p:nvPicPr>
        <p:blipFill>
          <a:blip r:embed="rId4"/>
          <a:stretch/>
        </p:blipFill>
        <p:spPr>
          <a:xfrm>
            <a:off x="11488680" y="6154560"/>
            <a:ext cx="487440" cy="487440"/>
          </a:xfrm>
          <a:prstGeom prst="rect">
            <a:avLst/>
          </a:prstGeom>
          <a:ln w="0">
            <a:noFill/>
          </a:ln>
        </p:spPr>
      </p:pic>
      <p:pic>
        <p:nvPicPr>
          <p:cNvPr id="31" name="Звук 2" descr=""/>
          <p:cNvPicPr/>
          <p:nvPr/>
        </p:nvPicPr>
        <p:blipFill>
          <a:blip r:embed="rId5"/>
          <a:stretch/>
        </p:blipFill>
        <p:spPr>
          <a:xfrm>
            <a:off x="11488680" y="6154560"/>
            <a:ext cx="487440" cy="487440"/>
          </a:xfrm>
          <a:prstGeom prst="rect">
            <a:avLst/>
          </a:prstGeom>
          <a:ln w="0">
            <a:noFill/>
          </a:ln>
        </p:spPr>
      </p:pic>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2" name="Рисунок 48" descr=""/>
          <p:cNvPicPr/>
          <p:nvPr/>
        </p:nvPicPr>
        <p:blipFill>
          <a:blip r:embed="rId1"/>
          <a:stretch/>
        </p:blipFill>
        <p:spPr>
          <a:xfrm>
            <a:off x="652320" y="7978680"/>
            <a:ext cx="200160" cy="203400"/>
          </a:xfrm>
          <a:prstGeom prst="rect">
            <a:avLst/>
          </a:prstGeom>
          <a:ln w="0">
            <a:noFill/>
          </a:ln>
        </p:spPr>
      </p:pic>
      <p:sp>
        <p:nvSpPr>
          <p:cNvPr id="3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6" name="Google Shape;77;p1"/>
          <p:cNvCxnSpPr/>
          <p:nvPr/>
        </p:nvCxnSpPr>
        <p:spPr>
          <a:xfrm>
            <a:off x="212400" y="6621120"/>
            <a:ext cx="11729160" cy="26280"/>
          </a:xfrm>
          <a:prstGeom prst="straightConnector1">
            <a:avLst/>
          </a:prstGeom>
          <a:ln w="57240">
            <a:solidFill>
              <a:srgbClr val="33cccc"/>
            </a:solidFill>
            <a:miter/>
          </a:ln>
        </p:spPr>
      </p:cxnSp>
      <p:cxnSp>
        <p:nvCxnSpPr>
          <p:cNvPr id="37" name="Google Shape;78;p1"/>
          <p:cNvCxnSpPr/>
          <p:nvPr/>
        </p:nvCxnSpPr>
        <p:spPr>
          <a:xfrm>
            <a:off x="757080" y="6364080"/>
            <a:ext cx="10694160" cy="37080"/>
          </a:xfrm>
          <a:prstGeom prst="straightConnector1">
            <a:avLst/>
          </a:prstGeom>
          <a:ln w="38160">
            <a:solidFill>
              <a:srgbClr val="4472c4"/>
            </a:solidFill>
            <a:miter/>
          </a:ln>
        </p:spPr>
      </p:cxnSp>
      <p:sp>
        <p:nvSpPr>
          <p:cNvPr id="38"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9" name="TextBox 9"/>
          <p:cNvSpPr/>
          <p:nvPr/>
        </p:nvSpPr>
        <p:spPr>
          <a:xfrm>
            <a:off x="1020600" y="14436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00"/>
                </a:solidFill>
                <a:uFillTx/>
                <a:latin typeface="Times New Roman"/>
                <a:ea typeface="Times New Roman"/>
              </a:rPr>
              <a:t>Бағалау </a:t>
            </a:r>
            <a:r>
              <a:rPr b="1" lang="kk-KZ" sz="2400" strike="noStrike" u="none">
                <a:solidFill>
                  <a:srgbClr val="ffff00"/>
                </a:solidFill>
                <a:uFillTx/>
                <a:latin typeface="Times New Roman"/>
                <a:ea typeface="Times New Roman"/>
              </a:rPr>
              <a:t>критерийлері: </a:t>
            </a:r>
            <a:endParaRPr b="0" lang="ru-RU" sz="2400" strike="noStrike" u="none">
              <a:solidFill>
                <a:srgbClr val="000000"/>
              </a:solidFill>
              <a:uFillTx/>
              <a:latin typeface="Calibri"/>
            </a:endParaRPr>
          </a:p>
        </p:txBody>
      </p:sp>
      <p:sp>
        <p:nvSpPr>
          <p:cNvPr id="40" name="Прямоугольник 1"/>
          <p:cNvSpPr/>
          <p:nvPr/>
        </p:nvSpPr>
        <p:spPr>
          <a:xfrm>
            <a:off x="504720" y="1392120"/>
            <a:ext cx="11277720" cy="1191240"/>
          </a:xfrm>
          <a:prstGeom prst="rect">
            <a:avLst/>
          </a:prstGeom>
          <a:noFill/>
          <a:ln w="0">
            <a:noFill/>
          </a:ln>
        </p:spPr>
        <p:style>
          <a:lnRef idx="0"/>
          <a:fillRef idx="0"/>
          <a:effectRef idx="0"/>
          <a:fontRef idx="minor"/>
        </p:style>
        <p:txBody>
          <a:bodyPr lIns="90000" rIns="90000" tIns="46800" bIns="46800" anchor="t">
            <a:spAutoFit/>
          </a:bodyPr>
          <a:p>
            <a:pPr marL="343080" indent="-343080" algn="just">
              <a:lnSpc>
                <a:spcPct val="100000"/>
              </a:lnSpc>
              <a:buClr>
                <a:srgbClr val="002060"/>
              </a:buClr>
              <a:buFont typeface="Wingdings"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002060"/>
                </a:solidFill>
                <a:uFillTx/>
                <a:latin typeface="Times New Roman"/>
                <a:ea typeface="Times New Roman"/>
              </a:rPr>
              <a:t>Ш</a:t>
            </a:r>
            <a:r>
              <a:rPr b="0" lang="ru-RU" sz="2400" strike="noStrike" u="none">
                <a:solidFill>
                  <a:srgbClr val="002060"/>
                </a:solidFill>
                <a:uFillTx/>
                <a:latin typeface="Times New Roman"/>
                <a:ea typeface="Open Sans"/>
              </a:rPr>
              <a:t>ығарма идеясы мен көркемдегіш құралдардың байланысын талдайды; </a:t>
            </a:r>
            <a:endParaRPr b="0" lang="ru-RU" sz="2400" strike="noStrike" u="none">
              <a:solidFill>
                <a:srgbClr val="000000"/>
              </a:solidFill>
              <a:uFillTx/>
              <a:latin typeface="Calibri"/>
            </a:endParaRPr>
          </a:p>
          <a:p>
            <a:pPr marL="343080" indent="-343080" algn="just">
              <a:lnSpc>
                <a:spcPct val="100000"/>
              </a:lnSpc>
              <a:buClr>
                <a:srgbClr val="002060"/>
              </a:buClr>
              <a:buFont typeface="Wingdings"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2060"/>
                </a:solidFill>
                <a:uFillTx/>
                <a:latin typeface="Times New Roman"/>
                <a:ea typeface="Open Sans"/>
              </a:rPr>
              <a:t>Шығарманы идеялық жағынан мазмұндас туындылармен салыстыра отырып, әдеби сын жазады.</a:t>
            </a:r>
            <a:endParaRPr b="0" lang="ru-RU" sz="2400" strike="noStrike" u="none">
              <a:solidFill>
                <a:srgbClr val="000000"/>
              </a:solidFill>
              <a:uFillTx/>
              <a:latin typeface="Calibri"/>
            </a:endParaRPr>
          </a:p>
        </p:txBody>
      </p:sp>
      <p:pic>
        <p:nvPicPr>
          <p:cNvPr id="41" name="Звук 2" descr=""/>
          <p:cNvPicPr/>
          <p:nvPr/>
        </p:nvPicPr>
        <p:blipFill>
          <a:blip r:embed="rId2"/>
          <a:stretch/>
        </p:blipFill>
        <p:spPr>
          <a:xfrm>
            <a:off x="11488680" y="6154560"/>
            <a:ext cx="487440" cy="487440"/>
          </a:xfrm>
          <a:prstGeom prst="rect">
            <a:avLst/>
          </a:prstGeom>
          <a:ln w="0">
            <a:noFill/>
          </a:ln>
        </p:spPr>
      </p:pic>
      <p:pic>
        <p:nvPicPr>
          <p:cNvPr id="42" name="Звук 2" descr=""/>
          <p:cNvPicPr/>
          <p:nvPr/>
        </p:nvPicPr>
        <p:blipFill>
          <a:blip r:embed="rId3"/>
          <a:stretch/>
        </p:blipFill>
        <p:spPr>
          <a:xfrm>
            <a:off x="11488680" y="6154560"/>
            <a:ext cx="487440" cy="487440"/>
          </a:xfrm>
          <a:prstGeom prst="rect">
            <a:avLst/>
          </a:prstGeom>
          <a:ln w="0">
            <a:noFill/>
          </a:ln>
        </p:spPr>
      </p:pic>
      <p:pic>
        <p:nvPicPr>
          <p:cNvPr id="43" name="Звук 1" descr=""/>
          <p:cNvPicPr/>
          <p:nvPr/>
        </p:nvPicPr>
        <p:blipFill>
          <a:blip r:embed="rId4"/>
          <a:stretch/>
        </p:blipFill>
        <p:spPr>
          <a:xfrm>
            <a:off x="11488680" y="6154560"/>
            <a:ext cx="487440" cy="487440"/>
          </a:xfrm>
          <a:prstGeom prst="rect">
            <a:avLst/>
          </a:prstGeom>
          <a:ln w="0">
            <a:noFill/>
          </a:ln>
        </p:spPr>
      </p:pic>
      <p:pic>
        <p:nvPicPr>
          <p:cNvPr id="44" name="Звук 2" descr=""/>
          <p:cNvPicPr/>
          <p:nvPr/>
        </p:nvPicPr>
        <p:blipFill>
          <a:blip r:embed="rId5"/>
          <a:stretch/>
        </p:blipFill>
        <p:spPr>
          <a:xfrm>
            <a:off x="11488680" y="6154560"/>
            <a:ext cx="487440" cy="487440"/>
          </a:xfrm>
          <a:prstGeom prst="rect">
            <a:avLst/>
          </a:prstGeom>
          <a:ln w="0">
            <a:noFill/>
          </a:ln>
        </p:spPr>
      </p:pic>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5" name="Рисунок 48" descr=""/>
          <p:cNvPicPr/>
          <p:nvPr/>
        </p:nvPicPr>
        <p:blipFill>
          <a:blip r:embed="rId1"/>
          <a:stretch/>
        </p:blipFill>
        <p:spPr>
          <a:xfrm>
            <a:off x="652320" y="7978680"/>
            <a:ext cx="200160" cy="203400"/>
          </a:xfrm>
          <a:prstGeom prst="rect">
            <a:avLst/>
          </a:prstGeom>
          <a:ln w="0">
            <a:noFill/>
          </a:ln>
        </p:spPr>
      </p:pic>
      <p:sp>
        <p:nvSpPr>
          <p:cNvPr id="46" name="object 2"/>
          <p:cNvSpPr/>
          <p:nvPr/>
        </p:nvSpPr>
        <p:spPr>
          <a:xfrm>
            <a:off x="-17640" y="27000"/>
            <a:ext cx="121888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ffff00"/>
                </a:solidFill>
                <a:uFillTx/>
                <a:latin typeface="Times New Roman"/>
                <a:ea typeface="Times New Roman"/>
              </a:rPr>
              <a:t>     </a:t>
            </a:r>
            <a:r>
              <a:rPr b="1" lang="kk-KZ" sz="3600" strike="noStrike" u="none">
                <a:solidFill>
                  <a:srgbClr val="ffff00"/>
                </a:solidFill>
                <a:uFillTx/>
                <a:latin typeface="Times New Roman"/>
                <a:ea typeface="Times New Roman"/>
              </a:rPr>
              <a:t>Замандас  пікірі</a:t>
            </a:r>
            <a:endParaRPr b="0" lang="ru-RU" sz="3600" strike="noStrike" u="none">
              <a:solidFill>
                <a:srgbClr val="000000"/>
              </a:solidFill>
              <a:uFillTx/>
              <a:latin typeface="Calibri"/>
            </a:endParaRPr>
          </a:p>
        </p:txBody>
      </p:sp>
      <p:sp>
        <p:nvSpPr>
          <p:cNvPr id="4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8" name="Google Shape;77;p1"/>
          <p:cNvCxnSpPr/>
          <p:nvPr/>
        </p:nvCxnSpPr>
        <p:spPr>
          <a:xfrm>
            <a:off x="212400" y="6621120"/>
            <a:ext cx="11729160" cy="26280"/>
          </a:xfrm>
          <a:prstGeom prst="straightConnector1">
            <a:avLst/>
          </a:prstGeom>
          <a:ln w="57240">
            <a:solidFill>
              <a:srgbClr val="33cccc"/>
            </a:solidFill>
            <a:miter/>
          </a:ln>
        </p:spPr>
      </p:cxnSp>
      <p:cxnSp>
        <p:nvCxnSpPr>
          <p:cNvPr id="49" name="Google Shape;78;p1"/>
          <p:cNvCxnSpPr/>
          <p:nvPr/>
        </p:nvCxnSpPr>
        <p:spPr>
          <a:xfrm>
            <a:off x="757080" y="6364080"/>
            <a:ext cx="10694160" cy="37080"/>
          </a:xfrm>
          <a:prstGeom prst="straightConnector1">
            <a:avLst/>
          </a:prstGeom>
          <a:ln w="57240">
            <a:solidFill>
              <a:srgbClr val="4472c4"/>
            </a:solidFill>
            <a:miter/>
          </a:ln>
        </p:spPr>
      </p:cxnSp>
      <p:sp>
        <p:nvSpPr>
          <p:cNvPr id="50" name="TextBox 25"/>
          <p:cNvSpPr/>
          <p:nvPr/>
        </p:nvSpPr>
        <p:spPr>
          <a:xfrm>
            <a:off x="461880" y="1943280"/>
            <a:ext cx="10988640" cy="16794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2060"/>
                </a:solidFill>
                <a:uFillTx/>
                <a:latin typeface="Times New Roman"/>
                <a:ea typeface="Times New Roman"/>
              </a:rPr>
              <a:t>Қадыр Мырза Әлидің ойдан ой, кітаптап кітап қоздататын қаламы талмас қаламгер болғанына артында қалған мол мұрасы куә.</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2060"/>
                </a:solidFill>
                <a:uFillTx/>
                <a:latin typeface="Times New Roman"/>
                <a:ea typeface="Times New Roman"/>
              </a:rPr>
              <a:t>                                                                             </a:t>
            </a:r>
            <a:endParaRPr b="0" lang="ru-RU" sz="2800" strike="noStrike" u="none">
              <a:solidFill>
                <a:srgbClr val="000000"/>
              </a:solidFill>
              <a:uFillTx/>
              <a:latin typeface="Calibri"/>
            </a:endParaRPr>
          </a:p>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2060"/>
                </a:solidFill>
                <a:uFillTx/>
                <a:latin typeface="Times New Roman"/>
                <a:ea typeface="Times New Roman"/>
              </a:rPr>
              <a:t>Жүсіпбек Қорғасбек </a:t>
            </a:r>
            <a:endParaRPr b="0" lang="ru-RU" sz="2800" strike="noStrike" u="none">
              <a:solidFill>
                <a:srgbClr val="000000"/>
              </a:solidFill>
              <a:uFillTx/>
              <a:latin typeface="Calibri"/>
            </a:endParaRPr>
          </a:p>
        </p:txBody>
      </p:sp>
      <p:pic>
        <p:nvPicPr>
          <p:cNvPr id="51" name="Звук 2" descr=""/>
          <p:cNvPicPr/>
          <p:nvPr/>
        </p:nvPicPr>
        <p:blipFill>
          <a:blip r:embed="rId2"/>
          <a:stretch/>
        </p:blipFill>
        <p:spPr>
          <a:xfrm>
            <a:off x="11488680" y="6154560"/>
            <a:ext cx="487440" cy="487440"/>
          </a:xfrm>
          <a:prstGeom prst="rect">
            <a:avLst/>
          </a:prstGeom>
          <a:ln w="0">
            <a:noFill/>
          </a:ln>
        </p:spPr>
      </p:pic>
      <p:pic>
        <p:nvPicPr>
          <p:cNvPr id="52" name="Звук 2" descr=""/>
          <p:cNvPicPr/>
          <p:nvPr/>
        </p:nvPicPr>
        <p:blipFill>
          <a:blip r:embed="rId3"/>
          <a:stretch/>
        </p:blipFill>
        <p:spPr>
          <a:xfrm>
            <a:off x="11488680" y="6154560"/>
            <a:ext cx="487440" cy="487440"/>
          </a:xfrm>
          <a:prstGeom prst="rect">
            <a:avLst/>
          </a:prstGeom>
          <a:ln w="0">
            <a:noFill/>
          </a:ln>
        </p:spPr>
      </p:pic>
      <p:pic>
        <p:nvPicPr>
          <p:cNvPr id="53" name="Звук 1" descr=""/>
          <p:cNvPicPr/>
          <p:nvPr/>
        </p:nvPicPr>
        <p:blipFill>
          <a:blip r:embed="rId4"/>
          <a:stretch/>
        </p:blipFill>
        <p:spPr>
          <a:xfrm>
            <a:off x="11488680" y="6154560"/>
            <a:ext cx="487440" cy="487440"/>
          </a:xfrm>
          <a:prstGeom prst="rect">
            <a:avLst/>
          </a:prstGeom>
          <a:ln w="0">
            <a:noFill/>
          </a:ln>
        </p:spPr>
      </p:pic>
      <p:pic>
        <p:nvPicPr>
          <p:cNvPr id="54" name="Звук 2" descr=""/>
          <p:cNvPicPr/>
          <p:nvPr/>
        </p:nvPicPr>
        <p:blipFill>
          <a:blip r:embed="rId5"/>
          <a:stretch/>
        </p:blipFill>
        <p:spPr>
          <a:xfrm>
            <a:off x="11488680" y="6154560"/>
            <a:ext cx="487440" cy="48744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5" name="Рисунок 48" descr=""/>
          <p:cNvPicPr/>
          <p:nvPr/>
        </p:nvPicPr>
        <p:blipFill>
          <a:blip r:embed="rId1"/>
          <a:stretch/>
        </p:blipFill>
        <p:spPr>
          <a:xfrm>
            <a:off x="652320" y="7978680"/>
            <a:ext cx="200160" cy="203400"/>
          </a:xfrm>
          <a:prstGeom prst="rect">
            <a:avLst/>
          </a:prstGeom>
          <a:ln w="0">
            <a:noFill/>
          </a:ln>
        </p:spPr>
      </p:pic>
      <p:sp>
        <p:nvSpPr>
          <p:cNvPr id="5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9" name="Google Shape;77;p1"/>
          <p:cNvCxnSpPr/>
          <p:nvPr/>
        </p:nvCxnSpPr>
        <p:spPr>
          <a:xfrm>
            <a:off x="212400" y="6621120"/>
            <a:ext cx="11729160" cy="26280"/>
          </a:xfrm>
          <a:prstGeom prst="straightConnector1">
            <a:avLst/>
          </a:prstGeom>
          <a:ln w="57240">
            <a:solidFill>
              <a:srgbClr val="33cccc"/>
            </a:solidFill>
            <a:miter/>
          </a:ln>
        </p:spPr>
      </p:cxnSp>
      <p:cxnSp>
        <p:nvCxnSpPr>
          <p:cNvPr id="60" name="Google Shape;78;p1"/>
          <p:cNvCxnSpPr/>
          <p:nvPr/>
        </p:nvCxnSpPr>
        <p:spPr>
          <a:xfrm>
            <a:off x="757080" y="6364080"/>
            <a:ext cx="10694160" cy="37080"/>
          </a:xfrm>
          <a:prstGeom prst="straightConnector1">
            <a:avLst/>
          </a:prstGeom>
          <a:ln w="38160">
            <a:solidFill>
              <a:srgbClr val="4472c4"/>
            </a:solidFill>
            <a:miter/>
          </a:ln>
        </p:spPr>
      </p:cxnSp>
      <p:sp>
        <p:nvSpPr>
          <p:cNvPr id="61"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2" name="TextBox 9"/>
          <p:cNvSpPr/>
          <p:nvPr/>
        </p:nvSpPr>
        <p:spPr>
          <a:xfrm>
            <a:off x="852480" y="26676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00"/>
                </a:solidFill>
                <a:uFillTx/>
                <a:latin typeface="Times New Roman"/>
                <a:ea typeface="Times New Roman"/>
              </a:rPr>
              <a:t>ОЙТҮРТКІ СҰРАҚТАР</a:t>
            </a:r>
            <a:r>
              <a:rPr b="1" lang="kk-KZ" sz="2400" strike="noStrike" u="none">
                <a:solidFill>
                  <a:srgbClr val="ffff00"/>
                </a:solidFill>
                <a:uFillTx/>
                <a:latin typeface="Times New Roman"/>
                <a:ea typeface="Times New Roman"/>
              </a:rPr>
              <a:t> </a:t>
            </a:r>
            <a:endParaRPr b="0" lang="ru-RU" sz="2400" strike="noStrike" u="none">
              <a:solidFill>
                <a:srgbClr val="000000"/>
              </a:solidFill>
              <a:uFillTx/>
              <a:latin typeface="Calibri"/>
            </a:endParaRPr>
          </a:p>
        </p:txBody>
      </p:sp>
      <p:sp>
        <p:nvSpPr>
          <p:cNvPr id="63" name="Прямоугольник 1"/>
          <p:cNvSpPr/>
          <p:nvPr/>
        </p:nvSpPr>
        <p:spPr>
          <a:xfrm>
            <a:off x="504720" y="1392120"/>
            <a:ext cx="5983560" cy="2288520"/>
          </a:xfrm>
          <a:prstGeom prst="rect">
            <a:avLst/>
          </a:prstGeom>
          <a:noFill/>
          <a:ln w="0">
            <a:noFill/>
          </a:ln>
        </p:spPr>
        <p:style>
          <a:lnRef idx="0"/>
          <a:fillRef idx="0"/>
          <a:effectRef idx="0"/>
          <a:fontRef idx="minor"/>
        </p:style>
        <p:txBody>
          <a:bodyPr lIns="90000" rIns="90000" tIns="46800" bIns="46800" anchor="t">
            <a:spAutoFit/>
          </a:bodyPr>
          <a:p>
            <a:pPr marL="457200" indent="-457200" algn="just">
              <a:lnSpc>
                <a:spcPct val="100000"/>
              </a:lnSpc>
              <a:buClr>
                <a:srgbClr val="0070c0"/>
              </a:buClr>
              <a:buFont typeface="Times New Roman"/>
              <a:buAutoNum type="arabicPeriod"/>
              <a:tabLst>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Lst>
            </a:pPr>
            <a:endParaRPr b="0" lang="ru-RU" sz="2400" strike="noStrike" u="none">
              <a:solidFill>
                <a:srgbClr val="000000"/>
              </a:solidFill>
              <a:uFillTx/>
              <a:latin typeface="Calibri"/>
            </a:endParaRPr>
          </a:p>
          <a:p>
            <a:pPr marL="457200" indent="-457200" algn="just">
              <a:lnSpc>
                <a:spcPct val="100000"/>
              </a:lnSpc>
              <a:buClr>
                <a:srgbClr val="0070c0"/>
              </a:buClr>
              <a:buFont typeface="Times New Roman"/>
              <a:buAutoNum type="arabicPeriod"/>
              <a:tabLst>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Lst>
            </a:pPr>
            <a:r>
              <a:rPr b="0" lang="kk-KZ" sz="2400" strike="noStrike" u="none">
                <a:solidFill>
                  <a:srgbClr val="0070c0"/>
                </a:solidFill>
                <a:uFillTx/>
                <a:latin typeface="Times New Roman"/>
                <a:ea typeface="Open Sans"/>
              </a:rPr>
              <a:t>Ақын поэмасында қандай басты мәселені қозғап отыр?</a:t>
            </a:r>
            <a:endParaRPr b="0" lang="ru-RU" sz="2400" strike="noStrike" u="none">
              <a:solidFill>
                <a:srgbClr val="000000"/>
              </a:solidFill>
              <a:uFillTx/>
              <a:latin typeface="Calibri"/>
            </a:endParaRPr>
          </a:p>
          <a:p>
            <a:pPr marL="457200" indent="-457200" algn="just">
              <a:lnSpc>
                <a:spcPct val="100000"/>
              </a:lnSpc>
              <a:buClr>
                <a:srgbClr val="0070c0"/>
              </a:buClr>
              <a:buFont typeface="Times New Roman"/>
              <a:buAutoNum type="arabicPeriod"/>
              <a:tabLst>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Lst>
            </a:pPr>
            <a:r>
              <a:rPr b="0" lang="kk-KZ" sz="2400" strike="noStrike" u="none">
                <a:solidFill>
                  <a:srgbClr val="0070c0"/>
                </a:solidFill>
                <a:uFillTx/>
                <a:latin typeface="Times New Roman"/>
                <a:ea typeface="Open Sans"/>
              </a:rPr>
              <a:t>Шығарманың басты идеясы не?</a:t>
            </a:r>
            <a:endParaRPr b="0" lang="ru-RU" sz="2400" strike="noStrike" u="none">
              <a:solidFill>
                <a:srgbClr val="000000"/>
              </a:solidFill>
              <a:uFillTx/>
              <a:latin typeface="Calibri"/>
            </a:endParaRPr>
          </a:p>
          <a:p>
            <a:pPr marL="457200" indent="-457200" algn="just">
              <a:lnSpc>
                <a:spcPct val="100000"/>
              </a:lnSpc>
              <a:buClr>
                <a:srgbClr val="0070c0"/>
              </a:buClr>
              <a:buFont typeface="Times New Roman"/>
              <a:buAutoNum type="arabicPeriod"/>
              <a:tabLst>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Lst>
            </a:pPr>
            <a:r>
              <a:rPr b="0" lang="kk-KZ" sz="2400" strike="noStrike" u="none">
                <a:solidFill>
                  <a:srgbClr val="0070c0"/>
                </a:solidFill>
                <a:uFillTx/>
                <a:latin typeface="Times New Roman"/>
                <a:ea typeface="Open Sans"/>
              </a:rPr>
              <a:t> </a:t>
            </a:r>
            <a:r>
              <a:rPr b="0" lang="kk-KZ" sz="2400" strike="noStrike" u="none">
                <a:solidFill>
                  <a:srgbClr val="0070c0"/>
                </a:solidFill>
                <a:uFillTx/>
                <a:latin typeface="Times New Roman"/>
                <a:ea typeface="Open Sans"/>
              </a:rPr>
              <a:t>«Қызыл кітаптағы» тізімнің артуын автор қалай жеткізеді?</a:t>
            </a:r>
            <a:endParaRPr b="0" lang="ru-RU" sz="2400" strike="noStrike" u="none">
              <a:solidFill>
                <a:srgbClr val="000000"/>
              </a:solidFill>
              <a:uFillTx/>
              <a:latin typeface="Calibri"/>
            </a:endParaRPr>
          </a:p>
        </p:txBody>
      </p:sp>
      <p:grpSp>
        <p:nvGrpSpPr>
          <p:cNvPr id="64" name="Группа 1"/>
          <p:cNvGrpSpPr/>
          <p:nvPr/>
        </p:nvGrpSpPr>
        <p:grpSpPr>
          <a:xfrm>
            <a:off x="6713640" y="1343160"/>
            <a:ext cx="4736880" cy="4868640"/>
            <a:chOff x="6713640" y="1343160"/>
            <a:chExt cx="4736880" cy="4868640"/>
          </a:xfrm>
        </p:grpSpPr>
        <p:pic>
          <p:nvPicPr>
            <p:cNvPr id="65" name="Picture 12" descr="Бақыттың бастауы - МАҚСАТ • Martebe.kz білім сайты"/>
            <p:cNvPicPr/>
            <p:nvPr/>
          </p:nvPicPr>
          <p:blipFill>
            <a:blip r:embed="rId2"/>
            <a:stretch/>
          </p:blipFill>
          <p:spPr>
            <a:xfrm>
              <a:off x="6713640" y="1343160"/>
              <a:ext cx="4736880" cy="4868640"/>
            </a:xfrm>
            <a:prstGeom prst="rect">
              <a:avLst/>
            </a:prstGeom>
            <a:ln w="0">
              <a:noFill/>
            </a:ln>
          </p:spPr>
        </p:pic>
        <p:pic>
          <p:nvPicPr>
            <p:cNvPr id="66" name="Picture 14" descr="Кітап қалай жасалады?"/>
            <p:cNvPicPr/>
            <p:nvPr/>
          </p:nvPicPr>
          <p:blipFill>
            <a:blip r:embed="rId3"/>
            <a:stretch/>
          </p:blipFill>
          <p:spPr>
            <a:xfrm>
              <a:off x="7920000" y="1914840"/>
              <a:ext cx="1161720" cy="1968840"/>
            </a:xfrm>
            <a:prstGeom prst="rect">
              <a:avLst/>
            </a:prstGeom>
            <a:ln w="0">
              <a:noFill/>
            </a:ln>
          </p:spPr>
        </p:pic>
      </p:grpSp>
      <p:pic>
        <p:nvPicPr>
          <p:cNvPr id="67" name="Звук 2" descr=""/>
          <p:cNvPicPr/>
          <p:nvPr/>
        </p:nvPicPr>
        <p:blipFill>
          <a:blip r:embed="rId4"/>
          <a:stretch/>
        </p:blipFill>
        <p:spPr>
          <a:xfrm>
            <a:off x="11488680" y="6154560"/>
            <a:ext cx="487440" cy="487440"/>
          </a:xfrm>
          <a:prstGeom prst="rect">
            <a:avLst/>
          </a:prstGeom>
          <a:ln w="0">
            <a:noFill/>
          </a:ln>
        </p:spPr>
      </p:pic>
      <p:pic>
        <p:nvPicPr>
          <p:cNvPr id="68" name="Звук 2" descr=""/>
          <p:cNvPicPr/>
          <p:nvPr/>
        </p:nvPicPr>
        <p:blipFill>
          <a:blip r:embed="rId5"/>
          <a:stretch/>
        </p:blipFill>
        <p:spPr>
          <a:xfrm>
            <a:off x="11488680" y="6154560"/>
            <a:ext cx="487440" cy="487440"/>
          </a:xfrm>
          <a:prstGeom prst="rect">
            <a:avLst/>
          </a:prstGeom>
          <a:ln w="0">
            <a:noFill/>
          </a:ln>
        </p:spPr>
      </p:pic>
      <p:pic>
        <p:nvPicPr>
          <p:cNvPr id="69" name="Звук 1" descr=""/>
          <p:cNvPicPr/>
          <p:nvPr/>
        </p:nvPicPr>
        <p:blipFill>
          <a:blip r:embed="rId6"/>
          <a:stretch/>
        </p:blipFill>
        <p:spPr>
          <a:xfrm>
            <a:off x="11488680" y="6154560"/>
            <a:ext cx="487440" cy="487440"/>
          </a:xfrm>
          <a:prstGeom prst="rect">
            <a:avLst/>
          </a:prstGeom>
          <a:ln w="0">
            <a:noFill/>
          </a:ln>
        </p:spPr>
      </p:pic>
      <p:pic>
        <p:nvPicPr>
          <p:cNvPr id="70" name="Звук 2" descr=""/>
          <p:cNvPicPr/>
          <p:nvPr/>
        </p:nvPicPr>
        <p:blipFill>
          <a:blip r:embed="rId7"/>
          <a:stretch/>
        </p:blipFill>
        <p:spPr>
          <a:xfrm>
            <a:off x="11488680" y="6154560"/>
            <a:ext cx="487440" cy="487440"/>
          </a:xfrm>
          <a:prstGeom prst="rect">
            <a:avLst/>
          </a:prstGeom>
          <a:ln w="0">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1" name="Рисунок 48" descr=""/>
          <p:cNvPicPr/>
          <p:nvPr/>
        </p:nvPicPr>
        <p:blipFill>
          <a:blip r:embed="rId1"/>
          <a:stretch/>
        </p:blipFill>
        <p:spPr>
          <a:xfrm>
            <a:off x="652320" y="7978680"/>
            <a:ext cx="200160" cy="203400"/>
          </a:xfrm>
          <a:prstGeom prst="rect">
            <a:avLst/>
          </a:prstGeom>
          <a:ln w="0">
            <a:noFill/>
          </a:ln>
        </p:spPr>
      </p:pic>
      <p:sp>
        <p:nvSpPr>
          <p:cNvPr id="7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5" name="Google Shape;77;p1"/>
          <p:cNvCxnSpPr/>
          <p:nvPr/>
        </p:nvCxnSpPr>
        <p:spPr>
          <a:xfrm>
            <a:off x="212400" y="6621120"/>
            <a:ext cx="11729160" cy="26280"/>
          </a:xfrm>
          <a:prstGeom prst="straightConnector1">
            <a:avLst/>
          </a:prstGeom>
          <a:ln w="57240">
            <a:solidFill>
              <a:srgbClr val="33cccc"/>
            </a:solidFill>
            <a:miter/>
          </a:ln>
        </p:spPr>
      </p:cxnSp>
      <p:cxnSp>
        <p:nvCxnSpPr>
          <p:cNvPr id="76" name="Google Shape;78;p1"/>
          <p:cNvCxnSpPr/>
          <p:nvPr/>
        </p:nvCxnSpPr>
        <p:spPr>
          <a:xfrm>
            <a:off x="757080" y="6364080"/>
            <a:ext cx="10694160" cy="37080"/>
          </a:xfrm>
          <a:prstGeom prst="straightConnector1">
            <a:avLst/>
          </a:prstGeom>
          <a:ln w="38160">
            <a:solidFill>
              <a:srgbClr val="4472c4"/>
            </a:solidFill>
            <a:miter/>
          </a:ln>
        </p:spPr>
      </p:cxnSp>
      <p:sp>
        <p:nvSpPr>
          <p:cNvPr id="77" name="TextBox 8"/>
          <p:cNvSpPr/>
          <p:nvPr/>
        </p:nvSpPr>
        <p:spPr>
          <a:xfrm>
            <a:off x="620640" y="1206360"/>
            <a:ext cx="5686560" cy="436284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2060"/>
                </a:solidFill>
                <a:uFillTx/>
                <a:latin typeface="Times New Roman"/>
                <a:ea typeface="Times New Roman"/>
              </a:rPr>
              <a:t>Ақын табиғатты қорғауды тек ел аумағында ғана емес, бүкіл ғаламшарлық мәселе ретінде қарастырып,  қандай да болсын зорлық-зомбылықтан бас тарту қажеттігін түсіндіреді. </a:t>
            </a:r>
            <a:endParaRPr b="0" lang="ru-RU" sz="2000" strike="noStrike" u="none">
              <a:solidFill>
                <a:srgbClr val="000000"/>
              </a:solidFill>
              <a:uFillTx/>
              <a:latin typeface="Calibri"/>
            </a:endParaRPr>
          </a:p>
          <a:p>
            <a:pPr marL="343080" indent="-34308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2060"/>
                </a:solidFill>
                <a:uFillTx/>
                <a:latin typeface="Times New Roman"/>
                <a:ea typeface="Times New Roman"/>
              </a:rPr>
              <a:t>Бір кезде елімізде мекендеген аңдарды түгендейді, соларды жоқтайды, жер бетінен жойылып бара жатқан жануарларды сақтап қалуға шақырады. </a:t>
            </a:r>
            <a:endParaRPr b="0" lang="ru-RU" sz="2000" strike="noStrike" u="none">
              <a:solidFill>
                <a:srgbClr val="000000"/>
              </a:solidFill>
              <a:uFillTx/>
              <a:latin typeface="Calibri"/>
            </a:endParaRPr>
          </a:p>
          <a:p>
            <a:pPr marL="343080" indent="-34308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2060"/>
                </a:solidFill>
                <a:uFillTx/>
                <a:latin typeface="Times New Roman"/>
                <a:ea typeface="Times New Roman"/>
              </a:rPr>
              <a:t>«Адам өрісі кеңіген сайын  аң-құстың өрісі тарыла түседі» деп ақынның өзі айтқандай, адам баласы өзінің  де табиғаттың бір бөлшегі екенін ұмытып, оған қол салғанын күйіне баяндайды.</a:t>
            </a:r>
            <a:endParaRPr b="0" lang="ru-RU" sz="2000" strike="noStrike" u="none">
              <a:solidFill>
                <a:srgbClr val="000000"/>
              </a:solidFill>
              <a:uFillTx/>
              <a:latin typeface="Calibri"/>
            </a:endParaRPr>
          </a:p>
          <a:p>
            <a:pPr marL="343080" indent="-34308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78" name="TextBox 9"/>
          <p:cNvSpPr/>
          <p:nvPr/>
        </p:nvSpPr>
        <p:spPr>
          <a:xfrm>
            <a:off x="852480" y="26676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00"/>
                </a:solidFill>
                <a:uFillTx/>
                <a:latin typeface="Times New Roman"/>
                <a:ea typeface="Times New Roman"/>
              </a:rPr>
              <a:t>ЫҚТИМАЛ ЖАУАПТАР</a:t>
            </a:r>
            <a:r>
              <a:rPr b="1" lang="kk-KZ" sz="2400" strike="noStrike" u="none">
                <a:solidFill>
                  <a:srgbClr val="ffff00"/>
                </a:solidFill>
                <a:uFillTx/>
                <a:latin typeface="Times New Roman"/>
                <a:ea typeface="Times New Roman"/>
              </a:rPr>
              <a:t> </a:t>
            </a:r>
            <a:endParaRPr b="0" lang="ru-RU" sz="2400" strike="noStrike" u="none">
              <a:solidFill>
                <a:srgbClr val="000000"/>
              </a:solidFill>
              <a:uFillTx/>
              <a:latin typeface="Calibri"/>
            </a:endParaRPr>
          </a:p>
        </p:txBody>
      </p:sp>
      <p:grpSp>
        <p:nvGrpSpPr>
          <p:cNvPr id="79" name="Группа 1"/>
          <p:cNvGrpSpPr/>
          <p:nvPr/>
        </p:nvGrpSpPr>
        <p:grpSpPr>
          <a:xfrm>
            <a:off x="6713640" y="1343160"/>
            <a:ext cx="4736880" cy="4868640"/>
            <a:chOff x="6713640" y="1343160"/>
            <a:chExt cx="4736880" cy="4868640"/>
          </a:xfrm>
        </p:grpSpPr>
        <p:pic>
          <p:nvPicPr>
            <p:cNvPr id="80" name="Picture 12" descr="Бақыттың бастауы - МАҚСАТ • Martebe.kz білім сайты"/>
            <p:cNvPicPr/>
            <p:nvPr/>
          </p:nvPicPr>
          <p:blipFill>
            <a:blip r:embed="rId2"/>
            <a:stretch/>
          </p:blipFill>
          <p:spPr>
            <a:xfrm>
              <a:off x="6713640" y="1343160"/>
              <a:ext cx="4736880" cy="4868640"/>
            </a:xfrm>
            <a:prstGeom prst="rect">
              <a:avLst/>
            </a:prstGeom>
            <a:ln w="0">
              <a:noFill/>
            </a:ln>
          </p:spPr>
        </p:pic>
        <p:pic>
          <p:nvPicPr>
            <p:cNvPr id="81" name="Picture 14" descr="Кітап қалай жасалады?"/>
            <p:cNvPicPr/>
            <p:nvPr/>
          </p:nvPicPr>
          <p:blipFill>
            <a:blip r:embed="rId3"/>
            <a:stretch/>
          </p:blipFill>
          <p:spPr>
            <a:xfrm>
              <a:off x="7920000" y="1914840"/>
              <a:ext cx="1161720" cy="1968840"/>
            </a:xfrm>
            <a:prstGeom prst="rect">
              <a:avLst/>
            </a:prstGeom>
            <a:ln w="0">
              <a:noFill/>
            </a:ln>
          </p:spPr>
        </p:pic>
      </p:grpSp>
      <p:pic>
        <p:nvPicPr>
          <p:cNvPr id="82" name="Звук 2" descr=""/>
          <p:cNvPicPr/>
          <p:nvPr/>
        </p:nvPicPr>
        <p:blipFill>
          <a:blip r:embed="rId4"/>
          <a:stretch/>
        </p:blipFill>
        <p:spPr>
          <a:xfrm>
            <a:off x="11488680" y="6154560"/>
            <a:ext cx="487440" cy="487440"/>
          </a:xfrm>
          <a:prstGeom prst="rect">
            <a:avLst/>
          </a:prstGeom>
          <a:ln w="0">
            <a:noFill/>
          </a:ln>
        </p:spPr>
      </p:pic>
      <p:pic>
        <p:nvPicPr>
          <p:cNvPr id="83" name="Звук 2" descr=""/>
          <p:cNvPicPr/>
          <p:nvPr/>
        </p:nvPicPr>
        <p:blipFill>
          <a:blip r:embed="rId5"/>
          <a:stretch/>
        </p:blipFill>
        <p:spPr>
          <a:xfrm>
            <a:off x="11488680" y="6154560"/>
            <a:ext cx="487440" cy="487440"/>
          </a:xfrm>
          <a:prstGeom prst="rect">
            <a:avLst/>
          </a:prstGeom>
          <a:ln w="0">
            <a:noFill/>
          </a:ln>
        </p:spPr>
      </p:pic>
      <p:pic>
        <p:nvPicPr>
          <p:cNvPr id="84" name="Звук 1" descr=""/>
          <p:cNvPicPr/>
          <p:nvPr/>
        </p:nvPicPr>
        <p:blipFill>
          <a:blip r:embed="rId6"/>
          <a:stretch/>
        </p:blipFill>
        <p:spPr>
          <a:xfrm>
            <a:off x="11488680" y="6154560"/>
            <a:ext cx="487440" cy="487440"/>
          </a:xfrm>
          <a:prstGeom prst="rect">
            <a:avLst/>
          </a:prstGeom>
          <a:ln w="0">
            <a:noFill/>
          </a:ln>
        </p:spPr>
      </p:pic>
      <p:pic>
        <p:nvPicPr>
          <p:cNvPr id="85" name="Звук 2" descr=""/>
          <p:cNvPicPr/>
          <p:nvPr/>
        </p:nvPicPr>
        <p:blipFill>
          <a:blip r:embed="rId7"/>
          <a:stretch/>
        </p:blipFill>
        <p:spPr>
          <a:xfrm>
            <a:off x="11488680" y="6154560"/>
            <a:ext cx="487440" cy="48744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8" name="Прямоугольник 74"/>
          <p:cNvSpPr/>
          <p:nvPr/>
        </p:nvSpPr>
        <p:spPr>
          <a:xfrm>
            <a:off x="4275000" y="1933560"/>
            <a:ext cx="7213680" cy="2228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000000"/>
                </a:solidFill>
                <a:uFillTx/>
                <a:latin typeface="Calibri"/>
                <a:ea typeface="Arial"/>
              </a:rPr>
              <a:t>	</a:t>
            </a:r>
            <a:r>
              <a:rPr b="0" lang="ru-RU" sz="2800" strike="noStrike" u="none">
                <a:solidFill>
                  <a:srgbClr val="002060"/>
                </a:solidFill>
                <a:uFillTx/>
                <a:latin typeface="Times New Roman"/>
                <a:ea typeface="Times New Roman"/>
              </a:rPr>
              <a:t>Ақын «Мүйізтұмсық немесе  миллионның тағдыры»,  «Қызыл кітап»  шығармаларында экология мәселесін көтерді. Поэмадағы лирикалық кейіпкер табиғатты жойып алудан қорқады.</a:t>
            </a:r>
            <a:endParaRPr b="0" lang="ru-RU" sz="2800" strike="noStrike" u="none">
              <a:solidFill>
                <a:srgbClr val="000000"/>
              </a:solidFill>
              <a:uFillTx/>
              <a:latin typeface="Calibri"/>
            </a:endParaRPr>
          </a:p>
        </p:txBody>
      </p:sp>
      <p:cxnSp>
        <p:nvCxnSpPr>
          <p:cNvPr id="89" name="Google Shape;77;p1"/>
          <p:cNvCxnSpPr/>
          <p:nvPr/>
        </p:nvCxnSpPr>
        <p:spPr>
          <a:xfrm>
            <a:off x="212400" y="6621120"/>
            <a:ext cx="11729160" cy="26280"/>
          </a:xfrm>
          <a:prstGeom prst="straightConnector1">
            <a:avLst/>
          </a:prstGeom>
          <a:ln w="57240">
            <a:solidFill>
              <a:srgbClr val="33cccc"/>
            </a:solidFill>
            <a:miter/>
          </a:ln>
        </p:spPr>
      </p:cxnSp>
      <p:cxnSp>
        <p:nvCxnSpPr>
          <p:cNvPr id="90" name="Google Shape;78;p1"/>
          <p:cNvCxnSpPr/>
          <p:nvPr/>
        </p:nvCxnSpPr>
        <p:spPr>
          <a:xfrm>
            <a:off x="757080" y="6364080"/>
            <a:ext cx="10694160" cy="37080"/>
          </a:xfrm>
          <a:prstGeom prst="straightConnector1">
            <a:avLst/>
          </a:prstGeom>
          <a:ln w="38160">
            <a:solidFill>
              <a:srgbClr val="4472c4"/>
            </a:solidFill>
            <a:miter/>
          </a:ln>
        </p:spPr>
      </p:cxnSp>
      <p:sp>
        <p:nvSpPr>
          <p:cNvPr id="91" name="TextBox 2"/>
          <p:cNvSpPr/>
          <p:nvPr/>
        </p:nvSpPr>
        <p:spPr>
          <a:xfrm flipH="1">
            <a:off x="652320" y="260280"/>
            <a:ext cx="58089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00"/>
                </a:solidFill>
                <a:uFillTx/>
                <a:latin typeface="Times New Roman"/>
                <a:ea typeface="Times New Roman"/>
              </a:rPr>
              <a:t>ТАНЫМ КӨКЖИЕГІ</a:t>
            </a:r>
            <a:endParaRPr b="0" lang="ru-RU" sz="2400" strike="noStrike" u="none">
              <a:solidFill>
                <a:srgbClr val="000000"/>
              </a:solidFill>
              <a:uFillTx/>
              <a:latin typeface="Calibri"/>
            </a:endParaRPr>
          </a:p>
        </p:txBody>
      </p:sp>
      <p:sp>
        <p:nvSpPr>
          <p:cNvPr id="92" name="Прямоугольник 1"/>
          <p:cNvSpPr/>
          <p:nvPr/>
        </p:nvSpPr>
        <p:spPr>
          <a:xfrm>
            <a:off x="4929120" y="1695600"/>
            <a:ext cx="6804000" cy="3682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pic>
        <p:nvPicPr>
          <p:cNvPr id="93" name="Звук 1" descr=""/>
          <p:cNvPicPr/>
          <p:nvPr/>
        </p:nvPicPr>
        <p:blipFill>
          <a:blip r:embed="rId2"/>
          <a:stretch/>
        </p:blipFill>
        <p:spPr>
          <a:xfrm>
            <a:off x="11488680" y="6154560"/>
            <a:ext cx="487440" cy="487440"/>
          </a:xfrm>
          <a:prstGeom prst="rect">
            <a:avLst/>
          </a:prstGeom>
          <a:ln w="0">
            <a:noFill/>
          </a:ln>
        </p:spPr>
      </p:pic>
      <p:pic>
        <p:nvPicPr>
          <p:cNvPr id="94" name="Звук 2" descr=""/>
          <p:cNvPicPr/>
          <p:nvPr/>
        </p:nvPicPr>
        <p:blipFill>
          <a:blip r:embed="rId3"/>
          <a:stretch/>
        </p:blipFill>
        <p:spPr>
          <a:xfrm>
            <a:off x="11488680" y="6154560"/>
            <a:ext cx="487440" cy="487440"/>
          </a:xfrm>
          <a:prstGeom prst="rect">
            <a:avLst/>
          </a:prstGeom>
          <a:ln w="0">
            <a:noFill/>
          </a:ln>
        </p:spPr>
      </p:pic>
      <p:pic>
        <p:nvPicPr>
          <p:cNvPr id="95" name="Рисунок 1" descr=""/>
          <p:cNvPicPr/>
          <p:nvPr/>
        </p:nvPicPr>
        <p:blipFill>
          <a:blip r:embed="rId4"/>
          <a:stretch/>
        </p:blipFill>
        <p:spPr>
          <a:xfrm>
            <a:off x="531720" y="1619280"/>
            <a:ext cx="3378240" cy="3841560"/>
          </a:xfrm>
          <a:prstGeom prst="rect">
            <a:avLst/>
          </a:prstGeom>
          <a:ln w="0">
            <a:noFill/>
          </a:ln>
        </p:spPr>
      </p:pic>
      <p:pic>
        <p:nvPicPr>
          <p:cNvPr id="96" name="Звук 1" descr=""/>
          <p:cNvPicPr/>
          <p:nvPr/>
        </p:nvPicPr>
        <p:blipFill>
          <a:blip r:embed="rId5"/>
          <a:stretch/>
        </p:blipFill>
        <p:spPr>
          <a:xfrm>
            <a:off x="11488680" y="6154560"/>
            <a:ext cx="487440" cy="487440"/>
          </a:xfrm>
          <a:prstGeom prst="rect">
            <a:avLst/>
          </a:prstGeom>
          <a:ln w="0">
            <a:noFill/>
          </a:ln>
        </p:spPr>
      </p:pic>
      <p:pic>
        <p:nvPicPr>
          <p:cNvPr id="97" name="Звук 2" descr=""/>
          <p:cNvPicPr/>
          <p:nvPr/>
        </p:nvPicPr>
        <p:blipFill>
          <a:blip r:embed="rId6"/>
          <a:stretch/>
        </p:blipFill>
        <p:spPr>
          <a:xfrm>
            <a:off x="11488680" y="6154560"/>
            <a:ext cx="487440" cy="487440"/>
          </a:xfrm>
          <a:prstGeom prst="rect">
            <a:avLst/>
          </a:prstGeom>
          <a:ln w="0">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8" name="Рисунок 48" descr=""/>
          <p:cNvPicPr/>
          <p:nvPr/>
        </p:nvPicPr>
        <p:blipFill>
          <a:blip r:embed="rId1"/>
          <a:stretch/>
        </p:blipFill>
        <p:spPr>
          <a:xfrm>
            <a:off x="652320" y="7978680"/>
            <a:ext cx="200160" cy="203400"/>
          </a:xfrm>
          <a:prstGeom prst="rect">
            <a:avLst/>
          </a:prstGeom>
          <a:ln w="0">
            <a:noFill/>
          </a:ln>
        </p:spPr>
      </p:pic>
      <p:sp>
        <p:nvSpPr>
          <p:cNvPr id="99" name="object 2"/>
          <p:cNvSpPr/>
          <p:nvPr/>
        </p:nvSpPr>
        <p:spPr>
          <a:xfrm>
            <a:off x="7920" y="-23760"/>
            <a:ext cx="12192120" cy="977760"/>
          </a:xfrm>
          <a:custGeom>
            <a:avLst/>
            <a:gdLst>
              <a:gd name="textAreaLeft" fmla="*/ 0 w 12192120"/>
              <a:gd name="textAreaRight" fmla="*/ 12192480 w 1219212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100" name="Google Shape;77;p1"/>
          <p:cNvCxnSpPr/>
          <p:nvPr/>
        </p:nvCxnSpPr>
        <p:spPr>
          <a:xfrm>
            <a:off x="212400" y="6621120"/>
            <a:ext cx="11729160" cy="26280"/>
          </a:xfrm>
          <a:prstGeom prst="straightConnector1">
            <a:avLst/>
          </a:prstGeom>
          <a:ln w="57240">
            <a:solidFill>
              <a:srgbClr val="33cccc"/>
            </a:solidFill>
            <a:miter/>
          </a:ln>
        </p:spPr>
      </p:cxnSp>
      <p:cxnSp>
        <p:nvCxnSpPr>
          <p:cNvPr id="101" name="Google Shape;78;p1"/>
          <p:cNvCxnSpPr/>
          <p:nvPr/>
        </p:nvCxnSpPr>
        <p:spPr>
          <a:xfrm>
            <a:off x="757080" y="6364080"/>
            <a:ext cx="10694160" cy="37080"/>
          </a:xfrm>
          <a:prstGeom prst="straightConnector1">
            <a:avLst/>
          </a:prstGeom>
          <a:ln w="38160">
            <a:solidFill>
              <a:srgbClr val="4472c4"/>
            </a:solidFill>
            <a:miter/>
          </a:ln>
        </p:spPr>
      </p:cxnSp>
      <p:sp>
        <p:nvSpPr>
          <p:cNvPr id="102" name="Прямоугольник 1"/>
          <p:cNvSpPr/>
          <p:nvPr/>
        </p:nvSpPr>
        <p:spPr>
          <a:xfrm>
            <a:off x="2438280" y="38160"/>
            <a:ext cx="9502920" cy="20743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00"/>
                </a:solidFill>
                <a:uFillTx/>
                <a:latin typeface="Times New Roman"/>
                <a:ea typeface="Times New Roman"/>
              </a:rPr>
              <a:t>Үзінділерді мұқият оқыңыз.  Көркемдегіш құралдарды  анықтап, поэма идеясын ашатын жолдарды талдаңыз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2060"/>
                </a:solidFill>
                <a:uFillTx/>
                <a:latin typeface="Times New Roman"/>
                <a:ea typeface="Times New Roman"/>
              </a:rPr>
              <a:t>Дескриптор</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2060"/>
                </a:solidFill>
                <a:uFillTx/>
                <a:latin typeface="Times New Roman"/>
                <a:ea typeface="Times New Roman"/>
              </a:rPr>
              <a:t>Үзінділерден көркемдегіш құралдарды табады;</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2060"/>
                </a:solidFill>
                <a:uFillTx/>
                <a:latin typeface="Times New Roman"/>
                <a:ea typeface="Times New Roman"/>
              </a:rPr>
              <a:t>Поэма идеясымен байланыстыра талдайды.</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500" strike="noStrike" u="none">
                <a:solidFill>
                  <a:srgbClr val="002060"/>
                </a:solidFill>
                <a:uFillTx/>
                <a:latin typeface="Times New Roman"/>
                <a:ea typeface="Times New Roman"/>
              </a:rPr>
              <a:t> </a:t>
            </a:r>
            <a:endParaRPr b="0" lang="ru-RU" sz="25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500" strike="noStrike" u="none">
                <a:solidFill>
                  <a:srgbClr val="ffff00"/>
                </a:solidFill>
                <a:uFillTx/>
                <a:latin typeface="Times New Roman"/>
                <a:ea typeface="Times New Roman"/>
              </a:rPr>
              <a:t> </a:t>
            </a:r>
            <a:endParaRPr b="0" lang="ru-RU" sz="2500" strike="noStrike" u="none">
              <a:solidFill>
                <a:srgbClr val="000000"/>
              </a:solidFill>
              <a:uFillTx/>
              <a:latin typeface="Calibri"/>
            </a:endParaRPr>
          </a:p>
        </p:txBody>
      </p:sp>
      <p:sp>
        <p:nvSpPr>
          <p:cNvPr id="103" name="TextBox 2"/>
          <p:cNvSpPr/>
          <p:nvPr/>
        </p:nvSpPr>
        <p:spPr>
          <a:xfrm flipH="1">
            <a:off x="212760" y="38160"/>
            <a:ext cx="278928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00"/>
                </a:solidFill>
                <a:uFillTx/>
                <a:latin typeface="Times New Roman"/>
                <a:ea typeface="Times New Roman"/>
              </a:rPr>
              <a:t>1-тапсырма.</a:t>
            </a:r>
            <a:endParaRPr b="0" lang="ru-RU" sz="2800" strike="noStrike" u="none">
              <a:solidFill>
                <a:srgbClr val="000000"/>
              </a:solidFill>
              <a:uFillTx/>
              <a:latin typeface="Calibri"/>
            </a:endParaRPr>
          </a:p>
        </p:txBody>
      </p:sp>
      <p:sp>
        <p:nvSpPr>
          <p:cNvPr id="104" name="Прямоугольник 3"/>
          <p:cNvSpPr/>
          <p:nvPr/>
        </p:nvSpPr>
        <p:spPr>
          <a:xfrm>
            <a:off x="566640" y="1506600"/>
            <a:ext cx="11374560" cy="4786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0000"/>
                </a:solidFill>
                <a:uFillTx/>
                <a:latin typeface="Times New Roman"/>
                <a:ea typeface="Times New Roman"/>
              </a:rPr>
              <a:t> </a:t>
            </a:r>
            <a:r>
              <a:rPr b="1" lang="kk-KZ" sz="2200" strike="noStrike" u="none">
                <a:solidFill>
                  <a:srgbClr val="000000"/>
                </a:solidFill>
                <a:uFillTx/>
                <a:latin typeface="Times New Roman"/>
                <a:ea typeface="Times New Roman"/>
              </a:rPr>
              <a:t>... </a:t>
            </a:r>
            <a:r>
              <a:rPr b="1" lang="kk-KZ" sz="2200" strike="noStrike" u="none">
                <a:solidFill>
                  <a:srgbClr val="002060"/>
                </a:solidFill>
                <a:uFillTx/>
                <a:latin typeface="Times New Roman"/>
                <a:ea typeface="Times New Roman"/>
              </a:rPr>
              <a:t>Төзім тауы бор болып үгіліп тұр.</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Айналаңа қарашы,</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Адамдарға,</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Өзіңе-өзің қарашы үңіліп бір!</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 Кеткен жоқ па азайып ерлігіміз?!</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Кеткен жоқ па жоғалып мәрттігіміз?!</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 Адамбысың сен өзің мейірімді?</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Адамбысың сен өзі қайырымды?!</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Мамонт құсап</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Жігіттік</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Азаматтық</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Қалған жоқ па көміліп ішімізде?!</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 Жер жоғалтса, не болмақ перзенттерің?</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Ер жоғалтса не болмақ қасиетін?!                     </a:t>
            </a:r>
            <a:endParaRPr b="0" lang="ru-RU" sz="2200" strike="noStrike" u="none">
              <a:solidFill>
                <a:srgbClr val="000000"/>
              </a:solidFill>
              <a:uFillTx/>
              <a:latin typeface="Calibri"/>
            </a:endParaRPr>
          </a:p>
        </p:txBody>
      </p:sp>
      <p:pic>
        <p:nvPicPr>
          <p:cNvPr id="105" name="Звук 2" descr=""/>
          <p:cNvPicPr/>
          <p:nvPr/>
        </p:nvPicPr>
        <p:blipFill>
          <a:blip r:embed="rId2"/>
          <a:stretch/>
        </p:blipFill>
        <p:spPr>
          <a:xfrm>
            <a:off x="11488680" y="6154560"/>
            <a:ext cx="487440" cy="487440"/>
          </a:xfrm>
          <a:prstGeom prst="rect">
            <a:avLst/>
          </a:prstGeom>
          <a:ln w="0">
            <a:noFill/>
          </a:ln>
        </p:spPr>
      </p:pic>
      <p:pic>
        <p:nvPicPr>
          <p:cNvPr id="106" name="Звук 1" descr=""/>
          <p:cNvPicPr/>
          <p:nvPr/>
        </p:nvPicPr>
        <p:blipFill>
          <a:blip r:embed="rId3"/>
          <a:stretch/>
        </p:blipFill>
        <p:spPr>
          <a:xfrm>
            <a:off x="11488680" y="6154560"/>
            <a:ext cx="487440" cy="487440"/>
          </a:xfrm>
          <a:prstGeom prst="rect">
            <a:avLst/>
          </a:prstGeom>
          <a:ln w="0">
            <a:noFill/>
          </a:ln>
        </p:spPr>
      </p:pic>
      <p:pic>
        <p:nvPicPr>
          <p:cNvPr id="107" name="Звук 1" descr=""/>
          <p:cNvPicPr/>
          <p:nvPr/>
        </p:nvPicPr>
        <p:blipFill>
          <a:blip r:embed="rId4"/>
          <a:stretch/>
        </p:blipFill>
        <p:spPr>
          <a:xfrm>
            <a:off x="11488680" y="6154560"/>
            <a:ext cx="487440" cy="487440"/>
          </a:xfrm>
          <a:prstGeom prst="rect">
            <a:avLst/>
          </a:prstGeom>
          <a:ln w="0">
            <a:noFill/>
          </a:ln>
        </p:spPr>
      </p:pic>
      <p:pic>
        <p:nvPicPr>
          <p:cNvPr id="108" name="Звук 2" descr=""/>
          <p:cNvPicPr/>
          <p:nvPr/>
        </p:nvPicPr>
        <p:blipFill>
          <a:blip r:embed="rId5"/>
          <a:stretch/>
        </p:blipFill>
        <p:spPr>
          <a:xfrm>
            <a:off x="11488680" y="6154560"/>
            <a:ext cx="487440" cy="48744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9" name="Рисунок 48" descr=""/>
          <p:cNvPicPr/>
          <p:nvPr/>
        </p:nvPicPr>
        <p:blipFill>
          <a:blip r:embed="rId1"/>
          <a:stretch/>
        </p:blipFill>
        <p:spPr>
          <a:xfrm>
            <a:off x="652320" y="7978680"/>
            <a:ext cx="200160" cy="203400"/>
          </a:xfrm>
          <a:prstGeom prst="rect">
            <a:avLst/>
          </a:prstGeom>
          <a:ln w="0">
            <a:noFill/>
          </a:ln>
        </p:spPr>
      </p:pic>
      <p:sp>
        <p:nvSpPr>
          <p:cNvPr id="110" name="object 2"/>
          <p:cNvSpPr/>
          <p:nvPr/>
        </p:nvSpPr>
        <p:spPr>
          <a:xfrm>
            <a:off x="-82440" y="33480"/>
            <a:ext cx="12190320" cy="977760"/>
          </a:xfrm>
          <a:custGeom>
            <a:avLst/>
            <a:gdLst>
              <a:gd name="textAreaLeft" fmla="*/ 0 w 12190320"/>
              <a:gd name="textAreaRight" fmla="*/ 12190680 w 1219032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111" name="Google Shape;77;p1"/>
          <p:cNvCxnSpPr/>
          <p:nvPr/>
        </p:nvCxnSpPr>
        <p:spPr>
          <a:xfrm>
            <a:off x="212400" y="6621120"/>
            <a:ext cx="11729160" cy="26280"/>
          </a:xfrm>
          <a:prstGeom prst="straightConnector1">
            <a:avLst/>
          </a:prstGeom>
          <a:ln w="57240">
            <a:solidFill>
              <a:srgbClr val="33cccc"/>
            </a:solidFill>
            <a:miter/>
          </a:ln>
        </p:spPr>
      </p:cxnSp>
      <p:cxnSp>
        <p:nvCxnSpPr>
          <p:cNvPr id="112" name="Google Shape;78;p1"/>
          <p:cNvCxnSpPr/>
          <p:nvPr/>
        </p:nvCxnSpPr>
        <p:spPr>
          <a:xfrm>
            <a:off x="757080" y="6364080"/>
            <a:ext cx="10694160" cy="37080"/>
          </a:xfrm>
          <a:prstGeom prst="straightConnector1">
            <a:avLst/>
          </a:prstGeom>
          <a:ln w="38160">
            <a:solidFill>
              <a:srgbClr val="4472c4"/>
            </a:solidFill>
            <a:miter/>
          </a:ln>
        </p:spPr>
      </p:cxnSp>
      <p:sp>
        <p:nvSpPr>
          <p:cNvPr id="113" name="Прямоугольник 1"/>
          <p:cNvSpPr/>
          <p:nvPr/>
        </p:nvSpPr>
        <p:spPr>
          <a:xfrm>
            <a:off x="2455920" y="38160"/>
            <a:ext cx="948528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ffff00"/>
                </a:solidFill>
                <a:uFillTx/>
                <a:latin typeface="Times New Roman"/>
                <a:ea typeface="Times New Roman"/>
              </a:rPr>
              <a:t>Ықтимал жауабы  </a:t>
            </a:r>
            <a:endParaRPr b="0" lang="ru-RU" sz="3600" strike="noStrike" u="none">
              <a:solidFill>
                <a:srgbClr val="000000"/>
              </a:solidFill>
              <a:uFillTx/>
              <a:latin typeface="Calibri"/>
            </a:endParaRPr>
          </a:p>
        </p:txBody>
      </p:sp>
      <p:sp>
        <p:nvSpPr>
          <p:cNvPr id="114" name="Прямоугольник 3"/>
          <p:cNvSpPr/>
          <p:nvPr/>
        </p:nvSpPr>
        <p:spPr>
          <a:xfrm>
            <a:off x="608040" y="1231920"/>
            <a:ext cx="11418840" cy="47862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0000"/>
                </a:solidFill>
                <a:uFillTx/>
                <a:latin typeface="Times New Roman"/>
                <a:ea typeface="Times New Roman"/>
              </a:rPr>
              <a:t> </a:t>
            </a:r>
            <a:r>
              <a:rPr b="1" lang="kk-KZ" sz="2200" strike="noStrike" u="none">
                <a:solidFill>
                  <a:srgbClr val="000000"/>
                </a:solidFill>
                <a:uFillTx/>
                <a:latin typeface="Times New Roman"/>
                <a:ea typeface="Times New Roman"/>
              </a:rPr>
              <a:t>... </a:t>
            </a:r>
            <a:r>
              <a:rPr b="1" lang="kk-KZ" sz="2200" strike="noStrike" u="sng">
                <a:solidFill>
                  <a:srgbClr val="002060"/>
                </a:solidFill>
                <a:uFillTx/>
                <a:latin typeface="Times New Roman"/>
                <a:ea typeface="Times New Roman"/>
              </a:rPr>
              <a:t>Төзім тауы </a:t>
            </a:r>
            <a:r>
              <a:rPr b="1" lang="kk-KZ" sz="2200" strike="noStrike" u="none">
                <a:solidFill>
                  <a:srgbClr val="002060"/>
                </a:solidFill>
                <a:uFillTx/>
                <a:latin typeface="Times New Roman"/>
                <a:ea typeface="Times New Roman"/>
              </a:rPr>
              <a:t>бор болып үгіліп тұр.     </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Айналаңа қарашы,</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Адамдарға,</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Өзіңе-өзің қарашы үңіліп бір!</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 </a:t>
            </a:r>
            <a:r>
              <a:rPr b="1" lang="kk-KZ" sz="2200" strike="noStrike" u="sng">
                <a:solidFill>
                  <a:srgbClr val="002060"/>
                </a:solidFill>
                <a:uFillTx/>
                <a:latin typeface="Times New Roman"/>
                <a:ea typeface="Times New Roman"/>
              </a:rPr>
              <a:t>Кеткен жоқ па азайып ерлігіміз?!          </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sng">
                <a:solidFill>
                  <a:srgbClr val="002060"/>
                </a:solidFill>
                <a:uFillTx/>
                <a:latin typeface="Times New Roman"/>
                <a:ea typeface="Times New Roman"/>
              </a:rPr>
              <a:t>Кеткен жоқ па жоғалып мәрттігіміз?!</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sng">
                <a:solidFill>
                  <a:srgbClr val="002060"/>
                </a:solidFill>
                <a:uFillTx/>
                <a:latin typeface="Times New Roman"/>
                <a:ea typeface="Times New Roman"/>
              </a:rPr>
              <a:t>... Адамбысың сен өзің мейірімді?</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sng">
                <a:solidFill>
                  <a:srgbClr val="002060"/>
                </a:solidFill>
                <a:uFillTx/>
                <a:latin typeface="Times New Roman"/>
                <a:ea typeface="Times New Roman"/>
              </a:rPr>
              <a:t>Адамбысың сен өзі қайырымды</a:t>
            </a:r>
            <a:r>
              <a:rPr b="1" lang="kk-KZ" sz="2200" strike="noStrike" u="none">
                <a:solidFill>
                  <a:srgbClr val="002060"/>
                </a:solidFill>
                <a:uFillTx/>
                <a:latin typeface="Times New Roman"/>
                <a:ea typeface="Times New Roman"/>
              </a:rPr>
              <a:t>?!</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Мамонт құсап</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Жігіттік</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Times New Roman"/>
                <a:ea typeface="Times New Roman"/>
              </a:rPr>
              <a:t>Азаматтық</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sng">
                <a:solidFill>
                  <a:srgbClr val="002060"/>
                </a:solidFill>
                <a:uFillTx/>
                <a:latin typeface="Times New Roman"/>
                <a:ea typeface="Times New Roman"/>
              </a:rPr>
              <a:t>Қалған жоқ па көміліп ішімізде?!</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sng">
                <a:solidFill>
                  <a:srgbClr val="002060"/>
                </a:solidFill>
                <a:uFillTx/>
                <a:latin typeface="Times New Roman"/>
                <a:ea typeface="Times New Roman"/>
              </a:rPr>
              <a:t>... Жер жоғалтса, не болмақ перзенттерің?</a:t>
            </a:r>
            <a:endParaRPr b="0" lang="ru-RU" sz="2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sng">
                <a:solidFill>
                  <a:srgbClr val="002060"/>
                </a:solidFill>
                <a:uFillTx/>
                <a:latin typeface="Times New Roman"/>
                <a:ea typeface="Times New Roman"/>
              </a:rPr>
              <a:t>Ер жоғалтса не болмақ қасиетін?! </a:t>
            </a:r>
            <a:endParaRPr b="0" lang="ru-RU" sz="2200" strike="noStrike" u="none">
              <a:solidFill>
                <a:srgbClr val="000000"/>
              </a:solidFill>
              <a:uFillTx/>
              <a:latin typeface="Calibri"/>
            </a:endParaRPr>
          </a:p>
        </p:txBody>
      </p:sp>
      <p:pic>
        <p:nvPicPr>
          <p:cNvPr id="115" name="Звук 2" descr=""/>
          <p:cNvPicPr/>
          <p:nvPr/>
        </p:nvPicPr>
        <p:blipFill>
          <a:blip r:embed="rId2"/>
          <a:stretch/>
        </p:blipFill>
        <p:spPr>
          <a:xfrm>
            <a:off x="11488680" y="6154560"/>
            <a:ext cx="487440" cy="487440"/>
          </a:xfrm>
          <a:prstGeom prst="rect">
            <a:avLst/>
          </a:prstGeom>
          <a:ln w="0">
            <a:noFill/>
          </a:ln>
        </p:spPr>
      </p:pic>
      <p:pic>
        <p:nvPicPr>
          <p:cNvPr id="116" name="Звук 1" descr=""/>
          <p:cNvPicPr/>
          <p:nvPr/>
        </p:nvPicPr>
        <p:blipFill>
          <a:blip r:embed="rId3"/>
          <a:stretch/>
        </p:blipFill>
        <p:spPr>
          <a:xfrm>
            <a:off x="11488680" y="6154560"/>
            <a:ext cx="487440" cy="487440"/>
          </a:xfrm>
          <a:prstGeom prst="rect">
            <a:avLst/>
          </a:prstGeom>
          <a:ln w="0">
            <a:noFill/>
          </a:ln>
        </p:spPr>
      </p:pic>
      <p:pic>
        <p:nvPicPr>
          <p:cNvPr id="117" name="Звук 1" descr=""/>
          <p:cNvPicPr/>
          <p:nvPr/>
        </p:nvPicPr>
        <p:blipFill>
          <a:blip r:embed="rId4"/>
          <a:stretch/>
        </p:blipFill>
        <p:spPr>
          <a:xfrm>
            <a:off x="11488680" y="6154560"/>
            <a:ext cx="487440" cy="487440"/>
          </a:xfrm>
          <a:prstGeom prst="rect">
            <a:avLst/>
          </a:prstGeom>
          <a:ln w="0">
            <a:noFill/>
          </a:ln>
        </p:spPr>
      </p:pic>
      <p:pic>
        <p:nvPicPr>
          <p:cNvPr id="118" name="Звук 2" descr=""/>
          <p:cNvPicPr/>
          <p:nvPr/>
        </p:nvPicPr>
        <p:blipFill>
          <a:blip r:embed="rId5"/>
          <a:stretch/>
        </p:blipFill>
        <p:spPr>
          <a:xfrm>
            <a:off x="11488680" y="6154560"/>
            <a:ext cx="487440" cy="487440"/>
          </a:xfrm>
          <a:prstGeom prst="rect">
            <a:avLst/>
          </a:prstGeom>
          <a:ln w="0">
            <a:noFill/>
          </a:ln>
        </p:spPr>
      </p:pic>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11570</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Admin</cp:lastModifiedBy>
  <cp:lastPrinted>2020-03-24T14:36:16Z</cp:lastPrinted>
  <dcterms:modified xsi:type="dcterms:W3CDTF">2021-04-01T13:50:14Z</dcterms:modified>
  <cp:revision>633</cp:revision>
  <dc:subject/>
  <dc:title>Презентация PowerPoint</dc:title>
</cp:coreProperties>
</file>