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72" r:id="rId3"/>
    <p:sldId id="303" r:id="rId4"/>
    <p:sldId id="294" r:id="rId5"/>
    <p:sldId id="273" r:id="rId6"/>
    <p:sldId id="259" r:id="rId7"/>
    <p:sldId id="276" r:id="rId8"/>
    <p:sldId id="262" r:id="rId9"/>
    <p:sldId id="268" r:id="rId10"/>
    <p:sldId id="264" r:id="rId11"/>
    <p:sldId id="269" r:id="rId12"/>
    <p:sldId id="277" r:id="rId13"/>
    <p:sldId id="278" r:id="rId14"/>
    <p:sldId id="279" r:id="rId15"/>
    <p:sldId id="280" r:id="rId16"/>
    <p:sldId id="281" r:id="rId17"/>
    <p:sldId id="282" r:id="rId18"/>
    <p:sldId id="284" r:id="rId19"/>
    <p:sldId id="295" r:id="rId20"/>
    <p:sldId id="296" r:id="rId21"/>
    <p:sldId id="299" r:id="rId22"/>
    <p:sldId id="298" r:id="rId23"/>
    <p:sldId id="26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youtu.be/MIeERdZN2y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40"/>
            <a:ext cx="7711857" cy="1331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kk-KZ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Образы Кутузова и Наполеона</a:t>
            </a:r>
          </a:p>
          <a:p>
            <a:pPr algn="ctr">
              <a:buClr>
                <a:srgbClr val="000000"/>
              </a:buClr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11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42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3732927" y="316846"/>
            <a:ext cx="18614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472" y="2380309"/>
            <a:ext cx="821819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Толстой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подчеркивает в образе главнокомандующего Михаила Кутузова такие качества, как заботливость, внимательность, понимание простых человеческих слабостей.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Отношение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Кутузова к солдатам напоминает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отношение любящего отца к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своим детям.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Полководец обладает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хорошими навыками ведения боя,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мыслит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стратегически правильно.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прилагает все усилия, чтобы спасти армию," голодных, разутых солдат", разумно использует военные силы. Антиподом Кутузова в романе выступает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Наполеон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командующий французскими войсками.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3698" y="1132728"/>
            <a:ext cx="90171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текст. Используя информацию текста и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просмотренную анимацию заполните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таблицу «Линии сравнений»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1819472" y="313089"/>
            <a:ext cx="5575649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Таблица «Линии сравнений»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205570"/>
              </p:ext>
            </p:extLst>
          </p:nvPr>
        </p:nvGraphicFramePr>
        <p:xfrm>
          <a:off x="1756858" y="1981572"/>
          <a:ext cx="563826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Михаил 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Кутузов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Линии сравнения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Наполеон Бонапарт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ru-RU" sz="1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Образ в романе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8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ru-RU" sz="1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Качества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8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ru-RU" sz="1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Отношение к солдатам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8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06" y="1470715"/>
            <a:ext cx="1264827" cy="321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037" y="1471149"/>
            <a:ext cx="1201536" cy="321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5686" y="384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457472" y="365625"/>
            <a:ext cx="7740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Примерные ответы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678703"/>
              </p:ext>
            </p:extLst>
          </p:nvPr>
        </p:nvGraphicFramePr>
        <p:xfrm>
          <a:off x="429688" y="1340768"/>
          <a:ext cx="8127999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Михаил Кутузов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Линии сравнения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Наполеон Бонапарт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Глубоко понимает ход истории, близок к народу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Образ в романе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Носитель ложной идеи сильной личности.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Заботливость, внимательность, понимание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Качества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Выказывает пренебрежение, готов жертвовать другими.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Отношение любящего отца к своим детям</a:t>
                      </a:r>
                      <a:endParaRPr lang="ru-RU" sz="20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Отношение к солдатам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Играет солдатами как пешками на шахматной доске</a:t>
                      </a:r>
                      <a:endParaRPr lang="ru-RU" sz="2000" b="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391065" y="286070"/>
            <a:ext cx="6545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07" y="1014867"/>
            <a:ext cx="80884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данные ниже цитаты из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романа. Выпишите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 них выделенную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общенаучную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узкоспециальную лексику социально-культурной, учебно-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профессиональной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общественно-политической сфер. Объясните значение выделенных слов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укажите сферу их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употребления.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0008" y="3297913"/>
            <a:ext cx="83756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1.Анна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Павловна приветствовала его поклоном, относящимся к людям самой низшей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иерархии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её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салоне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Она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положила тетрадь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геометрии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и нетерпеливо распечатала письмо.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3. Из-за затворенных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дверей слышались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 двадцати раз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повторяемые трудные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пассажи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Дюссековой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сонаты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4. Пятисоттысячная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армия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должна была с разных сторон сделать нападение на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французов. 5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Просто чувствую призвание к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военной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службе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88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2892152" y="347625"/>
            <a:ext cx="3389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2858" y="1359886"/>
            <a:ext cx="847057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Иерархия -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Порядок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подчинения низших (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чинов, должностей и т. п.)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высшим(общ.-полит. сфера).</a:t>
            </a:r>
          </a:p>
          <a:p>
            <a:r>
              <a:rPr lang="ru-RU" sz="20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Салон –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ружок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 людей избранного буржуазно-дворянского круга, собирающийся обычно в доме какого-н.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привилегированного лица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(соц. - культур. сфера).</a:t>
            </a:r>
            <a:endParaRPr lang="ru-RU" sz="2000" b="1" dirty="0" smtClean="0">
              <a:solidFill>
                <a:srgbClr val="3F3F3F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Геометрия -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Отдел математики, в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котором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изучаются пространственные формы и законы их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измерения(учеб. - проф. сфера).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Пассаж</a:t>
            </a:r>
            <a:r>
              <a:rPr lang="ru-RU" sz="2000" dirty="0" smtClean="0">
                <a:solidFill>
                  <a:srgbClr val="3F3F3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Часть музыкального произведения, обычно виртуозного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характера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(соц. - культур. сфера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Соната -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Музыкальное произведение, состоящее из трёх или четырёх частей различного темпа и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характера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(соц. - культур. сфера).</a:t>
            </a:r>
            <a:endParaRPr lang="ru-RU" sz="2000" b="1" dirty="0">
              <a:solidFill>
                <a:srgbClr val="3F3F3F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Армия –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Вооружённые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силы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(общ.-полит. сфера).</a:t>
            </a:r>
          </a:p>
          <a:p>
            <a:r>
              <a:rPr lang="ru-RU" sz="2000" b="1" dirty="0" smtClean="0">
                <a:solidFill>
                  <a:srgbClr val="3F3F3F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Военная служба -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Исполнение воинских обязанностей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(общ.-полит. сфера).</a:t>
            </a: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10958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768779" y="347637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715" y="1081031"/>
            <a:ext cx="8684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предложения.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Выпишите сложные предложения. Подчеркните грамматические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основы, чтобы доказать это.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0172" y="1980440"/>
            <a:ext cx="84445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Главнокомандующим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русской армии в этот грозный час был назначен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талантливый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полководец Михаил Илларионович Кутузов, которого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любили солдаты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беззаветно верили ему.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 Опытный полководец, ученик Суворова, хорошо понимал, что Россия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была вынуждена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пока отступать, чтобы сохранить силы.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 На 108 версте от Москвы Кутузов остановился близ села Бородино.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4) Видя, что русское войско горело желанием сразиться, он решил здесь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дать противнику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решающий бой.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5) Весь день 6 сентября прошёл в приготовлениях к предстоящей битве.</a:t>
            </a: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3586336" y="3354136"/>
            <a:ext cx="1767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Пейзажисты,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</a:t>
            </a: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артины пронизаны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любовью к родной земле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50061" y="316847"/>
            <a:ext cx="3543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6298" y="1247197"/>
            <a:ext cx="83819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Главнокомандующим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русской армии в этот грозный час </a:t>
            </a:r>
            <a:r>
              <a:rPr lang="ru-RU" sz="2400" u="db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был назначен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талантливый </a:t>
            </a:r>
            <a:r>
              <a:rPr lang="ru-RU" sz="24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полководец Михаил Илларионович Кутузов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которого </a:t>
            </a:r>
            <a:r>
              <a:rPr lang="ru-RU" sz="2400" u="db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любили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sng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солдаты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беззаветно </a:t>
            </a:r>
            <a:r>
              <a:rPr lang="ru-RU" sz="2400" u="db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верили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ему.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 Опытный </a:t>
            </a:r>
            <a:r>
              <a:rPr lang="ru-RU" sz="24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полководец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ученик Суворова, хорошо </a:t>
            </a:r>
            <a:r>
              <a:rPr lang="ru-RU" sz="2400" u="db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понимал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что </a:t>
            </a:r>
            <a:r>
              <a:rPr lang="ru-RU" sz="24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Россия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db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была вынуждена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пока </a:t>
            </a:r>
            <a:r>
              <a:rPr lang="ru-RU" sz="2400" u="db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отступать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чтобы </a:t>
            </a:r>
            <a:r>
              <a:rPr lang="ru-RU" sz="2400" u="db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сохранить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силы.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 </a:t>
            </a:r>
            <a:r>
              <a:rPr lang="ru-RU" sz="2400" u="db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Видя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что русское </a:t>
            </a:r>
            <a:r>
              <a:rPr lang="ru-RU" sz="24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войско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db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горело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желанием </a:t>
            </a:r>
            <a:r>
              <a:rPr lang="ru-RU" sz="2400" u="db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сразиться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4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u="dbl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решил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здесь </a:t>
            </a:r>
            <a:r>
              <a:rPr lang="ru-RU" sz="2400" u="dbl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дать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противнику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решающий </a:t>
            </a:r>
            <a:r>
              <a:rPr lang="ru-RU" sz="2400" u="sng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бой</a:t>
            </a:r>
            <a:r>
              <a:rPr lang="ru-RU" sz="2400" u="sng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400" u="sng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355974" y="347625"/>
            <a:ext cx="1861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472" y="1239658"/>
            <a:ext cx="82181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высказывание Льва Николаевича Толстого. Согласны ли вы с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мыслью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которая утверждается в ней? Аргументируйте своё мнение и запишите </a:t>
            </a:r>
            <a:r>
              <a:rPr lang="ru-RU" sz="24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его.Л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Н. Толстой говорил: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«Нет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величия там, где нет простоты, добра и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правды».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Используйте речевые клише.</a:t>
            </a:r>
            <a:endParaRPr lang="ru-RU" altLang="ru-RU" sz="24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4544" y="-1971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897506" y="290777"/>
            <a:ext cx="3437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Речевые клише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62408" y="1345011"/>
            <a:ext cx="7421069" cy="31085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согласен/сна с писателем</a:t>
            </a:r>
            <a:r>
              <a:rPr lang="ru-RU" alt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который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говорил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«Нет величия там, где нет простоты, добра и правды».</a:t>
            </a:r>
            <a:r>
              <a:rPr lang="ru-RU" alt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800" baseline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Потому что: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Во-первых,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…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baseline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Во-вторых, …</a:t>
            </a:r>
            <a:endParaRPr lang="ru-RU" altLang="ru-RU" sz="28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alt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-третьих, </a:t>
            </a:r>
            <a:r>
              <a:rPr lang="ru-RU" alt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Вывод: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…</a:t>
            </a:r>
            <a:endParaRPr kumimoji="0" lang="ru-RU" altLang="ru-RU" sz="280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560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19532" y="1004830"/>
            <a:ext cx="8198031" cy="470898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Я </a:t>
            </a:r>
            <a:r>
              <a:rPr lang="ru-RU" alt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согласен/сна с писателем</a:t>
            </a:r>
            <a:r>
              <a:rPr lang="ru-RU" altLang="ru-RU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который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говорил: </a:t>
            </a:r>
            <a:r>
              <a:rPr lang="ru-RU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«Нет величия там, где нет простоты, добра и правды».</a:t>
            </a:r>
            <a:r>
              <a:rPr lang="ru-RU" alt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alt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altLang="ru-RU" sz="2000" baseline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Потому что:</a:t>
            </a:r>
          </a:p>
          <a:p>
            <a:pPr lvl="0"/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Во-первых,</a:t>
            </a:r>
            <a:r>
              <a:rPr kumimoji="0" lang="ru-RU" altLang="ru-RU" sz="2000" b="1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еликим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человек может стать только тогда, когда в его душе будет царить доброта, несмотря на свой социальный статус, победы и успехи, он будет оставаться простым и честным и по отношению и к себе самому, и по отношению к другим людям.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altLang="ru-RU" sz="2000" b="1" baseline="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Во-вторых, </a:t>
            </a:r>
            <a:r>
              <a:rPr lang="ru-RU" alt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равдивость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наверное, одно из тех качеств, которые делают человека искренним и открытым. Умение быть честным, избегать лжи и недосказанности очень важно для каждого из нас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В</a:t>
            </a:r>
            <a:r>
              <a:rPr lang="ru-RU" alt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-третьих, п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ростота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это отсутствие гордыни и высокомерия, умение относиться ко всем без предвзятости и лжи. </a:t>
            </a:r>
            <a:endParaRPr 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Следовательно,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люди потянутся к тем, 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кто понимает, что в жизни важно быть честным и добрым, уделять внимание другим людям и совершенствовать свой внутренний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мир.</a:t>
            </a:r>
            <a:endParaRPr kumimoji="0" lang="ru-RU" altLang="ru-RU" sz="200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01602" y="316847"/>
            <a:ext cx="39825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Примерный ответ</a:t>
            </a:r>
          </a:p>
        </p:txBody>
      </p:sp>
    </p:spTree>
    <p:extLst>
      <p:ext uri="{BB962C8B-B14F-4D97-AF65-F5344CB8AC3E}">
        <p14:creationId xmlns:p14="http://schemas.microsoft.com/office/powerpoint/2010/main" val="17594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351586" y="384116"/>
            <a:ext cx="4440851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НА УРОКЕ</a:t>
            </a:r>
            <a:endParaRPr lang="ru-RU" alt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827584" y="1435946"/>
            <a:ext cx="68091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-определите слова социально-культурной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учебно-профессиональной, общественно-политической сфер;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-напишете творческую работу с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явно или скрыто выраженной авторской позицией;</a:t>
            </a:r>
          </a:p>
          <a:p>
            <a:r>
              <a:rPr lang="kk-KZ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-используете сложные </a:t>
            </a:r>
            <a:r>
              <a:rPr lang="kk-KZ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союзные и бессоюзные предложения.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0089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326048" y="286070"/>
            <a:ext cx="22333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1633" y="1057228"/>
            <a:ext cx="86773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Составьте «Диаманту» со словами Кутузов и Наполеон 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Шынар\Desktop\ТК ХАБАР\УРОК для ХАБАР №39\illjustracija-vojna-i-mir-Kutuzov-A-Nikolaev-sma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10" y="1571896"/>
            <a:ext cx="2895756" cy="355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954756" y="5125200"/>
            <a:ext cx="19861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Михаил Кутузов</a:t>
            </a:r>
          </a:p>
          <a:p>
            <a:pPr algn="ctr"/>
            <a:r>
              <a:rPr lang="ru-RU" sz="20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Л.О.Пастернак</a:t>
            </a:r>
            <a:endParaRPr 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1892 г.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C:\Users\Шынар\Desktop\ТК ХАБАР\УРОК для ХАБАР №39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707" y="1571896"/>
            <a:ext cx="3024086" cy="355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4500313" y="5095819"/>
            <a:ext cx="30108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Бонапарт на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Сен-</a:t>
            </a:r>
            <a:r>
              <a:rPr lang="ru-RU" sz="20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Бернарском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перевале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Жак-Луи Давид,1801 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5297" y="-4953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627454" y="147574"/>
            <a:ext cx="3959694" cy="6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Примерный ответ</a:t>
            </a: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7567" y="1556792"/>
            <a:ext cx="81281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Кутузов</a:t>
            </a:r>
          </a:p>
          <a:p>
            <a:pPr marL="457200" indent="-457200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Главнокомандующий, любящий</a:t>
            </a:r>
          </a:p>
          <a:p>
            <a:pPr marL="457200" indent="-457200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Мыслит, заботится, спасает</a:t>
            </a:r>
          </a:p>
          <a:p>
            <a:pPr marL="457200" indent="-457200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Гениальный стратег, самолюбивый эгоист </a:t>
            </a:r>
          </a:p>
          <a:p>
            <a:pPr marL="457200" indent="-457200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Завоевывает, не жалеет, проигрывает</a:t>
            </a:r>
          </a:p>
          <a:p>
            <a:pPr marL="457200" indent="-457200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Тщеславный, деспотичный</a:t>
            </a:r>
          </a:p>
          <a:p>
            <a:pPr marL="457200" indent="-457200">
              <a:buFont typeface="+mj-lt"/>
              <a:buAutoNum type="arabicPeriod"/>
              <a:tabLst>
                <a:tab pos="457200" algn="l"/>
              </a:tabLst>
              <a:defRPr/>
            </a:pP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Наполеон</a:t>
            </a:r>
            <a:r>
              <a:rPr lang="ru-RU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     </a:t>
            </a:r>
          </a:p>
        </p:txBody>
      </p:sp>
    </p:spTree>
    <p:extLst>
      <p:ext uri="{BB962C8B-B14F-4D97-AF65-F5344CB8AC3E}">
        <p14:creationId xmlns:p14="http://schemas.microsoft.com/office/powerpoint/2010/main" val="41112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000214" y="339091"/>
            <a:ext cx="3214170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827584" y="1151879"/>
            <a:ext cx="68532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определили </a:t>
            </a:r>
            <a:r>
              <a:rPr lang="ru-RU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слова социально-культурной, учебно-профессиональной, общественно-политической сфер;</a:t>
            </a:r>
          </a:p>
          <a:p>
            <a:r>
              <a:rPr lang="ru-RU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написали </a:t>
            </a:r>
            <a:r>
              <a:rPr lang="ru-RU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творческую работу с явно или скрыто выраженной авторской позицией;</a:t>
            </a:r>
          </a:p>
          <a:p>
            <a:r>
              <a:rPr lang="kk-KZ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kk-KZ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использовали </a:t>
            </a:r>
            <a:r>
              <a:rPr lang="kk-KZ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сложные союзные и бессоюзные предложения</a:t>
            </a:r>
            <a:r>
              <a:rPr lang="kk-KZ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9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9" y="5084118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827584" y="1470090"/>
            <a:ext cx="669286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709873" y="347625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эпиграф к уроку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75049" y="1766400"/>
            <a:ext cx="50419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…весь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рассказ </a:t>
            </a:r>
            <a:endParaRPr lang="ru-RU" sz="28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«Войны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мира» </a:t>
            </a:r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изображает столкновение этих двух столь различных типов и победу типа простого над  типом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блестящим. </a:t>
            </a:r>
          </a:p>
          <a:p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Н.Н. Страхов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Шынар\Desktop\ТК ХАБАР\УРОК для ХАБАР №39\images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49" y="1704948"/>
            <a:ext cx="3060700" cy="402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6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6837" y="6627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984701" y="353338"/>
            <a:ext cx="6742572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слова и словосочетания </a:t>
            </a:r>
            <a:endParaRPr lang="ru-RU" alt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C:\Users\Шынар\Desktop\ТК ХАБАР\УРОК для ХАБАР №38\itogi_srazheniya_pod_borodin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18" y="2996952"/>
            <a:ext cx="4182137" cy="26018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1407299" y="1184139"/>
            <a:ext cx="63778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Антитеза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Неординарный полководец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Диспозиция</a:t>
            </a:r>
            <a:endParaRPr lang="ru-RU" sz="2800" b="1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9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3563888" y="347625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226199" y="1151879"/>
            <a:ext cx="89178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Подберите синонимы к слову </a:t>
            </a:r>
            <a:r>
              <a:rPr lang="ru-RU" sz="2800" b="1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полководец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составьте словосочетания с подобранными синонимами.</a:t>
            </a:r>
            <a:endParaRPr lang="ru-RU" sz="2800" b="1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C:\Users\Шынар\Desktop\ТК ХАБАР\УРОК для ХАБАР №38\MikhailKutuz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99" y="2156103"/>
            <a:ext cx="5921503" cy="32161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30233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030876" y="347625"/>
            <a:ext cx="31704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себя!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32116" y="1354464"/>
            <a:ext cx="82193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Синонимы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Военачальник, стратег,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командующий</a:t>
            </a:r>
            <a:endParaRPr lang="ru-RU" sz="2800" b="1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09323" y="2504501"/>
            <a:ext cx="82193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Словосочетания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Талантливый военачальник</a:t>
            </a:r>
            <a:endParaRPr lang="en-US" sz="28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Гениальный стратег</a:t>
            </a:r>
          </a:p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Умелый командующий</a:t>
            </a:r>
            <a:endParaRPr lang="ru-RU" sz="2800" i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2772" y="12"/>
            <a:ext cx="9144000" cy="6729853"/>
          </a:xfrm>
          <a:prstGeom prst="rect">
            <a:avLst/>
          </a:prstGeom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574823" y="384116"/>
            <a:ext cx="165425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endParaRPr lang="ru-RU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6825" y="1155402"/>
            <a:ext cx="9118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Заполните таблицу «Верные – неверные утверждения»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898922"/>
              </p:ext>
            </p:extLst>
          </p:nvPr>
        </p:nvGraphicFramePr>
        <p:xfrm>
          <a:off x="337951" y="1916832"/>
          <a:ext cx="8127999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Утверждения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До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После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просмотра анимации</a:t>
                      </a:r>
                      <a:endParaRPr lang="ru-RU" sz="24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Толстой использовал прием антитеза при описании двух образов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писатель восхваляет фигуру Наполеона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Кутузов не приемлет войну 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866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488573" y="353338"/>
            <a:ext cx="794298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8858" y="1151879"/>
            <a:ext cx="8417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Анимация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  <a:p>
            <a:r>
              <a:rPr lang="ru-RU" sz="3200" dirty="0" smtClean="0"/>
              <a:t>Кутузов </a:t>
            </a:r>
            <a:r>
              <a:rPr lang="ru-RU" sz="3200" dirty="0"/>
              <a:t>и Наполеон в романе Л.Н. Толстого «Война и </a:t>
            </a:r>
            <a:r>
              <a:rPr lang="ru-RU" sz="3200" dirty="0" smtClean="0"/>
              <a:t>Мир»</a:t>
            </a:r>
            <a:r>
              <a:rPr lang="ru-RU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мин.</a:t>
            </a:r>
            <a:r>
              <a:rPr lang="en-US" sz="32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200" b="1" dirty="0" smtClean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</a:t>
            </a:r>
            <a:r>
              <a:rPr lang="en-US" sz="32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://</a:t>
            </a:r>
            <a:r>
              <a:rPr lang="en-US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youtu.be/MIeERdZN2yk</a:t>
            </a:r>
            <a:endParaRPr lang="ru-RU" sz="3200" b="1" dirty="0" smtClean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3200" b="1" dirty="0" err="1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Салтанат</a:t>
            </a:r>
            <a:r>
              <a:rPr lang="ru-RU" sz="3200" b="1" dirty="0" smtClean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сделает</a:t>
            </a:r>
            <a:endParaRPr lang="ru-RU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951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841306" y="6043058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144846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302315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698130"/>
              </p:ext>
            </p:extLst>
          </p:nvPr>
        </p:nvGraphicFramePr>
        <p:xfrm>
          <a:off x="491065" y="1556792"/>
          <a:ext cx="8127999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16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Утверждения</a:t>
                      </a:r>
                      <a:endParaRPr lang="ru-RU" sz="2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До</a:t>
                      </a:r>
                      <a:endParaRPr lang="ru-RU" sz="2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После</a:t>
                      </a:r>
                      <a:endParaRPr lang="ru-RU" sz="2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просмотра анимации</a:t>
                      </a:r>
                      <a:endParaRPr lang="ru-RU" sz="2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Толстой использовал прием антитеза при описании двух образов</a:t>
                      </a:r>
                      <a:endParaRPr lang="ru-RU" sz="28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писатель восхваляет фигуру Наполеона</a:t>
                      </a:r>
                      <a:endParaRPr lang="ru-RU" sz="28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Кутузов не приемлет войну </a:t>
                      </a:r>
                      <a:endParaRPr lang="ru-RU" sz="28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743035" y="316847"/>
            <a:ext cx="3389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Проверьте себя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4031</TotalTime>
  <Words>1120</Words>
  <Application>Microsoft Office PowerPoint</Application>
  <PresentationFormat>Экран (4:3)</PresentationFormat>
  <Paragraphs>174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Calibri</vt:lpstr>
      <vt:lpstr>Comfortaa</vt:lpstr>
      <vt:lpstr>Open Sans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64</cp:revision>
  <dcterms:created xsi:type="dcterms:W3CDTF">2020-07-18T05:19:20Z</dcterms:created>
  <dcterms:modified xsi:type="dcterms:W3CDTF">2024-12-13T16:16:18Z</dcterms:modified>
</cp:coreProperties>
</file>