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2" r:id="rId3"/>
    <p:sldId id="303" r:id="rId4"/>
    <p:sldId id="294" r:id="rId5"/>
    <p:sldId id="273" r:id="rId6"/>
    <p:sldId id="259" r:id="rId7"/>
    <p:sldId id="274" r:id="rId8"/>
    <p:sldId id="276" r:id="rId9"/>
    <p:sldId id="262" r:id="rId10"/>
    <p:sldId id="268" r:id="rId11"/>
    <p:sldId id="264" r:id="rId12"/>
    <p:sldId id="269" r:id="rId13"/>
    <p:sldId id="277" r:id="rId14"/>
    <p:sldId id="278" r:id="rId15"/>
    <p:sldId id="280" r:id="rId16"/>
    <p:sldId id="281" r:id="rId17"/>
    <p:sldId id="282" r:id="rId18"/>
    <p:sldId id="284" r:id="rId19"/>
    <p:sldId id="295" r:id="rId20"/>
    <p:sldId id="296" r:id="rId21"/>
    <p:sldId id="299" r:id="rId22"/>
    <p:sldId id="300" r:id="rId23"/>
    <p:sldId id="301" r:id="rId24"/>
    <p:sldId id="304" r:id="rId25"/>
    <p:sldId id="305" r:id="rId26"/>
    <p:sldId id="306" r:id="rId27"/>
    <p:sldId id="307" r:id="rId28"/>
    <p:sldId id="308" r:id="rId29"/>
    <p:sldId id="2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40"/>
            <a:ext cx="7711857" cy="133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«ПОЭЗИЯ,ОПАЛЕННАЯ ВОЙНОЙ»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11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42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951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4130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14484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302315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64E301-C65C-4BF1-8D72-CA872508FBBC}"/>
              </a:ext>
            </a:extLst>
          </p:cNvPr>
          <p:cNvSpPr txBox="1"/>
          <p:nvPr/>
        </p:nvSpPr>
        <p:spPr>
          <a:xfrm>
            <a:off x="808113" y="1156585"/>
            <a:ext cx="75277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Наиболее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распространенным был жанр «письма»: письмо матери, жене, любимой. Это письма – обещания, письма – клятвы: «Жди меня» Константина Симонова, «В землянке» Алексея Суркова. В стихах поэтов-фронтовиков звучит правда войны, узнанная и выстраданная в солдатском окопе, в смертельной атаке, в горящем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танке.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Слова поэта на войне и о войне трудно переоценить. Меткое, разящее,  возвышающее слово вдохновляло воинов на подвиги, вело к победе. Именно они, писатели и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поэты-фронтовики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проведя свою молодость на полях сражений, донесли до современного поколения историю человеческих судеб, страшную реальность войны, воспевая мужество и героизм, призывая любить Родину, ценить близких и родных, беречь мир на нашей планете.</a:t>
            </a:r>
            <a:endParaRPr lang="ru-RU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837121" y="6146715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3654151" y="316846"/>
            <a:ext cx="1906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502;p18"/>
          <p:cNvSpPr/>
          <p:nvPr/>
        </p:nvSpPr>
        <p:spPr>
          <a:xfrm>
            <a:off x="6720924" y="2441861"/>
            <a:ext cx="2292710" cy="1472525"/>
          </a:xfrm>
          <a:prstGeom prst="roundRect">
            <a:avLst>
              <a:gd name="adj" fmla="val 16667"/>
            </a:avLst>
          </a:prstGeom>
          <a:solidFill>
            <a:srgbClr val="2B2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1.Предложите заголовок к тексту</a:t>
            </a:r>
            <a:endParaRPr sz="2000" b="1" dirty="0">
              <a:solidFill>
                <a:srgbClr val="FFFFF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1" name="Google Shape;503;p18"/>
          <p:cNvSpPr/>
          <p:nvPr/>
        </p:nvSpPr>
        <p:spPr>
          <a:xfrm>
            <a:off x="4574584" y="2476603"/>
            <a:ext cx="2146339" cy="146524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3.Объясните</a:t>
            </a:r>
            <a:r>
              <a:rPr lang="ru-RU" sz="20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высказывание «Они к штыку приравняли перо»</a:t>
            </a:r>
            <a:endParaRPr sz="2000" b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3" name="Google Shape;504;p18"/>
          <p:cNvSpPr/>
          <p:nvPr/>
        </p:nvSpPr>
        <p:spPr>
          <a:xfrm>
            <a:off x="4574585" y="1301151"/>
            <a:ext cx="2146364" cy="1175451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2.Придумайте </a:t>
            </a:r>
            <a:r>
              <a:rPr lang="ru-RU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синквейн</a:t>
            </a: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 ключевым словом </a:t>
            </a:r>
            <a:r>
              <a:rPr lang="ru-RU" b="1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победа</a:t>
            </a:r>
            <a:endParaRPr b="1" i="1" dirty="0">
              <a:solidFill>
                <a:srgbClr val="FFFFF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4" name="Google Shape;505;p18"/>
          <p:cNvSpPr/>
          <p:nvPr/>
        </p:nvSpPr>
        <p:spPr>
          <a:xfrm>
            <a:off x="4435645" y="3941849"/>
            <a:ext cx="2489200" cy="1261749"/>
          </a:xfrm>
          <a:prstGeom prst="roundRect">
            <a:avLst>
              <a:gd name="adj" fmla="val 16667"/>
            </a:avLst>
          </a:prstGeom>
          <a:solidFill>
            <a:srgbClr val="EE64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4.Почему песня стала распространенным жанром на войне?</a:t>
            </a:r>
            <a:endParaRPr b="1" dirty="0">
              <a:solidFill>
                <a:srgbClr val="FFFFF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5" name="Google Shape;506;p18"/>
          <p:cNvSpPr/>
          <p:nvPr/>
        </p:nvSpPr>
        <p:spPr>
          <a:xfrm>
            <a:off x="2434984" y="2476602"/>
            <a:ext cx="2139600" cy="147252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5.Почему народ чутко прислушивался к голосу поэтов?</a:t>
            </a:r>
            <a:endParaRPr b="1" dirty="0">
              <a:solidFill>
                <a:srgbClr val="FFFFF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6" name="Google Shape;507;p18"/>
          <p:cNvSpPr/>
          <p:nvPr/>
        </p:nvSpPr>
        <p:spPr>
          <a:xfrm>
            <a:off x="295384" y="2476602"/>
            <a:ext cx="2139600" cy="14725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6.Назовите </a:t>
            </a: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3 качества </a:t>
            </a:r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военного корреспондента</a:t>
            </a:r>
            <a:endParaRPr b="1" dirty="0">
              <a:solidFill>
                <a:srgbClr val="FFFFFF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7622" y="8002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60375" y="313089"/>
            <a:ext cx="3806511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4E301-C65C-4BF1-8D72-CA872508FBBC}"/>
              </a:ext>
            </a:extLst>
          </p:cNvPr>
          <p:cNvSpPr txBox="1"/>
          <p:nvPr/>
        </p:nvSpPr>
        <p:spPr>
          <a:xfrm>
            <a:off x="187442" y="1008272"/>
            <a:ext cx="8477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 Заголовок: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Военная лирика-символ единства народов.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 </a:t>
            </a:r>
            <a:r>
              <a:rPr lang="ru-RU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Победа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Заслуженная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долгожданная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Радует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подтверждает,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завершает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Вызывает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 человека ликование.</a:t>
            </a:r>
            <a:b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Подвиг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«Они к штыку приравняли перо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Поэзия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обращалась к душе каждого человека, вселяла веру и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надежду, поддерживала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высокий патриотический подъем на фронте и в тылу, уверенность в победе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Песня стала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распространенным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жанром военной поэзии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,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потому что она звала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бой,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воодушевляла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памятью о мирных днях и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вселяла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человеческие сердца уверенность в победе. Главная тема песенного творчества этих лет — защита Родины.</a:t>
            </a: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5686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1976673" y="409028"/>
            <a:ext cx="5278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 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64E301-C65C-4BF1-8D72-CA872508FBBC}"/>
              </a:ext>
            </a:extLst>
          </p:cNvPr>
          <p:cNvSpPr txBox="1"/>
          <p:nvPr/>
        </p:nvSpPr>
        <p:spPr>
          <a:xfrm>
            <a:off x="368749" y="1340768"/>
            <a:ext cx="8477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5.   Народ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чутко прислушивался к голосу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поэтов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, так как в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оенная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пора во всей полноте и силе проявила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мобильность лирики,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непосредственную близость к повседневной жизни общества.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Военная поэзия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становится духовным оружием фронта и тыла.</a:t>
            </a: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6.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Три качества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военного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/>
              </a:rPr>
              <a:t>корреспондента: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Быть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еспристрастным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опираться только на факты, всегда цитировать официальный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источник.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Быть бдительным.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Владеть навыками ведения боя.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64E301-C65C-4BF1-8D72-CA872508FBBC}"/>
              </a:ext>
            </a:extLst>
          </p:cNvPr>
          <p:cNvSpPr txBox="1"/>
          <p:nvPr/>
        </p:nvSpPr>
        <p:spPr>
          <a:xfrm>
            <a:off x="3880453" y="1582904"/>
            <a:ext cx="4796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На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всю страну в годы Великой Отечественной войны прозвучал голос нашего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акына, великого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Жамбыла. Е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знаменитое стихотворение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«Ленинградцы, дети мои!" вошло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летопись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города-героя, нашло взволнованный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отклик в сердцах людей осажденного Ленинграда.</a:t>
            </a:r>
            <a:endParaRPr lang="ru-RU" sz="24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5" y="1079456"/>
            <a:ext cx="33718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/>
          <a:srcRect l="11757" r="11484"/>
          <a:stretch/>
        </p:blipFill>
        <p:spPr bwMode="auto">
          <a:xfrm>
            <a:off x="10958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768779" y="347637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700" y="948790"/>
            <a:ext cx="8394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отрывок из стихотворения «Ленинградцы, дети мои!»,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определите его основную идею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700" y="2381657"/>
            <a:ext cx="360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Ленинградцы, дети мои,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Ленинградцы, гордость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моя…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 Ленинграду со всех концов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Направляются поезда: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Провожают своих бойцов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Наши села и города.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Взор страны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грозово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-свинцов,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готова уже узда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зарвавшихся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подлецов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 глубин казахской земли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Реки нефти к вам потекли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37050" y="2402895"/>
            <a:ext cx="42037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Черный уголь, красная медь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свинец, что в срок и впопад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Песню смерти готов пропеть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Бандам, рвущимся в Ленинград.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Хлеб в тяжелом, как дробь, зерне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 свинцом идет наравне.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Наших лучших коней приплод,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Груды яблок, сладких, как мед, —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все вам должно помочь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Душегубов откинуть прочь.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бывать им в нашем жилье!</a:t>
            </a:r>
            <a:b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1857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586336" y="3354136"/>
            <a:ext cx="1767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Пейзажисты,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артины пронизаны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любовью к родной земле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2499" y="316847"/>
            <a:ext cx="4282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2190" y="1212846"/>
            <a:ext cx="7474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Акын обращается с призывом к народу и защитникам Ленинграда, воспевает единство и могущество нашей Родины, подтверждает единство, сплоченность и дружбу народов.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Шынар\Desktop\ТК ХАБАР\УРОК для ХАБАР №41\270120161752-51623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01" y="3230991"/>
            <a:ext cx="3917258" cy="25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91631" y="347625"/>
            <a:ext cx="8099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Соблюдаем орфографические нормы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895" y="1556792"/>
            <a:ext cx="8013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Прочитайте учебный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материал о знаках препинания в бессоюзном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сложном предложении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используя просмотровое чтение. </a:t>
            </a:r>
            <a:endParaRPr lang="ru-RU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научиться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правильно передавать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интонацию с помощью знаков препинания, проанализируйте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приведённые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таблице примеры, определите смысловые отношения между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простыми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предложениями, входящими в состав сложного. </a:t>
            </a: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4544" y="-1971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48045"/>
              </p:ext>
            </p:extLst>
          </p:nvPr>
        </p:nvGraphicFramePr>
        <p:xfrm>
          <a:off x="354665" y="1151879"/>
          <a:ext cx="8420100" cy="503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Знаки препинания в бессоюзном сложном предложении</a:t>
                      </a:r>
                      <a:endParaRPr lang="ru-RU" sz="16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ДВОЕТОЧИЕ СТАВИТСЯ</a:t>
                      </a:r>
                      <a:endParaRPr lang="ru-RU" sz="1600" i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Отношения между предложениями</a:t>
                      </a:r>
                      <a:endParaRPr lang="ru-RU" sz="14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Синонимичная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союзная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конструкция</a:t>
                      </a:r>
                      <a:endParaRPr lang="ru-RU" sz="14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4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Второе предложение объясняет причину того, о чём говорится в первой части предложения.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,(потому что)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Солдаты любили маршала: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он разделял с ними тяжесть войны.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Второе дополняет содержание первого, присоединяясь к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сказуемому-глаголу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(что...)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Кан он рвался домой! Думал: в своём коллективе, в своей семье все раны залечатся.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 первом предложении имеются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глаголы со значением действия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 возможна вставка слов: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 увидел, и почувствовал, что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…и увидел ],(что...)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Он прислушался: как будто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тихо.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Вторая часть раскрывает содержание первой (можно вставить слово «а именно»).Конструкция похожа на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предложение с обобщающим словом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 однородных членах.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[]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а именно: 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(…), (…), (…).</a:t>
                      </a:r>
                      <a:endParaRPr lang="ru-RU" sz="1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Войне завиднелся конец: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наши войска гнали врага к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границе.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-560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446979"/>
              </p:ext>
            </p:extLst>
          </p:nvPr>
        </p:nvGraphicFramePr>
        <p:xfrm>
          <a:off x="418290" y="1184526"/>
          <a:ext cx="8420100" cy="366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Знаки препинания в бессоюзном сложном предложении</a:t>
                      </a:r>
                      <a:endParaRPr lang="ru-RU" sz="16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i="1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ТИРЕ </a:t>
                      </a:r>
                      <a:r>
                        <a:rPr lang="ru-RU" sz="1600" i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СТАВИТСЯ</a:t>
                      </a:r>
                      <a:endParaRPr lang="ru-RU" sz="1600" i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Отношения между предложениями</a:t>
                      </a:r>
                      <a:endParaRPr lang="ru-RU" sz="14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Синонимичная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союзная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конструкция</a:t>
                      </a:r>
                      <a:endParaRPr lang="ru-RU" sz="14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4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Второе предложение — следствие, вывод из того, о чём говорится в первой части.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(</a:t>
                      </a:r>
                      <a:r>
                        <a:rPr lang="kk-KZ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что).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[...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(поэтому...).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Я умираю — мне не к чему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лгать.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Первое предложение указывает на время или условие совершения действия.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(Когда),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(Если),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Станет человеку невмоготу — ляжет тут же в сторонке и засыпает каменным сном.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Во второй части выражается резкое противопоставление или быстрая смена событий.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,а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,а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Он прислушался: как будто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тихо.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4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351586" y="384116"/>
            <a:ext cx="4440851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</a:t>
            </a:r>
            <a:endParaRPr lang="ru-RU" alt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899592" y="1116110"/>
            <a:ext cx="729145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узнаете</a:t>
            </a:r>
            <a:r>
              <a:rPr lang="ru-RU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поэзии военных лет, её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роли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жизни людей на фронте и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тылу;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Сможете: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-применять разные виды чтения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зависимости от цели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задач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-применять пунктуационные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нормы в сложных бессоюзных предложениях;</a:t>
            </a: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использовать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бессоюзные предложения.</a:t>
            </a:r>
            <a:endParaRPr lang="ru-RU" sz="28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0089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593242" y="286070"/>
            <a:ext cx="2045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4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7156" y="1659761"/>
            <a:ext cx="1462355" cy="16777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93836" y="1952819"/>
            <a:ext cx="7835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Действие </a:t>
            </a:r>
            <a:r>
              <a:rPr lang="ru-RU" sz="20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первое: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изучите сложные предложения.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Не успело солнце пригреть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землю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загудело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всё небо.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Маршал нахмурился, взглянул на поленья и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заметил: звенит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огонь,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 шпора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его ботфорте.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Сегодня с утра начало всё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сбываться: ночь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простояла без мороза, небо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всё ровно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серое, дали сизые.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Андрей понимал, что генералом ему не быть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никогда - талантов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нет.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5) На рассвете дня и на рассвете года всё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равно: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опушка леса является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убежищем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жизни.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4919" y="1256802"/>
            <a:ext cx="7705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Решите следующую синтаксическую ≪головоломку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≫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7" y="-4953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688002" y="216115"/>
            <a:ext cx="1838601" cy="6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oogle Shape;417;p6"/>
          <p:cNvPicPr preferRelativeResize="0"/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34710" y="1417235"/>
            <a:ext cx="2244587" cy="25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94926" y="1692603"/>
            <a:ext cx="71423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Действие второе: </a:t>
            </a:r>
            <a:endParaRPr lang="ru-RU" i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Запишите </a:t>
            </a:r>
            <a:r>
              <a:rPr lang="ru-RU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предложения в следующем порядке: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А) Бессоюзное сложное предложение, где второе предложение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объясняет причину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того, о чём говорится в первой части предложения.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Б) Бессоюзное сложное предложение, в котором вторая часть раскрывает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первой (можно вставить слово ≪а именно≫).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В) Предложение, в котором второе дополняет содержание первого,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присоединяясь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 сказуемому-глаголу.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Г) Бессоюзное сложное предложение, во второй части которого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выражается резкое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противопоставление или быстрая смена событий.</a:t>
            </a:r>
          </a:p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Д) Бессоюзное сложное предложение, в первой части которого имеются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глаголы 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 значением действия и возможна вставка слов ≪и увидел≫, ≪и 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почувствовал</a:t>
            </a:r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что≫.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8466" y="1017125"/>
            <a:ext cx="6448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Решите следующую синтаксическую ≪головоломку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≫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5617" y="1525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04044" y="339091"/>
            <a:ext cx="3806511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568" y="1204280"/>
            <a:ext cx="8117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Бессоюзное сложное предложение, где второе предложение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объясняет причину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того, о чём говорится в первой части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предложения. </a:t>
            </a:r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рассвете дня и на рассвете года всё равно: опушка леса является убежищем жизни</a:t>
            </a:r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Б) Бессоюзное сложное предложение, в котором вторая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часть раскрывает содержание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первой (можно вставить слово ≪а именно≫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утра начало всё сбываться: ночь простояла без мороза, небо всё ровно серое, дали сизые.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Предложение, в котором второе дополняет содержание первого,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присоединяясь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 сказуемому-глаголу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Маршал нахмурился, взглянул на поленья и заметил: звенит не огонь, а шпора на его ботфорте.</a:t>
            </a:r>
            <a:endParaRPr lang="ru-RU" sz="24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793" y="29199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33461" y="339091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576" y="1285480"/>
            <a:ext cx="8547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Бессоюзное сложное предложение, во второй части которого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выражается резкое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противопоставление или быстрая смена событий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успело солнце пригреть землю - загудело всё небо</a:t>
            </a:r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Д) Бессоюзное сложное предложение, в первой части которого имеются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глаголы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 значением действия и возможна вставка слов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«и увидел», «и почувствовал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что».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Андрей понимал, что генералом ему не быть никогда - талантов </a:t>
            </a:r>
            <a:r>
              <a:rPr lang="ru-RU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нет.</a:t>
            </a:r>
            <a:endParaRPr lang="ru-RU" sz="24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793" y="29199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780173" y="339091"/>
            <a:ext cx="1654256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4E301-C65C-4BF1-8D72-CA872508FBBC}"/>
              </a:ext>
            </a:extLst>
          </p:cNvPr>
          <p:cNvSpPr txBox="1"/>
          <p:nvPr/>
        </p:nvSpPr>
        <p:spPr>
          <a:xfrm>
            <a:off x="728390" y="1154977"/>
            <a:ext cx="7647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Выберите необходимый знак препинания в приведённых ниже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бессоюзных сложных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предложениях. Обозначьте свой выбор стрелкой.</a:t>
            </a:r>
            <a:endParaRPr lang="ru-RU" sz="24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6679"/>
              </p:ext>
            </p:extLst>
          </p:nvPr>
        </p:nvGraphicFramePr>
        <p:xfrm>
          <a:off x="477906" y="2564904"/>
          <a:ext cx="8102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Попробовал бежать…ноги от страха не двигались.</a:t>
                      </a:r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Павел чувствует…чьи-то пальцы дотрагиваются до его руки выше кисти.</a:t>
                      </a:r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Бледно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серое небо светлело, холодело, синело… звезды то мигали слабым светом, то исчезали, отсырела земля, запотели листья, кое-где стали раздаваться живые звуки, голоса.</a:t>
                      </a:r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8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793" y="29199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33461" y="339091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86501"/>
              </p:ext>
            </p:extLst>
          </p:nvPr>
        </p:nvGraphicFramePr>
        <p:xfrm>
          <a:off x="324795" y="1628800"/>
          <a:ext cx="81026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Попробовал бежать…ноги от страха не двигались.</a:t>
                      </a:r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Павел чувствует…чьи-то пальцы дотрагиваются до его руки выше кисти.</a:t>
                      </a:r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—</a:t>
                      </a:r>
                      <a:endParaRPr lang="ru-RU" sz="24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Бледно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серое небо светлело, холодело, синело… звезды то мигали слабым светом, то исчезали, отсырела земля, запотели листья, кое-где стали раздаваться живые звуки, голоса.</a:t>
                      </a:r>
                      <a:endParaRPr lang="ru-RU" sz="2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728579" y="2132856"/>
            <a:ext cx="1395149" cy="1907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28579" y="2012540"/>
            <a:ext cx="1395149" cy="84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2518" y="2852936"/>
            <a:ext cx="157121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4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76" y="339091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556573" y="1446360"/>
            <a:ext cx="8138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Продолжите письменно предложения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6811" y="2138394"/>
            <a:ext cx="7988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Песня вела…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Песня объединяла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Песни, созданные в годы войны, обладают…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Шынар\Desktop\ТК ХАБАР\УРОК для ХАБАР №41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48" y="3555250"/>
            <a:ext cx="3586163" cy="2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33463" y="339091"/>
            <a:ext cx="3147678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862" y="1340768"/>
            <a:ext cx="7988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Песня вела к победе на фронте и в тылу.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Песня объединяла народы.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Песни, созданные в годы войны, обладают мужеством и патриотизмом.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Шынар\Desktop\ТК ХАБАР\УРОК для ХАБАР №41\Без названия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25" y="3186051"/>
            <a:ext cx="432117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000214" y="339091"/>
            <a:ext cx="3214170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321166" y="1151879"/>
            <a:ext cx="667570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узнали:</a:t>
            </a:r>
            <a:endParaRPr lang="ru-RU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поэзии военных лет, её роли в жизни людей на фронте и в тылу;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-применили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разные виды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чтения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зависимости от цели и задач;</a:t>
            </a: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применили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пунктуационные нормы в сложных бессоюзных предложениях;</a:t>
            </a:r>
          </a:p>
          <a:p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использовали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бессоюзные предложения.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5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410" y="4149080"/>
            <a:ext cx="4183948" cy="2128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6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9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9" y="5084118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827584" y="1470090"/>
            <a:ext cx="669286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937325" y="347625"/>
            <a:ext cx="3751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Эпиграф к уроку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3455970" y="1514902"/>
            <a:ext cx="52196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Пожалуй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никогда за время существования 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советской 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поэзии не было написано столько лирических стихов, как за годы войны. </a:t>
            </a:r>
            <a:endParaRPr lang="ru-RU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   </a:t>
            </a:r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А. Сурков</a:t>
            </a:r>
          </a:p>
        </p:txBody>
      </p:sp>
      <p:pic>
        <p:nvPicPr>
          <p:cNvPr id="11" name="Picture 2" descr="C:\Users\Шынар\Desktop\ТК ХАБАР\УРОК для ХАБАР №41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8" y="1408186"/>
            <a:ext cx="2594912" cy="38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837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477558" y="353338"/>
            <a:ext cx="175684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156560" y="1320949"/>
            <a:ext cx="8618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Запишите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слова </a:t>
            </a:r>
            <a:r>
              <a:rPr lang="ru-RU" sz="28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мир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:\Users\Шынар\Desktop\ТК ХАБАР\УРОК для ХАБАР №41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26" y="3454142"/>
            <a:ext cx="2971184" cy="29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2987824" y="551385"/>
            <a:ext cx="3170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484802" y="1556792"/>
            <a:ext cx="7759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Дружеские отношения между кем -либо, отсутствие разногласий, вражды; согласие.</a:t>
            </a:r>
          </a:p>
          <a:p>
            <a:pPr marL="342900" lvl="1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войны, вооруженных действий 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между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государствами или 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народами.</a:t>
            </a:r>
          </a:p>
          <a:p>
            <a:pPr marL="342900" lvl="1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Тишина, покой, спокойствие.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Шынар\Desktop\ТК ХАБАР\УРОК для ХАБАР №41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00" y="3555505"/>
            <a:ext cx="3046508" cy="2252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15063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3579580" y="347625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343268" y="1269102"/>
            <a:ext cx="81496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Подумайте, как связаны между собой </a:t>
            </a:r>
            <a:endParaRPr lang="ru-RU" sz="2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понятия </a:t>
            </a:r>
            <a:r>
              <a:rPr lang="ru-RU" sz="2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мир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война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4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9752" y="2613199"/>
            <a:ext cx="3753487" cy="2289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66171" y="347637"/>
            <a:ext cx="6899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Примерный 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110404" y="1299585"/>
            <a:ext cx="3011438" cy="831834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антонимы</a:t>
            </a:r>
            <a:endParaRPr lang="ru-RU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4526" y="1356930"/>
            <a:ext cx="2207642" cy="7434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3606" y="1377834"/>
            <a:ext cx="2207642" cy="7434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ВОЙНА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8726" y="3296634"/>
            <a:ext cx="3552602" cy="21106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Вооружённая борьба между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государствами.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207" y="3315772"/>
            <a:ext cx="3390280" cy="2345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Соглашение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между 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воюющими сторонами о прекращении войны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endCxn id="13" idx="2"/>
          </p:cNvCxnSpPr>
          <p:nvPr/>
        </p:nvCxnSpPr>
        <p:spPr>
          <a:xfrm flipV="1">
            <a:off x="7236349" y="2121245"/>
            <a:ext cx="1078" cy="1132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5" idx="0"/>
            <a:endCxn id="12" idx="2"/>
          </p:cNvCxnSpPr>
          <p:nvPr/>
        </p:nvCxnSpPr>
        <p:spPr>
          <a:xfrm flipV="1">
            <a:off x="2018347" y="2100341"/>
            <a:ext cx="0" cy="1215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2772" y="12"/>
            <a:ext cx="9144000" cy="6729853"/>
          </a:xfrm>
          <a:prstGeom prst="rect">
            <a:avLst/>
          </a:prstGeom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574823" y="384116"/>
            <a:ext cx="1654256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4E301-C65C-4BF1-8D72-CA872508FBBC}"/>
              </a:ext>
            </a:extLst>
          </p:cNvPr>
          <p:cNvSpPr txBox="1"/>
          <p:nvPr/>
        </p:nvSpPr>
        <p:spPr>
          <a:xfrm>
            <a:off x="163403" y="1751422"/>
            <a:ext cx="71449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22 июня 1941 г. ранним утром началась Великая Отечественная война. Это строки из стихотворения Степана Щипачева: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Такою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все дышало тишиной,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что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вся земля ещё спала, казалось.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Кто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знал, что между миром и войной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Всего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каких-то пять минут осталось!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Великая Отечественная война оказала огромное воздействие на развитие русской культуры. На великую народную беду сразу откликнулись и поэты. А. Сурков, К. Симонов, М. Исаковский, Ю. Друнина, О.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Берггольц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А. Твардовский и многие другие. Они чувствовали себя призванными поддерживать высокий патриотический подъем на фронте и в тылу, уверенность в победе. </a:t>
            </a:r>
            <a:endParaRPr lang="ru-RU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2921" y="1151879"/>
            <a:ext cx="8661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текст, выполните задания по таксономии </a:t>
            </a:r>
            <a:r>
              <a:rPr lang="ru-RU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Блума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3" descr="C:\Users\Шынар\Desktop\ТК ХАБАР\УРОК для ХАБАР №41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997" y="2147365"/>
            <a:ext cx="1548293" cy="189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866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6" y="604305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6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64E301-C65C-4BF1-8D72-CA872508FBBC}"/>
              </a:ext>
            </a:extLst>
          </p:cNvPr>
          <p:cNvSpPr txBox="1"/>
          <p:nvPr/>
        </p:nvSpPr>
        <p:spPr>
          <a:xfrm>
            <a:off x="457472" y="1151879"/>
            <a:ext cx="7733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Поэзия обращалась к душе каждого человека, вселяла веру и надежду. «Они к штыку приравняли перо» - так писал о поэтах, творивших в годы войны В. Лебедев – Кумач. </a:t>
            </a:r>
            <a:endParaRPr lang="ru-RU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Основные темы </a:t>
            </a:r>
            <a:r>
              <a:rPr lang="ru-RU" sz="20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военно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патриотической лирики: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Родина, дружба, верность и любовь. Голос поэзии был голосом мужества народа, уверенного в неизбежной победе над фашизмом. Многие военные стихи становились популярными песнями («Священная война» В. Лебедев – Кумач, 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 землянке» А. Сурков и др.). 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Уже на третий день войны была создана песня, ставшая символом единства народов в борьбе с врагом – «Священная война», на стихи Василия Лебедева – Кумача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4003</TotalTime>
  <Words>1734</Words>
  <Application>Microsoft Office PowerPoint</Application>
  <PresentationFormat>Экран (4:3)</PresentationFormat>
  <Paragraphs>226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Comfortaa</vt:lpstr>
      <vt:lpstr>Open Sans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63</cp:revision>
  <dcterms:created xsi:type="dcterms:W3CDTF">2020-07-18T05:19:20Z</dcterms:created>
  <dcterms:modified xsi:type="dcterms:W3CDTF">2024-12-13T16:18:04Z</dcterms:modified>
</cp:coreProperties>
</file>