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72" r:id="rId4"/>
    <p:sldId id="273" r:id="rId5"/>
    <p:sldId id="259" r:id="rId6"/>
    <p:sldId id="274" r:id="rId7"/>
    <p:sldId id="260" r:id="rId8"/>
    <p:sldId id="275" r:id="rId9"/>
    <p:sldId id="276" r:id="rId10"/>
    <p:sldId id="262" r:id="rId11"/>
    <p:sldId id="268" r:id="rId12"/>
    <p:sldId id="264" r:id="rId13"/>
    <p:sldId id="269" r:id="rId14"/>
    <p:sldId id="289" r:id="rId15"/>
    <p:sldId id="277" r:id="rId16"/>
    <p:sldId id="278" r:id="rId17"/>
    <p:sldId id="279" r:id="rId18"/>
    <p:sldId id="280" r:id="rId19"/>
    <p:sldId id="283" r:id="rId20"/>
    <p:sldId id="284" r:id="rId21"/>
    <p:sldId id="285" r:id="rId22"/>
    <p:sldId id="290" r:id="rId23"/>
    <p:sldId id="291" r:id="rId24"/>
    <p:sldId id="292" r:id="rId25"/>
    <p:sldId id="293" r:id="rId26"/>
    <p:sldId id="267"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83" autoAdjust="0"/>
  </p:normalViewPr>
  <p:slideViewPr>
    <p:cSldViewPr>
      <p:cViewPr varScale="1">
        <p:scale>
          <a:sx n="80" d="100"/>
          <a:sy n="80" d="100"/>
        </p:scale>
        <p:origin x="1522"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D55F07-9B93-4A33-9D17-25598FABCBF4}" type="datetimeFigureOut">
              <a:rPr lang="ru-RU" smtClean="0"/>
              <a:t>13.12.2024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8B5E5-E8E0-4B36-833C-7BA223E126A3}" type="slidenum">
              <a:rPr lang="ru-RU" smtClean="0"/>
              <a:t>‹#›</a:t>
            </a:fld>
            <a:endParaRPr lang="ru-RU"/>
          </a:p>
        </p:txBody>
      </p:sp>
    </p:spTree>
    <p:extLst>
      <p:ext uri="{BB962C8B-B14F-4D97-AF65-F5344CB8AC3E}">
        <p14:creationId xmlns:p14="http://schemas.microsoft.com/office/powerpoint/2010/main" val="3633870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73;p1: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4339" name="Google Shape;74;p1: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9459"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9459"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dirty="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5363"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4579"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5363"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7411"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7411"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120;p4:notes"/>
          <p:cNvSpPr txBox="1">
            <a:spLocks noGrp="1"/>
          </p:cNvSpPr>
          <p:nvPr>
            <p:ph type="body" idx="1"/>
          </p:nvPr>
        </p:nvSpPr>
        <p:spPr>
          <a:ln/>
        </p:spPr>
        <p:txBody>
          <a:bodyPr/>
          <a:lstStyle/>
          <a:p>
            <a:pPr marL="0" indent="0" eaLnBrk="1" hangingPunct="1">
              <a:buSzPts val="1400"/>
            </a:pPr>
            <a:endParaRPr lang="ru-RU" altLang="ru-RU" sz="1200" dirty="0">
              <a:latin typeface="Calibri" pitchFamily="34" charset="0"/>
              <a:cs typeface="Arial" pitchFamily="34" charset="0"/>
              <a:sym typeface="Calibri" pitchFamily="34" charset="0"/>
            </a:endParaRPr>
          </a:p>
        </p:txBody>
      </p:sp>
      <p:sp>
        <p:nvSpPr>
          <p:cNvPr id="17411" name="Google Shape;121;p4:notes"/>
          <p:cNvSpPr>
            <a:spLocks noGrp="1" noRot="1" noChangeAspect="1" noTextEdit="1"/>
          </p:cNvSpPr>
          <p:nvPr>
            <p:ph type="sldImg" idx="2"/>
          </p:nvPr>
        </p:nvSpPr>
        <p:spPr>
          <a:xfrm>
            <a:off x="1143000" y="685800"/>
            <a:ext cx="4572000" cy="3429000"/>
          </a:xfrm>
          <a:ln>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13.12.2024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13.12.2024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13.12.2024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13.12.2024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13.12.2024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13.12.2024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13.12.2024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13.12.2024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13.12.2024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13.12.2024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Google Shape;76;p1"/>
          <p:cNvSpPr>
            <a:spLocks noChangeArrowheads="1"/>
          </p:cNvSpPr>
          <p:nvPr/>
        </p:nvSpPr>
        <p:spPr bwMode="auto">
          <a:xfrm>
            <a:off x="735755" y="3249739"/>
            <a:ext cx="7711857" cy="167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9654" tIns="24815" rIns="49654" bIns="24815"/>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lvl="0" algn="ctr"/>
            <a:r>
              <a:rPr lang="ru-RU" sz="2500" b="1" dirty="0">
                <a:solidFill>
                  <a:schemeClr val="tx1"/>
                </a:solidFill>
                <a:latin typeface="Times New Roman" panose="02020603050405020304" pitchFamily="18" charset="0"/>
                <a:ea typeface="Tahoma"/>
                <a:cs typeface="Times New Roman" panose="02020603050405020304" pitchFamily="18" charset="0"/>
                <a:sym typeface="Tahoma"/>
              </a:rPr>
              <a:t>ЖАНР И КОМПОЗИЦИЯ. ОСОБЕННОСТИ</a:t>
            </a:r>
          </a:p>
          <a:p>
            <a:pPr lvl="0" algn="ctr"/>
            <a:r>
              <a:rPr lang="ru-RU" sz="2500" b="1" dirty="0">
                <a:solidFill>
                  <a:schemeClr val="tx1"/>
                </a:solidFill>
                <a:latin typeface="Times New Roman" panose="02020603050405020304" pitchFamily="18" charset="0"/>
                <a:ea typeface="Tahoma"/>
                <a:cs typeface="Times New Roman" panose="02020603050405020304" pitchFamily="18" charset="0"/>
                <a:sym typeface="Tahoma"/>
              </a:rPr>
              <a:t>КОНФЛИКТА</a:t>
            </a:r>
            <a:endParaRPr lang="ru-RU" sz="2500" dirty="0">
              <a:solidFill>
                <a:schemeClr val="tx1"/>
              </a:solidFill>
              <a:latin typeface="Times New Roman" panose="02020603050405020304" pitchFamily="18" charset="0"/>
              <a:cs typeface="Times New Roman" panose="02020603050405020304" pitchFamily="18" charset="0"/>
            </a:endParaRPr>
          </a:p>
          <a:p>
            <a:pPr algn="ctr" eaLnBrk="1" hangingPunct="1">
              <a:buClr>
                <a:srgbClr val="000000"/>
              </a:buClr>
              <a:buFont typeface="Arial" pitchFamily="34" charset="0"/>
              <a:buNone/>
            </a:pPr>
            <a:r>
              <a:rPr lang="ru-RU" altLang="ru-RU" sz="2500" b="1" dirty="0" smtClean="0">
                <a:solidFill>
                  <a:srgbClr val="090F78"/>
                </a:solidFill>
                <a:latin typeface="Times New Roman" pitchFamily="18" charset="0"/>
                <a:cs typeface="Times New Roman" pitchFamily="18" charset="0"/>
                <a:sym typeface="Open Sans" pitchFamily="34" charset="0"/>
              </a:rPr>
              <a:t>Русский </a:t>
            </a:r>
            <a:r>
              <a:rPr lang="ru-RU" altLang="ru-RU" sz="2500" b="1" dirty="0">
                <a:solidFill>
                  <a:srgbClr val="090F78"/>
                </a:solidFill>
                <a:latin typeface="Times New Roman" pitchFamily="18" charset="0"/>
                <a:cs typeface="Times New Roman" pitchFamily="18" charset="0"/>
                <a:sym typeface="Open Sans" pitchFamily="34" charset="0"/>
              </a:rPr>
              <a:t>язык и литература</a:t>
            </a:r>
            <a:r>
              <a:rPr lang="ru-RU" altLang="ru-RU" sz="2500" b="1" dirty="0" smtClean="0">
                <a:solidFill>
                  <a:srgbClr val="090F78"/>
                </a:solidFill>
                <a:latin typeface="Times New Roman" pitchFamily="18" charset="0"/>
                <a:cs typeface="Times New Roman" pitchFamily="18" charset="0"/>
                <a:sym typeface="Open Sans" pitchFamily="34" charset="0"/>
              </a:rPr>
              <a:t>. 11 </a:t>
            </a:r>
            <a:r>
              <a:rPr lang="ru-RU" altLang="ru-RU" sz="2500" b="1" dirty="0">
                <a:solidFill>
                  <a:srgbClr val="090F78"/>
                </a:solidFill>
                <a:latin typeface="Times New Roman" pitchFamily="18" charset="0"/>
                <a:cs typeface="Times New Roman" pitchFamily="18" charset="0"/>
                <a:sym typeface="Open Sans" pitchFamily="34" charset="0"/>
              </a:rPr>
              <a:t>класс</a:t>
            </a:r>
          </a:p>
          <a:p>
            <a:pPr algn="ctr" eaLnBrk="1" hangingPunct="1">
              <a:buClr>
                <a:srgbClr val="000000"/>
              </a:buClr>
              <a:buFont typeface="Arial" pitchFamily="34" charset="0"/>
              <a:buNone/>
            </a:pPr>
            <a:endParaRPr lang="ru-RU" altLang="ru-RU" sz="2500" b="1" dirty="0">
              <a:solidFill>
                <a:srgbClr val="090F78"/>
              </a:solidFill>
              <a:latin typeface="Times New Roman" pitchFamily="18" charset="0"/>
              <a:cs typeface="Times New Roman" pitchFamily="18" charset="0"/>
              <a:sym typeface="Century Gothic" pitchFamily="34" charset="0"/>
            </a:endParaRPr>
          </a:p>
        </p:txBody>
      </p:sp>
      <p:cxnSp>
        <p:nvCxnSpPr>
          <p:cNvPr id="2051" name="Google Shape;77;p1"/>
          <p:cNvCxnSpPr>
            <a:cxnSpLocks noChangeShapeType="1"/>
          </p:cNvCxnSpPr>
          <p:nvPr/>
        </p:nvCxnSpPr>
        <p:spPr bwMode="auto">
          <a:xfrm>
            <a:off x="1058836" y="5189215"/>
            <a:ext cx="6939449" cy="0"/>
          </a:xfrm>
          <a:prstGeom prst="straightConnector1">
            <a:avLst/>
          </a:prstGeom>
          <a:noFill/>
          <a:ln w="38100">
            <a:solidFill>
              <a:srgbClr val="090F78"/>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2052" name="Google Shape;78;p1"/>
          <p:cNvCxnSpPr>
            <a:cxnSpLocks noChangeShapeType="1"/>
          </p:cNvCxnSpPr>
          <p:nvPr/>
        </p:nvCxnSpPr>
        <p:spPr bwMode="auto">
          <a:xfrm>
            <a:off x="1179653" y="5300084"/>
            <a:ext cx="6712749"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70212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48461" y="0"/>
            <a:ext cx="9144000" cy="6729853"/>
          </a:xfrm>
          <a:prstGeom prst="rect">
            <a:avLst/>
          </a:prstGeom>
          <a:solidFill>
            <a:schemeClr val="accent1">
              <a:lumMod val="40000"/>
              <a:lumOff val="60000"/>
            </a:schemeClr>
          </a:solidFill>
          <a:ln>
            <a:noFill/>
          </a:ln>
        </p:spPr>
      </p:pic>
      <p:sp>
        <p:nvSpPr>
          <p:cNvPr id="7171"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911B8CC8-BCC4-420D-87EE-02BC376945E1}" type="slidenum">
              <a:rPr lang="ru-RU" altLang="ru-RU" sz="1200" b="1">
                <a:solidFill>
                  <a:srgbClr val="002060"/>
                </a:solidFill>
              </a:rPr>
              <a:pPr>
                <a:buSzPts val="1100"/>
              </a:pPr>
              <a:t>10</a:t>
            </a:fld>
            <a:endParaRPr lang="ru-RU" altLang="ru-RU" sz="1200" b="1">
              <a:solidFill>
                <a:srgbClr val="002060"/>
              </a:solidFill>
            </a:endParaRPr>
          </a:p>
        </p:txBody>
      </p:sp>
      <p:cxnSp>
        <p:nvCxnSpPr>
          <p:cNvPr id="7172"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7173"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3" name="Прямоугольник 2"/>
          <p:cNvSpPr/>
          <p:nvPr/>
        </p:nvSpPr>
        <p:spPr>
          <a:xfrm>
            <a:off x="300003" y="1056602"/>
            <a:ext cx="8375665" cy="3785652"/>
          </a:xfrm>
          <a:prstGeom prst="rect">
            <a:avLst/>
          </a:prstGeom>
        </p:spPr>
        <p:txBody>
          <a:bodyPr wrap="square">
            <a:spAutoFit/>
          </a:bodyPr>
          <a:lstStyle/>
          <a:p>
            <a:pPr lvl="0"/>
            <a:r>
              <a:rPr lang="ru-RU" sz="2400" b="1" dirty="0">
                <a:latin typeface="Times New Roman" panose="02020603050405020304" pitchFamily="18" charset="0"/>
                <a:ea typeface="Tahoma"/>
                <a:cs typeface="Times New Roman" panose="02020603050405020304" pitchFamily="18" charset="0"/>
                <a:sym typeface="Tahoma"/>
              </a:rPr>
              <a:t>Третье действие</a:t>
            </a:r>
            <a:r>
              <a:rPr lang="ru-RU" sz="2400" dirty="0">
                <a:latin typeface="Times New Roman" panose="02020603050405020304" pitchFamily="18" charset="0"/>
                <a:ea typeface="Tahoma"/>
                <a:cs typeface="Times New Roman" panose="02020603050405020304" pitchFamily="18" charset="0"/>
                <a:sym typeface="Tahoma"/>
              </a:rPr>
              <a:t> является кульминацией пьесы. Старые владельцы, словно ничего страшного не происходит, решают устроить бал. Пока они веселятся, проходят торги, их усадьба уходит с молотка. Ее приобретает бывший крепостной Раневской – Лопахин.</a:t>
            </a:r>
            <a:endParaRPr lang="ru-RU" sz="2400" dirty="0">
              <a:latin typeface="Times New Roman" panose="02020603050405020304" pitchFamily="18" charset="0"/>
              <a:cs typeface="Times New Roman" panose="02020603050405020304" pitchFamily="18" charset="0"/>
            </a:endParaRPr>
          </a:p>
          <a:p>
            <a:pPr lvl="0"/>
            <a:r>
              <a:rPr lang="ru-RU" sz="2400" b="1" dirty="0">
                <a:latin typeface="Times New Roman" panose="02020603050405020304" pitchFamily="18" charset="0"/>
                <a:ea typeface="Tahoma"/>
                <a:cs typeface="Times New Roman" panose="02020603050405020304" pitchFamily="18" charset="0"/>
                <a:sym typeface="Tahoma"/>
              </a:rPr>
              <a:t>   Четвёртое действие</a:t>
            </a:r>
            <a:r>
              <a:rPr lang="ru-RU" sz="2400" dirty="0">
                <a:latin typeface="Times New Roman" panose="02020603050405020304" pitchFamily="18" charset="0"/>
                <a:ea typeface="Tahoma"/>
                <a:cs typeface="Times New Roman" panose="02020603050405020304" pitchFamily="18" charset="0"/>
                <a:sym typeface="Tahoma"/>
              </a:rPr>
              <a:t> – это развязка произведения. Раневская возвращается в Париж, чтобы продолжать проматывать своё состояние. После её отъезда все герои расходятся. В доме остаётся лишь старый слуга Фирс, о котором попросту забыли и оставили в заколоченном доме.</a:t>
            </a:r>
          </a:p>
        </p:txBody>
      </p:sp>
      <p:pic>
        <p:nvPicPr>
          <p:cNvPr id="10" name="Google Shape;377;p10"/>
          <p:cNvPicPr preferRelativeResize="0"/>
          <p:nvPr/>
        </p:nvPicPr>
        <p:blipFill rotWithShape="1">
          <a:blip r:embed="rId4">
            <a:alphaModFix/>
          </a:blip>
          <a:srcRect/>
          <a:stretch/>
        </p:blipFill>
        <p:spPr>
          <a:xfrm>
            <a:off x="5881413" y="4293096"/>
            <a:ext cx="2309636" cy="2347486"/>
          </a:xfrm>
          <a:prstGeom prst="rect">
            <a:avLst/>
          </a:prstGeom>
          <a:noFill/>
          <a:ln>
            <a:noFill/>
          </a:ln>
        </p:spPr>
      </p:pic>
    </p:spTree>
    <p:extLst>
      <p:ext uri="{BB962C8B-B14F-4D97-AF65-F5344CB8AC3E}">
        <p14:creationId xmlns:p14="http://schemas.microsoft.com/office/powerpoint/2010/main" val="1499675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16290" y="0"/>
            <a:ext cx="9144000" cy="6729853"/>
          </a:xfrm>
          <a:prstGeom prst="rect">
            <a:avLst/>
          </a:prstGeom>
          <a:solidFill>
            <a:schemeClr val="accent1">
              <a:lumMod val="40000"/>
              <a:lumOff val="60000"/>
            </a:schemeClr>
          </a:solidFill>
          <a:ln>
            <a:noFill/>
          </a:ln>
        </p:spPr>
      </p:pic>
      <p:sp>
        <p:nvSpPr>
          <p:cNvPr id="7171"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911B8CC8-BCC4-420D-87EE-02BC376945E1}" type="slidenum">
              <a:rPr lang="ru-RU" altLang="ru-RU" sz="1200" b="1">
                <a:solidFill>
                  <a:srgbClr val="002060"/>
                </a:solidFill>
              </a:rPr>
              <a:pPr>
                <a:buSzPts val="1100"/>
              </a:pPr>
              <a:t>11</a:t>
            </a:fld>
            <a:endParaRPr lang="ru-RU" altLang="ru-RU" sz="1200" b="1">
              <a:solidFill>
                <a:srgbClr val="002060"/>
              </a:solidFill>
            </a:endParaRPr>
          </a:p>
        </p:txBody>
      </p:sp>
      <p:cxnSp>
        <p:nvCxnSpPr>
          <p:cNvPr id="7172"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7173"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3" name="Прямоугольник 2"/>
          <p:cNvSpPr/>
          <p:nvPr/>
        </p:nvSpPr>
        <p:spPr>
          <a:xfrm>
            <a:off x="2907174" y="378403"/>
            <a:ext cx="3139001" cy="523220"/>
          </a:xfrm>
          <a:prstGeom prst="rect">
            <a:avLst/>
          </a:prstGeom>
        </p:spPr>
        <p:txBody>
          <a:bodyPr wrap="none">
            <a:spAutoFit/>
          </a:bodyPr>
          <a:lstStyle/>
          <a:p>
            <a:pPr lvl="0" algn="ctr">
              <a:buClr>
                <a:srgbClr val="0070C0"/>
              </a:buClr>
              <a:buSzPts val="3200"/>
            </a:pPr>
            <a:r>
              <a:rPr lang="ru-RU" sz="2800" b="1" dirty="0">
                <a:solidFill>
                  <a:schemeClr val="bg1"/>
                </a:solidFill>
                <a:latin typeface="Century Gothic" panose="020B0502020202020204" pitchFamily="34" charset="0"/>
                <a:ea typeface="Tahoma"/>
                <a:cs typeface="Tahoma"/>
                <a:sym typeface="Tahoma"/>
              </a:rPr>
              <a:t>Проверьте себя</a:t>
            </a:r>
            <a:endParaRPr lang="ru-RU" sz="2800" dirty="0">
              <a:solidFill>
                <a:schemeClr val="bg1"/>
              </a:solidFill>
              <a:latin typeface="Century Gothic" panose="020B0502020202020204" pitchFamily="34" charset="0"/>
              <a:ea typeface="Tahoma"/>
              <a:cs typeface="Tahoma"/>
              <a:sym typeface="Tahoma"/>
            </a:endParaRPr>
          </a:p>
        </p:txBody>
      </p:sp>
      <p:sp>
        <p:nvSpPr>
          <p:cNvPr id="4" name="Прямоугольник 3"/>
          <p:cNvSpPr/>
          <p:nvPr/>
        </p:nvSpPr>
        <p:spPr>
          <a:xfrm>
            <a:off x="332977" y="1268760"/>
            <a:ext cx="8342692" cy="2308324"/>
          </a:xfrm>
          <a:prstGeom prst="rect">
            <a:avLst/>
          </a:prstGeom>
        </p:spPr>
        <p:txBody>
          <a:bodyPr wrap="square">
            <a:spAutoFit/>
          </a:bodyPr>
          <a:lstStyle/>
          <a:p>
            <a:pPr lvl="0"/>
            <a:r>
              <a:rPr lang="ru-RU" sz="2400" b="1" dirty="0">
                <a:solidFill>
                  <a:schemeClr val="accent1"/>
                </a:solidFill>
                <a:latin typeface="Times New Roman" panose="02020603050405020304" pitchFamily="18" charset="0"/>
                <a:ea typeface="Tahoma"/>
                <a:cs typeface="Times New Roman" panose="02020603050405020304" pitchFamily="18" charset="0"/>
                <a:sym typeface="Tahoma"/>
              </a:rPr>
              <a:t>1 действие</a:t>
            </a:r>
            <a:r>
              <a:rPr lang="ru-RU" sz="2400" dirty="0">
                <a:solidFill>
                  <a:schemeClr val="accent1"/>
                </a:solidFill>
                <a:latin typeface="Times New Roman" panose="02020603050405020304" pitchFamily="18" charset="0"/>
                <a:ea typeface="Tahoma"/>
                <a:cs typeface="Times New Roman" panose="02020603050405020304" pitchFamily="18" charset="0"/>
                <a:sym typeface="Tahoma"/>
              </a:rPr>
              <a:t>.</a:t>
            </a:r>
            <a:r>
              <a:rPr lang="ru-RU" sz="2400" dirty="0">
                <a:solidFill>
                  <a:schemeClr val="dk1"/>
                </a:solidFill>
                <a:latin typeface="Times New Roman" panose="02020603050405020304" pitchFamily="18" charset="0"/>
                <a:ea typeface="Tahoma"/>
                <a:cs typeface="Times New Roman" panose="02020603050405020304" pitchFamily="18" charset="0"/>
                <a:sym typeface="Tahoma"/>
              </a:rPr>
              <a:t> </a:t>
            </a:r>
            <a:endParaRPr lang="ru-RU" sz="2400" dirty="0">
              <a:latin typeface="Times New Roman" panose="02020603050405020304" pitchFamily="18" charset="0"/>
              <a:cs typeface="Times New Roman" panose="02020603050405020304" pitchFamily="18" charset="0"/>
            </a:endParaRPr>
          </a:p>
          <a:p>
            <a:pPr lvl="0"/>
            <a:r>
              <a:rPr lang="ru-RU" sz="2400" dirty="0">
                <a:solidFill>
                  <a:schemeClr val="dk1"/>
                </a:solidFill>
                <a:latin typeface="Times New Roman" panose="02020603050405020304" pitchFamily="18" charset="0"/>
                <a:ea typeface="Tahoma"/>
                <a:cs typeface="Times New Roman" panose="02020603050405020304" pitchFamily="18" charset="0"/>
                <a:sym typeface="Tahoma"/>
              </a:rPr>
              <a:t>1. Экспозиция: разобщенность голосов как отражение разноголосой России.</a:t>
            </a:r>
            <a:endParaRPr lang="ru-RU" sz="2400" dirty="0">
              <a:latin typeface="Times New Roman" panose="02020603050405020304" pitchFamily="18" charset="0"/>
              <a:cs typeface="Times New Roman" panose="02020603050405020304" pitchFamily="18" charset="0"/>
            </a:endParaRPr>
          </a:p>
          <a:p>
            <a:pPr lvl="0"/>
            <a:r>
              <a:rPr lang="ru-RU" sz="2400" dirty="0">
                <a:solidFill>
                  <a:schemeClr val="dk1"/>
                </a:solidFill>
                <a:latin typeface="Times New Roman" panose="02020603050405020304" pitchFamily="18" charset="0"/>
                <a:ea typeface="Tahoma"/>
                <a:cs typeface="Times New Roman" panose="02020603050405020304" pitchFamily="18" charset="0"/>
                <a:sym typeface="Tahoma"/>
              </a:rPr>
              <a:t>2. Завязка: появление Раневской и её дочери в доме.</a:t>
            </a:r>
            <a:endParaRPr lang="ru-RU" sz="2400" dirty="0">
              <a:latin typeface="Times New Roman" panose="02020603050405020304" pitchFamily="18" charset="0"/>
              <a:cs typeface="Times New Roman" panose="02020603050405020304" pitchFamily="18" charset="0"/>
            </a:endParaRPr>
          </a:p>
          <a:p>
            <a:pPr lvl="0"/>
            <a:r>
              <a:rPr lang="ru-RU" sz="2400" dirty="0">
                <a:solidFill>
                  <a:schemeClr val="dk1"/>
                </a:solidFill>
                <a:latin typeface="Times New Roman" panose="02020603050405020304" pitchFamily="18" charset="0"/>
                <a:ea typeface="Tahoma"/>
                <a:cs typeface="Times New Roman" panose="02020603050405020304" pitchFamily="18" charset="0"/>
                <a:sym typeface="Tahoma"/>
              </a:rPr>
              <a:t>3. Как предотвратить неминуемое банкротство? </a:t>
            </a:r>
            <a:endParaRPr lang="ru-RU" sz="2400" dirty="0">
              <a:latin typeface="Times New Roman" panose="02020603050405020304" pitchFamily="18" charset="0"/>
              <a:cs typeface="Times New Roman" panose="02020603050405020304" pitchFamily="18" charset="0"/>
            </a:endParaRPr>
          </a:p>
          <a:p>
            <a:pPr lvl="0"/>
            <a:r>
              <a:rPr lang="ru-RU" sz="2400" dirty="0">
                <a:solidFill>
                  <a:schemeClr val="dk1"/>
                </a:solidFill>
                <a:latin typeface="Times New Roman" panose="02020603050405020304" pitchFamily="18" charset="0"/>
                <a:ea typeface="Tahoma"/>
                <a:cs typeface="Times New Roman" panose="02020603050405020304" pitchFamily="18" charset="0"/>
                <a:sym typeface="Tahoma"/>
              </a:rPr>
              <a:t>4. План Лопахина по спасению </a:t>
            </a:r>
            <a:r>
              <a:rPr lang="ru-RU" sz="2400" dirty="0" smtClean="0">
                <a:solidFill>
                  <a:schemeClr val="dk1"/>
                </a:solidFill>
                <a:latin typeface="Times New Roman" panose="02020603050405020304" pitchFamily="18" charset="0"/>
                <a:ea typeface="Tahoma"/>
                <a:cs typeface="Times New Roman" panose="02020603050405020304" pitchFamily="18" charset="0"/>
                <a:sym typeface="Tahoma"/>
              </a:rPr>
              <a:t>имения отвергнут</a:t>
            </a:r>
            <a:r>
              <a:rPr lang="ru-RU" sz="2400" dirty="0">
                <a:solidFill>
                  <a:schemeClr val="dk1"/>
                </a:solidFill>
                <a:latin typeface="Times New Roman" panose="02020603050405020304" pitchFamily="18" charset="0"/>
                <a:ea typeface="Tahoma"/>
                <a:cs typeface="Times New Roman" panose="02020603050405020304" pitchFamily="18" charset="0"/>
                <a:sym typeface="Tahoma"/>
              </a:rPr>
              <a:t>.</a:t>
            </a:r>
            <a:endParaRPr lang="ru-RU" sz="2400" dirty="0">
              <a:latin typeface="Times New Roman" panose="02020603050405020304" pitchFamily="18" charset="0"/>
              <a:cs typeface="Times New Roman" panose="02020603050405020304" pitchFamily="18" charset="0"/>
            </a:endParaRPr>
          </a:p>
        </p:txBody>
      </p:sp>
      <p:pic>
        <p:nvPicPr>
          <p:cNvPr id="10" name="Google Shape;386;p11"/>
          <p:cNvPicPr preferRelativeResize="0"/>
          <p:nvPr/>
        </p:nvPicPr>
        <p:blipFill rotWithShape="1">
          <a:blip r:embed="rId4">
            <a:alphaModFix/>
          </a:blip>
          <a:srcRect/>
          <a:stretch/>
        </p:blipFill>
        <p:spPr>
          <a:xfrm>
            <a:off x="5250873" y="3857408"/>
            <a:ext cx="2940175" cy="2653588"/>
          </a:xfrm>
          <a:prstGeom prst="rect">
            <a:avLst/>
          </a:prstGeom>
          <a:noFill/>
          <a:ln>
            <a:noFill/>
          </a:ln>
        </p:spPr>
      </p:pic>
    </p:spTree>
    <p:extLst>
      <p:ext uri="{BB962C8B-B14F-4D97-AF65-F5344CB8AC3E}">
        <p14:creationId xmlns:p14="http://schemas.microsoft.com/office/powerpoint/2010/main" val="3545450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91631" y="-19713"/>
            <a:ext cx="9144000" cy="6729853"/>
          </a:xfrm>
          <a:prstGeom prst="rect">
            <a:avLst/>
          </a:prstGeom>
          <a:solidFill>
            <a:schemeClr val="accent1">
              <a:lumMod val="40000"/>
              <a:lumOff val="60000"/>
            </a:schemeClr>
          </a:solidFill>
          <a:ln>
            <a:noFill/>
          </a:ln>
        </p:spPr>
      </p:pic>
      <p:sp>
        <p:nvSpPr>
          <p:cNvPr id="921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12</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2" name="Прямоугольник 1"/>
          <p:cNvSpPr/>
          <p:nvPr/>
        </p:nvSpPr>
        <p:spPr>
          <a:xfrm>
            <a:off x="827584" y="1128868"/>
            <a:ext cx="6984776" cy="3046988"/>
          </a:xfrm>
          <a:prstGeom prst="rect">
            <a:avLst/>
          </a:prstGeom>
        </p:spPr>
        <p:txBody>
          <a:bodyPr wrap="square">
            <a:spAutoFit/>
          </a:bodyPr>
          <a:lstStyle/>
          <a:p>
            <a:pPr lvl="0"/>
            <a:r>
              <a:rPr lang="ru-RU" sz="2400" b="1" dirty="0">
                <a:solidFill>
                  <a:schemeClr val="accent1"/>
                </a:solidFill>
                <a:latin typeface="Times New Roman" panose="02020603050405020304" pitchFamily="18" charset="0"/>
                <a:ea typeface="Tahoma"/>
                <a:cs typeface="Times New Roman" panose="02020603050405020304" pitchFamily="18" charset="0"/>
                <a:sym typeface="Tahoma"/>
              </a:rPr>
              <a:t>2 действие.</a:t>
            </a:r>
            <a:endParaRPr lang="ru-RU" sz="2400" dirty="0">
              <a:solidFill>
                <a:schemeClr val="accent1"/>
              </a:solidFill>
              <a:latin typeface="Times New Roman" panose="02020603050405020304" pitchFamily="18" charset="0"/>
              <a:cs typeface="Times New Roman" panose="02020603050405020304" pitchFamily="18" charset="0"/>
            </a:endParaRPr>
          </a:p>
          <a:p>
            <a:pPr lvl="0"/>
            <a:r>
              <a:rPr lang="ru-RU" sz="2400" dirty="0">
                <a:solidFill>
                  <a:schemeClr val="dk1"/>
                </a:solidFill>
                <a:latin typeface="Times New Roman" panose="02020603050405020304" pitchFamily="18" charset="0"/>
                <a:ea typeface="Tahoma"/>
                <a:cs typeface="Times New Roman" panose="02020603050405020304" pitchFamily="18" charset="0"/>
                <a:sym typeface="Tahoma"/>
              </a:rPr>
              <a:t>Чтобы уверенно шагнуть в будущее, </a:t>
            </a:r>
            <a:r>
              <a:rPr lang="ru-RU" sz="2400" dirty="0" smtClean="0">
                <a:solidFill>
                  <a:schemeClr val="dk1"/>
                </a:solidFill>
                <a:latin typeface="Times New Roman" panose="02020603050405020304" pitchFamily="18" charset="0"/>
                <a:ea typeface="Tahoma"/>
                <a:cs typeface="Times New Roman" panose="02020603050405020304" pitchFamily="18" charset="0"/>
                <a:sym typeface="Tahoma"/>
              </a:rPr>
              <a:t>надо </a:t>
            </a:r>
            <a:r>
              <a:rPr lang="ru-RU" sz="2400" dirty="0">
                <a:solidFill>
                  <a:schemeClr val="dk1"/>
                </a:solidFill>
                <a:latin typeface="Times New Roman" panose="02020603050405020304" pitchFamily="18" charset="0"/>
                <a:ea typeface="Tahoma"/>
                <a:cs typeface="Times New Roman" panose="02020603050405020304" pitchFamily="18" charset="0"/>
                <a:sym typeface="Tahoma"/>
              </a:rPr>
              <a:t>жить настоящим, а не прошлым.</a:t>
            </a:r>
            <a:endParaRPr lang="ru-RU" sz="2400" dirty="0">
              <a:latin typeface="Times New Roman" panose="02020603050405020304" pitchFamily="18" charset="0"/>
              <a:cs typeface="Times New Roman" panose="02020603050405020304" pitchFamily="18" charset="0"/>
            </a:endParaRPr>
          </a:p>
          <a:p>
            <a:pPr lvl="0"/>
            <a:r>
              <a:rPr lang="ru-RU" sz="2400" b="1" dirty="0">
                <a:solidFill>
                  <a:schemeClr val="accent1"/>
                </a:solidFill>
                <a:latin typeface="Times New Roman" panose="02020603050405020304" pitchFamily="18" charset="0"/>
                <a:ea typeface="Tahoma"/>
                <a:cs typeface="Times New Roman" panose="02020603050405020304" pitchFamily="18" charset="0"/>
                <a:sym typeface="Tahoma"/>
              </a:rPr>
              <a:t>3 действие.</a:t>
            </a:r>
            <a:r>
              <a:rPr lang="ru-RU" sz="2400" b="1" dirty="0">
                <a:solidFill>
                  <a:schemeClr val="dk1"/>
                </a:solidFill>
                <a:latin typeface="Times New Roman" panose="02020603050405020304" pitchFamily="18" charset="0"/>
                <a:ea typeface="Tahoma"/>
                <a:cs typeface="Times New Roman" panose="02020603050405020304" pitchFamily="18" charset="0"/>
                <a:sym typeface="Tahoma"/>
              </a:rPr>
              <a:t> </a:t>
            </a:r>
            <a:endParaRPr lang="ru-RU" sz="2400" dirty="0">
              <a:latin typeface="Times New Roman" panose="02020603050405020304" pitchFamily="18" charset="0"/>
              <a:cs typeface="Times New Roman" panose="02020603050405020304" pitchFamily="18" charset="0"/>
            </a:endParaRPr>
          </a:p>
          <a:p>
            <a:pPr lvl="0"/>
            <a:r>
              <a:rPr lang="ru-RU" sz="2400" dirty="0">
                <a:solidFill>
                  <a:schemeClr val="dk1"/>
                </a:solidFill>
                <a:latin typeface="Times New Roman" panose="02020603050405020304" pitchFamily="18" charset="0"/>
                <a:ea typeface="Tahoma"/>
                <a:cs typeface="Times New Roman" panose="02020603050405020304" pitchFamily="18" charset="0"/>
                <a:sym typeface="Tahoma"/>
              </a:rPr>
              <a:t>Кульминация: «Пир во время чумы». Продажа имения, покупатель – Лопахин.</a:t>
            </a:r>
            <a:endParaRPr lang="ru-RU" sz="2400" dirty="0">
              <a:latin typeface="Times New Roman" panose="02020603050405020304" pitchFamily="18" charset="0"/>
              <a:cs typeface="Times New Roman" panose="02020603050405020304" pitchFamily="18" charset="0"/>
            </a:endParaRPr>
          </a:p>
          <a:p>
            <a:pPr lvl="0"/>
            <a:r>
              <a:rPr lang="ru-RU" sz="2400" b="1" dirty="0">
                <a:solidFill>
                  <a:schemeClr val="accent1"/>
                </a:solidFill>
                <a:latin typeface="Times New Roman" panose="02020603050405020304" pitchFamily="18" charset="0"/>
                <a:ea typeface="Tahoma"/>
                <a:cs typeface="Times New Roman" panose="02020603050405020304" pitchFamily="18" charset="0"/>
                <a:sym typeface="Tahoma"/>
              </a:rPr>
              <a:t>4 действие.</a:t>
            </a:r>
            <a:endParaRPr lang="ru-RU" sz="2400" dirty="0">
              <a:solidFill>
                <a:schemeClr val="accent1"/>
              </a:solidFill>
              <a:latin typeface="Times New Roman" panose="02020603050405020304" pitchFamily="18" charset="0"/>
              <a:cs typeface="Times New Roman" panose="02020603050405020304" pitchFamily="18" charset="0"/>
            </a:endParaRPr>
          </a:p>
          <a:p>
            <a:pPr lvl="0"/>
            <a:r>
              <a:rPr lang="ru-RU" sz="2400" dirty="0">
                <a:solidFill>
                  <a:schemeClr val="dk1"/>
                </a:solidFill>
                <a:latin typeface="Times New Roman" panose="02020603050405020304" pitchFamily="18" charset="0"/>
                <a:ea typeface="Tahoma"/>
                <a:cs typeface="Times New Roman" panose="02020603050405020304" pitchFamily="18" charset="0"/>
                <a:sym typeface="Tahoma"/>
              </a:rPr>
              <a:t>Отъезд Раневской в Париж, Фирс заколочен в доме.</a:t>
            </a:r>
          </a:p>
        </p:txBody>
      </p:sp>
      <p:pic>
        <p:nvPicPr>
          <p:cNvPr id="17" name="Google Shape;393;p12"/>
          <p:cNvPicPr preferRelativeResize="0"/>
          <p:nvPr/>
        </p:nvPicPr>
        <p:blipFill rotWithShape="1">
          <a:blip r:embed="rId4">
            <a:alphaModFix/>
          </a:blip>
          <a:srcRect l="58740" t="41932" b="26381"/>
          <a:stretch/>
        </p:blipFill>
        <p:spPr>
          <a:xfrm>
            <a:off x="5038394" y="4077696"/>
            <a:ext cx="3168600" cy="2433300"/>
          </a:xfrm>
          <a:prstGeom prst="roundRect">
            <a:avLst>
              <a:gd name="adj" fmla="val 44444"/>
            </a:avLst>
          </a:prstGeom>
          <a:noFill/>
          <a:ln>
            <a:noFill/>
          </a:ln>
        </p:spPr>
      </p:pic>
    </p:spTree>
    <p:extLst>
      <p:ext uri="{BB962C8B-B14F-4D97-AF65-F5344CB8AC3E}">
        <p14:creationId xmlns:p14="http://schemas.microsoft.com/office/powerpoint/2010/main" val="1523880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91631" y="-19713"/>
            <a:ext cx="9144000" cy="6729853"/>
          </a:xfrm>
          <a:prstGeom prst="rect">
            <a:avLst/>
          </a:prstGeom>
          <a:solidFill>
            <a:schemeClr val="accent1">
              <a:lumMod val="40000"/>
              <a:lumOff val="60000"/>
            </a:schemeClr>
          </a:solidFill>
          <a:ln>
            <a:noFill/>
          </a:ln>
        </p:spPr>
      </p:pic>
      <p:sp>
        <p:nvSpPr>
          <p:cNvPr id="921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13</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3" name="Прямоугольник 2"/>
          <p:cNvSpPr/>
          <p:nvPr/>
        </p:nvSpPr>
        <p:spPr>
          <a:xfrm>
            <a:off x="2051720" y="1412776"/>
            <a:ext cx="5400600" cy="1815882"/>
          </a:xfrm>
          <a:prstGeom prst="rect">
            <a:avLst/>
          </a:prstGeom>
        </p:spPr>
        <p:txBody>
          <a:bodyPr wrap="square">
            <a:spAutoFit/>
          </a:bodyPr>
          <a:lstStyle/>
          <a:p>
            <a:pPr lvl="0" algn="ctr"/>
            <a:r>
              <a:rPr lang="ru-RU" sz="2800" b="1" dirty="0">
                <a:solidFill>
                  <a:schemeClr val="tx2">
                    <a:lumMod val="75000"/>
                  </a:schemeClr>
                </a:solidFill>
                <a:latin typeface="Times New Roman" panose="02020603050405020304" pitchFamily="18" charset="0"/>
                <a:ea typeface="Tahoma"/>
                <a:cs typeface="Times New Roman" panose="02020603050405020304" pitchFamily="18" charset="0"/>
                <a:sym typeface="Tahoma"/>
              </a:rPr>
              <a:t>Прочитайте информацию, представленную в схеме. Определите главный конфликт пьесы.</a:t>
            </a:r>
            <a:endParaRPr lang="ru-RU" sz="2800" dirty="0">
              <a:solidFill>
                <a:schemeClr val="tx2">
                  <a:lumMod val="75000"/>
                </a:schemeClr>
              </a:solidFill>
              <a:latin typeface="Times New Roman" panose="02020603050405020304" pitchFamily="18" charset="0"/>
              <a:ea typeface="Tahoma"/>
              <a:cs typeface="Times New Roman" panose="02020603050405020304" pitchFamily="18" charset="0"/>
              <a:sym typeface="Tahoma"/>
            </a:endParaRPr>
          </a:p>
        </p:txBody>
      </p:sp>
      <p:pic>
        <p:nvPicPr>
          <p:cNvPr id="9" name="Google Shape;400;p13"/>
          <p:cNvPicPr preferRelativeResize="0"/>
          <p:nvPr/>
        </p:nvPicPr>
        <p:blipFill rotWithShape="1">
          <a:blip r:embed="rId4">
            <a:alphaModFix/>
          </a:blip>
          <a:srcRect/>
          <a:stretch/>
        </p:blipFill>
        <p:spPr>
          <a:xfrm>
            <a:off x="2554682" y="3342580"/>
            <a:ext cx="4394675" cy="2767622"/>
          </a:xfrm>
          <a:prstGeom prst="rect">
            <a:avLst/>
          </a:prstGeom>
          <a:noFill/>
          <a:ln>
            <a:noFill/>
          </a:ln>
        </p:spPr>
      </p:pic>
    </p:spTree>
    <p:extLst>
      <p:ext uri="{BB962C8B-B14F-4D97-AF65-F5344CB8AC3E}">
        <p14:creationId xmlns:p14="http://schemas.microsoft.com/office/powerpoint/2010/main" val="1885978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91631" y="-19713"/>
            <a:ext cx="9144000" cy="6729853"/>
          </a:xfrm>
          <a:prstGeom prst="rect">
            <a:avLst/>
          </a:prstGeom>
          <a:solidFill>
            <a:schemeClr val="accent1">
              <a:lumMod val="40000"/>
              <a:lumOff val="60000"/>
            </a:schemeClr>
          </a:solidFill>
          <a:ln>
            <a:noFill/>
          </a:ln>
        </p:spPr>
      </p:pic>
      <p:sp>
        <p:nvSpPr>
          <p:cNvPr id="921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14</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grpSp>
        <p:nvGrpSpPr>
          <p:cNvPr id="9" name="Google Shape;407;p14"/>
          <p:cNvGrpSpPr/>
          <p:nvPr/>
        </p:nvGrpSpPr>
        <p:grpSpPr>
          <a:xfrm>
            <a:off x="756692" y="1418635"/>
            <a:ext cx="7718851" cy="4541350"/>
            <a:chOff x="1055914" y="695801"/>
            <a:chExt cx="8280994" cy="4997428"/>
          </a:xfrm>
        </p:grpSpPr>
        <p:sp>
          <p:nvSpPr>
            <p:cNvPr id="10" name="Google Shape;408;p14"/>
            <p:cNvSpPr/>
            <p:nvPr/>
          </p:nvSpPr>
          <p:spPr>
            <a:xfrm>
              <a:off x="4122945" y="3102741"/>
              <a:ext cx="589472" cy="2207432"/>
            </a:xfrm>
            <a:custGeom>
              <a:avLst/>
              <a:gdLst/>
              <a:ahLst/>
              <a:cxnLst/>
              <a:rect l="l" t="t" r="r" b="b"/>
              <a:pathLst>
                <a:path w="589472" h="1684847" extrusionOk="0">
                  <a:moveTo>
                    <a:pt x="0" y="0"/>
                  </a:moveTo>
                  <a:lnTo>
                    <a:pt x="294736" y="0"/>
                  </a:lnTo>
                  <a:lnTo>
                    <a:pt x="294736" y="1684847"/>
                  </a:lnTo>
                  <a:lnTo>
                    <a:pt x="589472" y="1684847"/>
                  </a:lnTo>
                </a:path>
              </a:pathLst>
            </a:custGeom>
            <a:noFill/>
            <a:ln w="57150" cap="flat" cmpd="sng">
              <a:solidFill>
                <a:srgbClr val="852075"/>
              </a:solidFill>
              <a:prstDash val="solid"/>
              <a:miter lim="800000"/>
              <a:headEnd type="none" w="sm" len="sm"/>
              <a:tailEnd type="none" w="sm" len="sm"/>
            </a:ln>
          </p:spPr>
          <p:txBody>
            <a:bodyPr spcFirstLastPara="1" wrap="square" lIns="262800" tIns="797775" rIns="262800" bIns="797775" anchor="ctr" anchorCtr="0">
              <a:noAutofit/>
            </a:bodyPr>
            <a:lstStyle/>
            <a:p>
              <a:pPr marL="0" marR="0" lvl="0" indent="0" algn="ctr" rtl="0">
                <a:lnSpc>
                  <a:spcPct val="90000"/>
                </a:lnSpc>
                <a:spcBef>
                  <a:spcPts val="0"/>
                </a:spcBef>
                <a:spcAft>
                  <a:spcPts val="0"/>
                </a:spcAft>
                <a:buNone/>
              </a:pPr>
              <a:endParaRPr sz="600">
                <a:solidFill>
                  <a:schemeClr val="dk1"/>
                </a:solidFill>
                <a:latin typeface="Source Sans Pro"/>
                <a:ea typeface="Source Sans Pro"/>
                <a:cs typeface="Source Sans Pro"/>
                <a:sym typeface="Source Sans Pro"/>
              </a:endParaRPr>
            </a:p>
          </p:txBody>
        </p:sp>
        <p:sp>
          <p:nvSpPr>
            <p:cNvPr id="11" name="Google Shape;409;p14"/>
            <p:cNvSpPr/>
            <p:nvPr/>
          </p:nvSpPr>
          <p:spPr>
            <a:xfrm>
              <a:off x="4122945" y="3102741"/>
              <a:ext cx="589472" cy="561615"/>
            </a:xfrm>
            <a:custGeom>
              <a:avLst/>
              <a:gdLst/>
              <a:ahLst/>
              <a:cxnLst/>
              <a:rect l="l" t="t" r="r" b="b"/>
              <a:pathLst>
                <a:path w="589472" h="561615" extrusionOk="0">
                  <a:moveTo>
                    <a:pt x="0" y="0"/>
                  </a:moveTo>
                  <a:lnTo>
                    <a:pt x="294736" y="0"/>
                  </a:lnTo>
                  <a:lnTo>
                    <a:pt x="294736" y="561615"/>
                  </a:lnTo>
                  <a:lnTo>
                    <a:pt x="589472" y="561615"/>
                  </a:lnTo>
                </a:path>
              </a:pathLst>
            </a:custGeom>
            <a:noFill/>
            <a:ln w="57150" cap="flat" cmpd="sng">
              <a:solidFill>
                <a:srgbClr val="852075"/>
              </a:solidFill>
              <a:prstDash val="solid"/>
              <a:miter lim="800000"/>
              <a:headEnd type="none" w="sm" len="sm"/>
              <a:tailEnd type="none" w="sm" len="sm"/>
            </a:ln>
          </p:spPr>
          <p:txBody>
            <a:bodyPr spcFirstLastPara="1" wrap="square" lIns="287075" tIns="260450" rIns="287075" bIns="260450" anchor="ctr" anchorCtr="0">
              <a:noAutofit/>
            </a:bodyPr>
            <a:lstStyle/>
            <a:p>
              <a:pPr marL="0" marR="0" lvl="0" indent="0" algn="ctr" rtl="0">
                <a:lnSpc>
                  <a:spcPct val="90000"/>
                </a:lnSpc>
                <a:spcBef>
                  <a:spcPts val="0"/>
                </a:spcBef>
                <a:spcAft>
                  <a:spcPts val="0"/>
                </a:spcAft>
                <a:buNone/>
              </a:pPr>
              <a:endParaRPr sz="1800">
                <a:solidFill>
                  <a:schemeClr val="dk1"/>
                </a:solidFill>
                <a:latin typeface="Tahoma"/>
                <a:ea typeface="Tahoma"/>
                <a:cs typeface="Tahoma"/>
                <a:sym typeface="Tahoma"/>
              </a:endParaRPr>
            </a:p>
          </p:txBody>
        </p:sp>
        <p:sp>
          <p:nvSpPr>
            <p:cNvPr id="12" name="Google Shape;410;p14"/>
            <p:cNvSpPr/>
            <p:nvPr/>
          </p:nvSpPr>
          <p:spPr>
            <a:xfrm>
              <a:off x="4122945" y="2541125"/>
              <a:ext cx="589472" cy="561615"/>
            </a:xfrm>
            <a:custGeom>
              <a:avLst/>
              <a:gdLst/>
              <a:ahLst/>
              <a:cxnLst/>
              <a:rect l="l" t="t" r="r" b="b"/>
              <a:pathLst>
                <a:path w="589472" h="561615" extrusionOk="0">
                  <a:moveTo>
                    <a:pt x="0" y="561615"/>
                  </a:moveTo>
                  <a:lnTo>
                    <a:pt x="294736" y="561615"/>
                  </a:lnTo>
                  <a:lnTo>
                    <a:pt x="294736" y="0"/>
                  </a:lnTo>
                  <a:lnTo>
                    <a:pt x="589472" y="0"/>
                  </a:lnTo>
                </a:path>
              </a:pathLst>
            </a:custGeom>
            <a:noFill/>
            <a:ln w="57150" cap="flat" cmpd="sng">
              <a:solidFill>
                <a:srgbClr val="852075"/>
              </a:solidFill>
              <a:prstDash val="solid"/>
              <a:miter lim="800000"/>
              <a:headEnd type="none" w="sm" len="sm"/>
              <a:tailEnd type="none" w="sm" len="sm"/>
            </a:ln>
          </p:spPr>
          <p:txBody>
            <a:bodyPr spcFirstLastPara="1" wrap="square" lIns="287075" tIns="260450" rIns="287075" bIns="260450" anchor="ctr" anchorCtr="0">
              <a:noAutofit/>
            </a:bodyPr>
            <a:lstStyle/>
            <a:p>
              <a:pPr marL="0" marR="0" lvl="0" indent="0" algn="ctr" rtl="0">
                <a:lnSpc>
                  <a:spcPct val="90000"/>
                </a:lnSpc>
                <a:spcBef>
                  <a:spcPts val="0"/>
                </a:spcBef>
                <a:spcAft>
                  <a:spcPts val="0"/>
                </a:spcAft>
                <a:buNone/>
              </a:pPr>
              <a:endParaRPr sz="1800">
                <a:solidFill>
                  <a:schemeClr val="dk1"/>
                </a:solidFill>
                <a:latin typeface="Tahoma"/>
                <a:ea typeface="Tahoma"/>
                <a:cs typeface="Tahoma"/>
                <a:sym typeface="Tahoma"/>
              </a:endParaRPr>
            </a:p>
          </p:txBody>
        </p:sp>
        <p:sp>
          <p:nvSpPr>
            <p:cNvPr id="13" name="Google Shape;411;p14"/>
            <p:cNvSpPr/>
            <p:nvPr/>
          </p:nvSpPr>
          <p:spPr>
            <a:xfrm>
              <a:off x="4122945" y="1417893"/>
              <a:ext cx="589472" cy="1684847"/>
            </a:xfrm>
            <a:custGeom>
              <a:avLst/>
              <a:gdLst/>
              <a:ahLst/>
              <a:cxnLst/>
              <a:rect l="l" t="t" r="r" b="b"/>
              <a:pathLst>
                <a:path w="589472" h="1684847" extrusionOk="0">
                  <a:moveTo>
                    <a:pt x="0" y="1684847"/>
                  </a:moveTo>
                  <a:lnTo>
                    <a:pt x="294736" y="1684847"/>
                  </a:lnTo>
                  <a:lnTo>
                    <a:pt x="294736" y="0"/>
                  </a:lnTo>
                  <a:lnTo>
                    <a:pt x="589472" y="0"/>
                  </a:lnTo>
                </a:path>
              </a:pathLst>
            </a:custGeom>
            <a:noFill/>
            <a:ln w="57150" cap="flat" cmpd="sng">
              <a:solidFill>
                <a:srgbClr val="852075"/>
              </a:solidFill>
              <a:prstDash val="solid"/>
              <a:miter lim="800000"/>
              <a:headEnd type="none" w="sm" len="sm"/>
              <a:tailEnd type="none" w="sm" len="sm"/>
            </a:ln>
          </p:spPr>
          <p:txBody>
            <a:bodyPr spcFirstLastPara="1" wrap="square" lIns="262800" tIns="797775" rIns="262800" bIns="797775" anchor="ctr" anchorCtr="0">
              <a:noAutofit/>
            </a:bodyPr>
            <a:lstStyle/>
            <a:p>
              <a:pPr marL="0" marR="0" lvl="0" indent="0" algn="ctr" rtl="0">
                <a:lnSpc>
                  <a:spcPct val="90000"/>
                </a:lnSpc>
                <a:spcBef>
                  <a:spcPts val="0"/>
                </a:spcBef>
                <a:spcAft>
                  <a:spcPts val="0"/>
                </a:spcAft>
                <a:buNone/>
              </a:pPr>
              <a:endParaRPr sz="1800">
                <a:solidFill>
                  <a:schemeClr val="dk1"/>
                </a:solidFill>
                <a:latin typeface="Tahoma"/>
                <a:ea typeface="Tahoma"/>
                <a:cs typeface="Tahoma"/>
                <a:sym typeface="Tahoma"/>
              </a:endParaRPr>
            </a:p>
          </p:txBody>
        </p:sp>
        <p:sp>
          <p:nvSpPr>
            <p:cNvPr id="14" name="Google Shape;412;p14"/>
            <p:cNvSpPr/>
            <p:nvPr/>
          </p:nvSpPr>
          <p:spPr>
            <a:xfrm rot="-5400000">
              <a:off x="224732" y="1569221"/>
              <a:ext cx="4729397" cy="3067032"/>
            </a:xfrm>
            <a:prstGeom prst="roundRect">
              <a:avLst>
                <a:gd name="adj" fmla="val 16667"/>
              </a:avLst>
            </a:prstGeom>
            <a:solidFill>
              <a:srgbClr val="852075"/>
            </a:solidFill>
            <a:ln w="57150" cap="flat" cmpd="sng">
              <a:solidFill>
                <a:srgbClr val="85207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13;p14"/>
            <p:cNvSpPr txBox="1"/>
            <p:nvPr/>
          </p:nvSpPr>
          <p:spPr>
            <a:xfrm>
              <a:off x="1205628" y="887738"/>
              <a:ext cx="2767592" cy="4429957"/>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ru-RU" b="1" dirty="0">
                  <a:solidFill>
                    <a:schemeClr val="lt1"/>
                  </a:solidFill>
                  <a:latin typeface="Times New Roman" panose="02020603050405020304" pitchFamily="18" charset="0"/>
                  <a:ea typeface="Tahoma"/>
                  <a:cs typeface="Times New Roman" panose="02020603050405020304" pitchFamily="18" charset="0"/>
                  <a:sym typeface="Tahoma"/>
                </a:rPr>
                <a:t>АСПЕКТЫ</a:t>
              </a:r>
              <a:endParaRPr dirty="0">
                <a:latin typeface="Times New Roman" panose="02020603050405020304" pitchFamily="18" charset="0"/>
                <a:cs typeface="Times New Roman" panose="02020603050405020304" pitchFamily="18" charset="0"/>
              </a:endParaRPr>
            </a:p>
            <a:p>
              <a:pPr marL="0" marR="0" lvl="0" indent="0" algn="ctr" rtl="0">
                <a:lnSpc>
                  <a:spcPct val="90000"/>
                </a:lnSpc>
                <a:spcBef>
                  <a:spcPts val="1050"/>
                </a:spcBef>
                <a:spcAft>
                  <a:spcPts val="0"/>
                </a:spcAft>
                <a:buNone/>
              </a:pPr>
              <a:r>
                <a:rPr lang="ru-RU" b="1" dirty="0">
                  <a:solidFill>
                    <a:schemeClr val="lt1"/>
                  </a:solidFill>
                  <a:latin typeface="Times New Roman" panose="02020603050405020304" pitchFamily="18" charset="0"/>
                  <a:ea typeface="Tahoma"/>
                  <a:cs typeface="Times New Roman" panose="02020603050405020304" pitchFamily="18" charset="0"/>
                  <a:sym typeface="Tahoma"/>
                </a:rPr>
                <a:t>МНОГОСОСТАВНОГО</a:t>
              </a:r>
              <a:endParaRPr dirty="0">
                <a:latin typeface="Times New Roman" panose="02020603050405020304" pitchFamily="18" charset="0"/>
                <a:cs typeface="Times New Roman" panose="02020603050405020304" pitchFamily="18" charset="0"/>
              </a:endParaRPr>
            </a:p>
            <a:p>
              <a:pPr marL="0" marR="0" lvl="0" indent="0" algn="ctr" rtl="0">
                <a:lnSpc>
                  <a:spcPct val="90000"/>
                </a:lnSpc>
                <a:spcBef>
                  <a:spcPts val="700"/>
                </a:spcBef>
                <a:spcAft>
                  <a:spcPts val="0"/>
                </a:spcAft>
                <a:buNone/>
              </a:pPr>
              <a:r>
                <a:rPr lang="ru-RU" b="1" dirty="0">
                  <a:solidFill>
                    <a:schemeClr val="lt1"/>
                  </a:solidFill>
                  <a:latin typeface="Times New Roman" panose="02020603050405020304" pitchFamily="18" charset="0"/>
                  <a:ea typeface="Tahoma"/>
                  <a:cs typeface="Times New Roman" panose="02020603050405020304" pitchFamily="18" charset="0"/>
                  <a:sym typeface="Tahoma"/>
                </a:rPr>
                <a:t>КОНФЛИКТА</a:t>
              </a:r>
              <a:endParaRPr b="1" dirty="0">
                <a:solidFill>
                  <a:schemeClr val="lt1"/>
                </a:solidFill>
                <a:latin typeface="Times New Roman" panose="02020603050405020304" pitchFamily="18" charset="0"/>
                <a:ea typeface="Tahoma"/>
                <a:cs typeface="Times New Roman" panose="02020603050405020304" pitchFamily="18" charset="0"/>
                <a:sym typeface="Tahoma"/>
              </a:endParaRPr>
            </a:p>
          </p:txBody>
        </p:sp>
        <p:sp>
          <p:nvSpPr>
            <p:cNvPr id="16" name="Google Shape;414;p14"/>
            <p:cNvSpPr/>
            <p:nvPr/>
          </p:nvSpPr>
          <p:spPr>
            <a:xfrm>
              <a:off x="4712417" y="695801"/>
              <a:ext cx="4624491" cy="1131317"/>
            </a:xfrm>
            <a:prstGeom prst="roundRect">
              <a:avLst>
                <a:gd name="adj" fmla="val 16667"/>
              </a:avLst>
            </a:prstGeom>
            <a:solidFill>
              <a:schemeClr val="lt1"/>
            </a:solidFill>
            <a:ln w="38100" cap="flat" cmpd="sng">
              <a:solidFill>
                <a:srgbClr val="593593"/>
              </a:solidFill>
              <a:prstDash val="solid"/>
              <a:miter lim="800000"/>
              <a:headEnd type="none" w="sm" len="sm"/>
              <a:tailEnd type="none" w="sm" len="sm"/>
            </a:ln>
          </p:spPr>
          <p:txBody>
            <a:bodyPr spcFirstLastPara="1" wrap="square" lIns="11425" tIns="11425" rIns="11425" bIns="11425" anchor="t" anchorCtr="0">
              <a:noAutofit/>
            </a:bodyPr>
            <a:lstStyle/>
            <a:p>
              <a:pPr marL="0" marR="0" lvl="0" indent="0" algn="ctr" rtl="0">
                <a:spcBef>
                  <a:spcPts val="0"/>
                </a:spcBef>
                <a:spcAft>
                  <a:spcPts val="0"/>
                </a:spcAft>
                <a:buNone/>
              </a:pPr>
              <a:r>
                <a:rPr lang="ru-RU" sz="2000" b="1" dirty="0">
                  <a:solidFill>
                    <a:schemeClr val="dk1"/>
                  </a:solidFill>
                  <a:latin typeface="Times New Roman" panose="02020603050405020304" pitchFamily="18" charset="0"/>
                  <a:ea typeface="Tahoma"/>
                  <a:cs typeface="Times New Roman" panose="02020603050405020304" pitchFamily="18" charset="0"/>
                  <a:sym typeface="Tahoma"/>
                </a:rPr>
                <a:t>Историко-социальный</a:t>
              </a:r>
              <a:endParaRPr sz="16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u-RU" sz="2000" b="0" dirty="0">
                  <a:solidFill>
                    <a:schemeClr val="dk1"/>
                  </a:solidFill>
                  <a:latin typeface="Times New Roman" panose="02020603050405020304" pitchFamily="18" charset="0"/>
                  <a:ea typeface="Tahoma"/>
                  <a:cs typeface="Times New Roman" panose="02020603050405020304" pitchFamily="18" charset="0"/>
                  <a:sym typeface="Tahoma"/>
                </a:rPr>
                <a:t>Смена социального уклада – от дворянства к купечеству.</a:t>
              </a:r>
              <a:endParaRPr sz="2000" b="0" dirty="0">
                <a:solidFill>
                  <a:schemeClr val="dk1"/>
                </a:solidFill>
                <a:latin typeface="Times New Roman" panose="02020603050405020304" pitchFamily="18" charset="0"/>
                <a:ea typeface="Tahoma"/>
                <a:cs typeface="Times New Roman" panose="02020603050405020304" pitchFamily="18" charset="0"/>
                <a:sym typeface="Tahoma"/>
              </a:endParaRPr>
            </a:p>
          </p:txBody>
        </p:sp>
        <p:sp>
          <p:nvSpPr>
            <p:cNvPr id="17" name="Google Shape;415;p14"/>
            <p:cNvSpPr/>
            <p:nvPr/>
          </p:nvSpPr>
          <p:spPr>
            <a:xfrm>
              <a:off x="4712418" y="1880406"/>
              <a:ext cx="4624490" cy="1084973"/>
            </a:xfrm>
            <a:prstGeom prst="roundRect">
              <a:avLst>
                <a:gd name="adj" fmla="val 16667"/>
              </a:avLst>
            </a:prstGeom>
            <a:solidFill>
              <a:schemeClr val="lt1"/>
            </a:solidFill>
            <a:ln w="38100" cap="flat" cmpd="sng">
              <a:solidFill>
                <a:srgbClr val="593593"/>
              </a:solidFill>
              <a:prstDash val="solid"/>
              <a:miter lim="800000"/>
              <a:headEnd type="none" w="sm" len="sm"/>
              <a:tailEnd type="none" w="sm" len="sm"/>
            </a:ln>
          </p:spPr>
          <p:txBody>
            <a:bodyPr spcFirstLastPara="1" wrap="square" lIns="11425" tIns="11425" rIns="11425" bIns="11425" anchor="t" anchorCtr="0">
              <a:noAutofit/>
            </a:bodyPr>
            <a:lstStyle/>
            <a:p>
              <a:pPr marL="0" marR="0" lvl="0" indent="0" algn="ctr" rtl="0">
                <a:spcBef>
                  <a:spcPts val="0"/>
                </a:spcBef>
                <a:spcAft>
                  <a:spcPts val="0"/>
                </a:spcAft>
                <a:buNone/>
              </a:pPr>
              <a:r>
                <a:rPr lang="ru-RU" sz="2000" b="1" dirty="0">
                  <a:solidFill>
                    <a:schemeClr val="dk1"/>
                  </a:solidFill>
                  <a:latin typeface="Times New Roman" panose="02020603050405020304" pitchFamily="18" charset="0"/>
                  <a:ea typeface="Tahoma"/>
                  <a:cs typeface="Times New Roman" panose="02020603050405020304" pitchFamily="18" charset="0"/>
                  <a:sym typeface="Tahoma"/>
                </a:rPr>
                <a:t>Философский</a:t>
              </a:r>
              <a:endParaRPr sz="16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u-RU" sz="2000" b="0" dirty="0">
                  <a:solidFill>
                    <a:schemeClr val="dk1"/>
                  </a:solidFill>
                  <a:latin typeface="Times New Roman" panose="02020603050405020304" pitchFamily="18" charset="0"/>
                  <a:ea typeface="Tahoma"/>
                  <a:cs typeface="Times New Roman" panose="02020603050405020304" pitchFamily="18" charset="0"/>
                  <a:sym typeface="Tahoma"/>
                </a:rPr>
                <a:t>Столкновение двух типов мировоззрения.</a:t>
              </a:r>
              <a:endParaRPr sz="16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endParaRPr sz="2200" b="1" dirty="0">
                <a:solidFill>
                  <a:schemeClr val="dk1"/>
                </a:solidFill>
                <a:latin typeface="Tahoma"/>
                <a:ea typeface="Tahoma"/>
                <a:cs typeface="Tahoma"/>
                <a:sym typeface="Tahoma"/>
              </a:endParaRPr>
            </a:p>
          </p:txBody>
        </p:sp>
        <p:sp>
          <p:nvSpPr>
            <p:cNvPr id="18" name="Google Shape;416;p14"/>
            <p:cNvSpPr/>
            <p:nvPr/>
          </p:nvSpPr>
          <p:spPr>
            <a:xfrm>
              <a:off x="4712416" y="3028676"/>
              <a:ext cx="4624491" cy="1837238"/>
            </a:xfrm>
            <a:prstGeom prst="roundRect">
              <a:avLst>
                <a:gd name="adj" fmla="val 10906"/>
              </a:avLst>
            </a:prstGeom>
            <a:solidFill>
              <a:schemeClr val="lt1"/>
            </a:solidFill>
            <a:ln w="38100" cap="flat" cmpd="sng">
              <a:solidFill>
                <a:srgbClr val="593593"/>
              </a:solidFill>
              <a:prstDash val="solid"/>
              <a:miter lim="800000"/>
              <a:headEnd type="none" w="sm" len="sm"/>
              <a:tailEnd type="none" w="sm" len="sm"/>
            </a:ln>
          </p:spPr>
          <p:txBody>
            <a:bodyPr spcFirstLastPara="1" wrap="square" lIns="11425" tIns="11425" rIns="11425" bIns="11425" anchor="t" anchorCtr="0">
              <a:noAutofit/>
            </a:bodyPr>
            <a:lstStyle/>
            <a:p>
              <a:pPr marL="0" marR="0" lvl="0" indent="0" algn="ctr" rtl="0">
                <a:spcBef>
                  <a:spcPts val="0"/>
                </a:spcBef>
                <a:spcAft>
                  <a:spcPts val="0"/>
                </a:spcAft>
                <a:buNone/>
              </a:pPr>
              <a:r>
                <a:rPr lang="ru-RU" sz="2000" b="1" dirty="0">
                  <a:solidFill>
                    <a:schemeClr val="dk1"/>
                  </a:solidFill>
                  <a:latin typeface="Times New Roman" panose="02020603050405020304" pitchFamily="18" charset="0"/>
                  <a:ea typeface="Tahoma"/>
                  <a:cs typeface="Times New Roman" panose="02020603050405020304" pitchFamily="18" charset="0"/>
                  <a:sym typeface="Tahoma"/>
                </a:rPr>
                <a:t>Нравственно-</a:t>
              </a:r>
              <a:endParaRPr sz="2000" b="1" dirty="0">
                <a:solidFill>
                  <a:schemeClr val="dk1"/>
                </a:solidFill>
                <a:latin typeface="Times New Roman" panose="02020603050405020304" pitchFamily="18" charset="0"/>
                <a:ea typeface="Tahoma"/>
                <a:cs typeface="Times New Roman" panose="02020603050405020304" pitchFamily="18" charset="0"/>
                <a:sym typeface="Tahoma"/>
              </a:endParaRPr>
            </a:p>
            <a:p>
              <a:pPr marL="0" marR="0" lvl="0" indent="0" algn="ctr" rtl="0">
                <a:spcBef>
                  <a:spcPts val="0"/>
                </a:spcBef>
                <a:spcAft>
                  <a:spcPts val="0"/>
                </a:spcAft>
                <a:buNone/>
              </a:pPr>
              <a:r>
                <a:rPr lang="ru-RU" sz="2000" b="1" dirty="0">
                  <a:solidFill>
                    <a:schemeClr val="dk1"/>
                  </a:solidFill>
                  <a:latin typeface="Times New Roman" panose="02020603050405020304" pitchFamily="18" charset="0"/>
                  <a:ea typeface="Tahoma"/>
                  <a:cs typeface="Times New Roman" panose="02020603050405020304" pitchFamily="18" charset="0"/>
                  <a:sym typeface="Tahoma"/>
                </a:rPr>
                <a:t>психологический</a:t>
              </a:r>
              <a:endParaRPr sz="16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u-RU" sz="2000" b="0" dirty="0">
                  <a:solidFill>
                    <a:schemeClr val="dk1"/>
                  </a:solidFill>
                  <a:latin typeface="Times New Roman" panose="02020603050405020304" pitchFamily="18" charset="0"/>
                  <a:ea typeface="Tahoma"/>
                  <a:cs typeface="Times New Roman" panose="02020603050405020304" pitchFamily="18" charset="0"/>
                  <a:sym typeface="Tahoma"/>
                </a:rPr>
                <a:t>Субъективные представления героев о жизни не совпадают с реальностью.</a:t>
              </a:r>
              <a:endParaRPr sz="2000" b="0" dirty="0">
                <a:solidFill>
                  <a:schemeClr val="dk1"/>
                </a:solidFill>
                <a:latin typeface="Times New Roman" panose="02020603050405020304" pitchFamily="18" charset="0"/>
                <a:ea typeface="Tahoma"/>
                <a:cs typeface="Times New Roman" panose="02020603050405020304" pitchFamily="18" charset="0"/>
                <a:sym typeface="Tahoma"/>
              </a:endParaRPr>
            </a:p>
          </p:txBody>
        </p:sp>
        <p:sp>
          <p:nvSpPr>
            <p:cNvPr id="19" name="Google Shape;417;p14"/>
            <p:cNvSpPr/>
            <p:nvPr/>
          </p:nvSpPr>
          <p:spPr>
            <a:xfrm>
              <a:off x="4722822" y="4933762"/>
              <a:ext cx="4614085" cy="759467"/>
            </a:xfrm>
            <a:prstGeom prst="roundRect">
              <a:avLst>
                <a:gd name="adj" fmla="val 16667"/>
              </a:avLst>
            </a:prstGeom>
            <a:solidFill>
              <a:schemeClr val="lt1"/>
            </a:solidFill>
            <a:ln w="38100" cap="flat" cmpd="sng">
              <a:solidFill>
                <a:srgbClr val="593593"/>
              </a:solidFill>
              <a:prstDash val="solid"/>
              <a:miter lim="800000"/>
              <a:headEnd type="none" w="sm" len="sm"/>
              <a:tailEnd type="none" w="sm" len="sm"/>
            </a:ln>
          </p:spPr>
          <p:txBody>
            <a:bodyPr spcFirstLastPara="1" wrap="square" lIns="11425" tIns="11425" rIns="11425" bIns="11425" anchor="t" anchorCtr="0">
              <a:noAutofit/>
            </a:bodyPr>
            <a:lstStyle/>
            <a:p>
              <a:pPr marL="0" marR="0" lvl="0" indent="0" algn="ctr" rtl="0">
                <a:spcBef>
                  <a:spcPts val="0"/>
                </a:spcBef>
                <a:spcAft>
                  <a:spcPts val="0"/>
                </a:spcAft>
                <a:buNone/>
              </a:pPr>
              <a:r>
                <a:rPr lang="ru-RU" sz="2000" b="1" dirty="0">
                  <a:solidFill>
                    <a:schemeClr val="dk1"/>
                  </a:solidFill>
                  <a:latin typeface="Times New Roman" panose="02020603050405020304" pitchFamily="18" charset="0"/>
                  <a:ea typeface="Tahoma"/>
                  <a:cs typeface="Times New Roman" panose="02020603050405020304" pitchFamily="18" charset="0"/>
                  <a:sym typeface="Tahoma"/>
                </a:rPr>
                <a:t>Главный конфликт</a:t>
              </a:r>
              <a:endParaRPr sz="16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u-RU" sz="2000" b="1" dirty="0">
                  <a:solidFill>
                    <a:schemeClr val="dk1"/>
                  </a:solidFill>
                  <a:latin typeface="Times New Roman" panose="02020603050405020304" pitchFamily="18" charset="0"/>
                  <a:ea typeface="Tahoma"/>
                  <a:cs typeface="Times New Roman" panose="02020603050405020304" pitchFamily="18" charset="0"/>
                  <a:sym typeface="Tahoma"/>
                </a:rPr>
                <a:t>?</a:t>
              </a:r>
              <a:endParaRPr sz="2000" b="1" dirty="0">
                <a:solidFill>
                  <a:schemeClr val="dk1"/>
                </a:solidFill>
                <a:latin typeface="Times New Roman" panose="02020603050405020304" pitchFamily="18" charset="0"/>
                <a:ea typeface="Tahoma"/>
                <a:cs typeface="Times New Roman" panose="02020603050405020304" pitchFamily="18" charset="0"/>
                <a:sym typeface="Tahoma"/>
              </a:endParaRPr>
            </a:p>
          </p:txBody>
        </p:sp>
      </p:grpSp>
    </p:spTree>
    <p:extLst>
      <p:ext uri="{BB962C8B-B14F-4D97-AF65-F5344CB8AC3E}">
        <p14:creationId xmlns:p14="http://schemas.microsoft.com/office/powerpoint/2010/main" val="1689305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5431" y="0"/>
            <a:ext cx="9144000" cy="6729853"/>
          </a:xfrm>
          <a:prstGeom prst="rect">
            <a:avLst/>
          </a:prstGeom>
          <a:solidFill>
            <a:schemeClr val="accent1">
              <a:lumMod val="40000"/>
              <a:lumOff val="60000"/>
            </a:schemeClr>
          </a:solidFill>
          <a:ln>
            <a:noFill/>
          </a:ln>
        </p:spPr>
      </p:pic>
      <p:sp>
        <p:nvSpPr>
          <p:cNvPr id="921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15</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9" name="Google Shape;425;p15"/>
          <p:cNvSpPr/>
          <p:nvPr/>
        </p:nvSpPr>
        <p:spPr>
          <a:xfrm>
            <a:off x="3334761" y="3750830"/>
            <a:ext cx="562386" cy="2160004"/>
          </a:xfrm>
          <a:custGeom>
            <a:avLst/>
            <a:gdLst/>
            <a:ahLst/>
            <a:cxnLst/>
            <a:rect l="l" t="t" r="r" b="b"/>
            <a:pathLst>
              <a:path w="589472" h="1684847" extrusionOk="0">
                <a:moveTo>
                  <a:pt x="0" y="0"/>
                </a:moveTo>
                <a:lnTo>
                  <a:pt x="294736" y="0"/>
                </a:lnTo>
                <a:lnTo>
                  <a:pt x="294736" y="1684847"/>
                </a:lnTo>
                <a:lnTo>
                  <a:pt x="589472" y="1684847"/>
                </a:lnTo>
              </a:path>
            </a:pathLst>
          </a:custGeom>
          <a:noFill/>
          <a:ln w="57150" cap="flat" cmpd="sng">
            <a:solidFill>
              <a:srgbClr val="852075"/>
            </a:solidFill>
            <a:prstDash val="solid"/>
            <a:miter lim="800000"/>
            <a:headEnd type="none" w="sm" len="sm"/>
            <a:tailEnd type="none" w="sm" len="sm"/>
          </a:ln>
        </p:spPr>
        <p:txBody>
          <a:bodyPr spcFirstLastPara="1" wrap="square" lIns="262800" tIns="797775" rIns="262800" bIns="797775" anchor="ctr" anchorCtr="0">
            <a:noAutofit/>
          </a:bodyPr>
          <a:lstStyle/>
          <a:p>
            <a:pPr marL="0" marR="0" lvl="0" indent="0" algn="ctr" rtl="0">
              <a:lnSpc>
                <a:spcPct val="90000"/>
              </a:lnSpc>
              <a:spcBef>
                <a:spcPts val="0"/>
              </a:spcBef>
              <a:spcAft>
                <a:spcPts val="0"/>
              </a:spcAft>
              <a:buNone/>
            </a:pPr>
            <a:endParaRPr sz="600">
              <a:solidFill>
                <a:schemeClr val="dk1"/>
              </a:solidFill>
              <a:latin typeface="Source Sans Pro"/>
              <a:ea typeface="Source Sans Pro"/>
              <a:cs typeface="Source Sans Pro"/>
              <a:sym typeface="Source Sans Pro"/>
            </a:endParaRPr>
          </a:p>
        </p:txBody>
      </p:sp>
      <p:sp>
        <p:nvSpPr>
          <p:cNvPr id="10" name="Google Shape;426;p15"/>
          <p:cNvSpPr/>
          <p:nvPr/>
        </p:nvSpPr>
        <p:spPr>
          <a:xfrm>
            <a:off x="3334761" y="3715469"/>
            <a:ext cx="562386" cy="549548"/>
          </a:xfrm>
          <a:custGeom>
            <a:avLst/>
            <a:gdLst/>
            <a:ahLst/>
            <a:cxnLst/>
            <a:rect l="l" t="t" r="r" b="b"/>
            <a:pathLst>
              <a:path w="589472" h="561615" extrusionOk="0">
                <a:moveTo>
                  <a:pt x="0" y="0"/>
                </a:moveTo>
                <a:lnTo>
                  <a:pt x="294736" y="0"/>
                </a:lnTo>
                <a:lnTo>
                  <a:pt x="294736" y="561615"/>
                </a:lnTo>
                <a:lnTo>
                  <a:pt x="589472" y="561615"/>
                </a:lnTo>
              </a:path>
            </a:pathLst>
          </a:custGeom>
          <a:noFill/>
          <a:ln w="57150" cap="flat" cmpd="sng">
            <a:solidFill>
              <a:srgbClr val="852075"/>
            </a:solidFill>
            <a:prstDash val="solid"/>
            <a:miter lim="800000"/>
            <a:headEnd type="none" w="sm" len="sm"/>
            <a:tailEnd type="none" w="sm" len="sm"/>
          </a:ln>
        </p:spPr>
        <p:txBody>
          <a:bodyPr spcFirstLastPara="1" wrap="square" lIns="287075" tIns="260450" rIns="287075" bIns="260450" anchor="ctr" anchorCtr="0">
            <a:noAutofit/>
          </a:bodyPr>
          <a:lstStyle/>
          <a:p>
            <a:pPr marL="0" marR="0" lvl="0" indent="0" algn="ctr" rtl="0">
              <a:lnSpc>
                <a:spcPct val="90000"/>
              </a:lnSpc>
              <a:spcBef>
                <a:spcPts val="0"/>
              </a:spcBef>
              <a:spcAft>
                <a:spcPts val="0"/>
              </a:spcAft>
              <a:buNone/>
            </a:pPr>
            <a:endParaRPr sz="1800">
              <a:solidFill>
                <a:schemeClr val="dk1"/>
              </a:solidFill>
              <a:latin typeface="Tahoma"/>
              <a:ea typeface="Tahoma"/>
              <a:cs typeface="Tahoma"/>
              <a:sym typeface="Tahoma"/>
            </a:endParaRPr>
          </a:p>
        </p:txBody>
      </p:sp>
      <p:sp>
        <p:nvSpPr>
          <p:cNvPr id="11" name="Google Shape;427;p15"/>
          <p:cNvSpPr/>
          <p:nvPr/>
        </p:nvSpPr>
        <p:spPr>
          <a:xfrm>
            <a:off x="3334761" y="3153853"/>
            <a:ext cx="562386" cy="549548"/>
          </a:xfrm>
          <a:custGeom>
            <a:avLst/>
            <a:gdLst/>
            <a:ahLst/>
            <a:cxnLst/>
            <a:rect l="l" t="t" r="r" b="b"/>
            <a:pathLst>
              <a:path w="589472" h="561615" extrusionOk="0">
                <a:moveTo>
                  <a:pt x="0" y="561615"/>
                </a:moveTo>
                <a:lnTo>
                  <a:pt x="294736" y="561615"/>
                </a:lnTo>
                <a:lnTo>
                  <a:pt x="294736" y="0"/>
                </a:lnTo>
                <a:lnTo>
                  <a:pt x="589472" y="0"/>
                </a:lnTo>
              </a:path>
            </a:pathLst>
          </a:custGeom>
          <a:noFill/>
          <a:ln w="57150" cap="flat" cmpd="sng">
            <a:solidFill>
              <a:srgbClr val="852075"/>
            </a:solidFill>
            <a:prstDash val="solid"/>
            <a:miter lim="800000"/>
            <a:headEnd type="none" w="sm" len="sm"/>
            <a:tailEnd type="none" w="sm" len="sm"/>
          </a:ln>
        </p:spPr>
        <p:txBody>
          <a:bodyPr spcFirstLastPara="1" wrap="square" lIns="287075" tIns="260450" rIns="287075" bIns="260450" anchor="ctr" anchorCtr="0">
            <a:noAutofit/>
          </a:bodyPr>
          <a:lstStyle/>
          <a:p>
            <a:pPr marL="0" marR="0" lvl="0" indent="0" algn="ctr" rtl="0">
              <a:lnSpc>
                <a:spcPct val="90000"/>
              </a:lnSpc>
              <a:spcBef>
                <a:spcPts val="0"/>
              </a:spcBef>
              <a:spcAft>
                <a:spcPts val="0"/>
              </a:spcAft>
              <a:buNone/>
            </a:pPr>
            <a:endParaRPr sz="1800">
              <a:solidFill>
                <a:schemeClr val="dk1"/>
              </a:solidFill>
              <a:latin typeface="Tahoma"/>
              <a:ea typeface="Tahoma"/>
              <a:cs typeface="Tahoma"/>
              <a:sym typeface="Tahoma"/>
            </a:endParaRPr>
          </a:p>
        </p:txBody>
      </p:sp>
      <p:sp>
        <p:nvSpPr>
          <p:cNvPr id="12" name="Google Shape;428;p15"/>
          <p:cNvSpPr/>
          <p:nvPr/>
        </p:nvSpPr>
        <p:spPr>
          <a:xfrm>
            <a:off x="3334761" y="2054754"/>
            <a:ext cx="562386" cy="1648647"/>
          </a:xfrm>
          <a:custGeom>
            <a:avLst/>
            <a:gdLst/>
            <a:ahLst/>
            <a:cxnLst/>
            <a:rect l="l" t="t" r="r" b="b"/>
            <a:pathLst>
              <a:path w="589472" h="1684847" extrusionOk="0">
                <a:moveTo>
                  <a:pt x="0" y="1684847"/>
                </a:moveTo>
                <a:lnTo>
                  <a:pt x="294736" y="1684847"/>
                </a:lnTo>
                <a:lnTo>
                  <a:pt x="294736" y="0"/>
                </a:lnTo>
                <a:lnTo>
                  <a:pt x="589472" y="0"/>
                </a:lnTo>
              </a:path>
            </a:pathLst>
          </a:custGeom>
          <a:noFill/>
          <a:ln w="57150" cap="flat" cmpd="sng">
            <a:solidFill>
              <a:srgbClr val="852075"/>
            </a:solidFill>
            <a:prstDash val="solid"/>
            <a:miter lim="800000"/>
            <a:headEnd type="none" w="sm" len="sm"/>
            <a:tailEnd type="none" w="sm" len="sm"/>
          </a:ln>
        </p:spPr>
        <p:txBody>
          <a:bodyPr spcFirstLastPara="1" wrap="square" lIns="262800" tIns="797775" rIns="262800" bIns="797775" anchor="ctr" anchorCtr="0">
            <a:noAutofit/>
          </a:bodyPr>
          <a:lstStyle/>
          <a:p>
            <a:pPr marL="0" marR="0" lvl="0" indent="0" algn="ctr" rtl="0">
              <a:lnSpc>
                <a:spcPct val="90000"/>
              </a:lnSpc>
              <a:spcBef>
                <a:spcPts val="0"/>
              </a:spcBef>
              <a:spcAft>
                <a:spcPts val="0"/>
              </a:spcAft>
              <a:buNone/>
            </a:pPr>
            <a:endParaRPr sz="1800">
              <a:solidFill>
                <a:schemeClr val="dk1"/>
              </a:solidFill>
              <a:latin typeface="Tahoma"/>
              <a:ea typeface="Tahoma"/>
              <a:cs typeface="Tahoma"/>
              <a:sym typeface="Tahoma"/>
            </a:endParaRPr>
          </a:p>
        </p:txBody>
      </p:sp>
      <p:sp>
        <p:nvSpPr>
          <p:cNvPr id="13" name="Google Shape;429;p15"/>
          <p:cNvSpPr/>
          <p:nvPr/>
        </p:nvSpPr>
        <p:spPr>
          <a:xfrm rot="-5400000">
            <a:off x="-583109" y="2291153"/>
            <a:ext cx="4627783" cy="2926104"/>
          </a:xfrm>
          <a:prstGeom prst="roundRect">
            <a:avLst>
              <a:gd name="adj" fmla="val 16667"/>
            </a:avLst>
          </a:prstGeom>
          <a:solidFill>
            <a:srgbClr val="852075"/>
          </a:solidFill>
          <a:ln w="57150" cap="flat" cmpd="sng">
            <a:solidFill>
              <a:srgbClr val="85207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30;p15"/>
          <p:cNvSpPr txBox="1"/>
          <p:nvPr/>
        </p:nvSpPr>
        <p:spPr>
          <a:xfrm>
            <a:off x="417444" y="1583589"/>
            <a:ext cx="2640421" cy="4334777"/>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ru-RU" b="1" dirty="0">
                <a:solidFill>
                  <a:schemeClr val="lt1"/>
                </a:solidFill>
                <a:latin typeface="Times New Roman" panose="02020603050405020304" pitchFamily="18" charset="0"/>
                <a:ea typeface="Tahoma"/>
                <a:cs typeface="Times New Roman" panose="02020603050405020304" pitchFamily="18" charset="0"/>
                <a:sym typeface="Tahoma"/>
              </a:rPr>
              <a:t>АСПЕКТЫ</a:t>
            </a:r>
            <a:endParaRPr dirty="0">
              <a:latin typeface="Times New Roman" panose="02020603050405020304" pitchFamily="18" charset="0"/>
              <a:cs typeface="Times New Roman" panose="02020603050405020304" pitchFamily="18" charset="0"/>
            </a:endParaRPr>
          </a:p>
          <a:p>
            <a:pPr marL="0" marR="0" lvl="0" indent="0" algn="ctr" rtl="0">
              <a:lnSpc>
                <a:spcPct val="90000"/>
              </a:lnSpc>
              <a:spcBef>
                <a:spcPts val="1050"/>
              </a:spcBef>
              <a:spcAft>
                <a:spcPts val="0"/>
              </a:spcAft>
              <a:buNone/>
            </a:pPr>
            <a:r>
              <a:rPr lang="ru-RU" b="1" dirty="0">
                <a:solidFill>
                  <a:schemeClr val="lt1"/>
                </a:solidFill>
                <a:latin typeface="Times New Roman" panose="02020603050405020304" pitchFamily="18" charset="0"/>
                <a:ea typeface="Tahoma"/>
                <a:cs typeface="Times New Roman" panose="02020603050405020304" pitchFamily="18" charset="0"/>
                <a:sym typeface="Tahoma"/>
              </a:rPr>
              <a:t>МНОГОСОСТАВНОГО</a:t>
            </a:r>
            <a:endParaRPr dirty="0">
              <a:latin typeface="Times New Roman" panose="02020603050405020304" pitchFamily="18" charset="0"/>
              <a:cs typeface="Times New Roman" panose="02020603050405020304" pitchFamily="18" charset="0"/>
            </a:endParaRPr>
          </a:p>
          <a:p>
            <a:pPr marL="0" marR="0" lvl="0" indent="0" algn="ctr" rtl="0">
              <a:lnSpc>
                <a:spcPct val="90000"/>
              </a:lnSpc>
              <a:spcBef>
                <a:spcPts val="700"/>
              </a:spcBef>
              <a:spcAft>
                <a:spcPts val="0"/>
              </a:spcAft>
              <a:buNone/>
            </a:pPr>
            <a:r>
              <a:rPr lang="ru-RU" b="1" dirty="0">
                <a:solidFill>
                  <a:schemeClr val="lt1"/>
                </a:solidFill>
                <a:latin typeface="Times New Roman" panose="02020603050405020304" pitchFamily="18" charset="0"/>
                <a:ea typeface="Tahoma"/>
                <a:cs typeface="Times New Roman" panose="02020603050405020304" pitchFamily="18" charset="0"/>
                <a:sym typeface="Tahoma"/>
              </a:rPr>
              <a:t>КОНФЛИКТА</a:t>
            </a:r>
            <a:endParaRPr b="1" dirty="0">
              <a:solidFill>
                <a:schemeClr val="lt1"/>
              </a:solidFill>
              <a:latin typeface="Times New Roman" panose="02020603050405020304" pitchFamily="18" charset="0"/>
              <a:ea typeface="Tahoma"/>
              <a:cs typeface="Times New Roman" panose="02020603050405020304" pitchFamily="18" charset="0"/>
              <a:sym typeface="Tahoma"/>
            </a:endParaRPr>
          </a:p>
        </p:txBody>
      </p:sp>
      <p:sp>
        <p:nvSpPr>
          <p:cNvPr id="15" name="Google Shape;431;p15"/>
          <p:cNvSpPr/>
          <p:nvPr/>
        </p:nvSpPr>
        <p:spPr>
          <a:xfrm>
            <a:off x="3755151" y="1488409"/>
            <a:ext cx="4920518" cy="1107010"/>
          </a:xfrm>
          <a:prstGeom prst="roundRect">
            <a:avLst>
              <a:gd name="adj" fmla="val 16667"/>
            </a:avLst>
          </a:prstGeom>
          <a:solidFill>
            <a:schemeClr val="lt1"/>
          </a:solidFill>
          <a:ln w="38100" cap="flat" cmpd="sng">
            <a:solidFill>
              <a:srgbClr val="593593"/>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ru-RU" sz="2200" b="1" dirty="0">
                <a:solidFill>
                  <a:schemeClr val="dk1"/>
                </a:solidFill>
                <a:latin typeface="Times New Roman" panose="02020603050405020304" pitchFamily="18" charset="0"/>
                <a:ea typeface="Tahoma"/>
                <a:cs typeface="Times New Roman" panose="02020603050405020304" pitchFamily="18" charset="0"/>
                <a:sym typeface="Tahoma"/>
              </a:rPr>
              <a:t>Историко-социальный</a:t>
            </a:r>
            <a:endParaRPr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u-RU" sz="2200" b="0" dirty="0">
                <a:solidFill>
                  <a:schemeClr val="dk1"/>
                </a:solidFill>
                <a:latin typeface="Times New Roman" panose="02020603050405020304" pitchFamily="18" charset="0"/>
                <a:ea typeface="Tahoma"/>
                <a:cs typeface="Times New Roman" panose="02020603050405020304" pitchFamily="18" charset="0"/>
                <a:sym typeface="Tahoma"/>
              </a:rPr>
              <a:t>Смена социального уклада – от дворянства к купечеству.</a:t>
            </a:r>
            <a:endParaRPr sz="2200" b="0" dirty="0">
              <a:solidFill>
                <a:schemeClr val="dk1"/>
              </a:solidFill>
              <a:latin typeface="Times New Roman" panose="02020603050405020304" pitchFamily="18" charset="0"/>
              <a:ea typeface="Tahoma"/>
              <a:cs typeface="Times New Roman" panose="02020603050405020304" pitchFamily="18" charset="0"/>
              <a:sym typeface="Tahoma"/>
            </a:endParaRPr>
          </a:p>
        </p:txBody>
      </p:sp>
      <p:sp>
        <p:nvSpPr>
          <p:cNvPr id="16" name="Google Shape;432;p15"/>
          <p:cNvSpPr/>
          <p:nvPr/>
        </p:nvSpPr>
        <p:spPr>
          <a:xfrm>
            <a:off x="3755151" y="2658285"/>
            <a:ext cx="4920518" cy="1130315"/>
          </a:xfrm>
          <a:prstGeom prst="roundRect">
            <a:avLst>
              <a:gd name="adj" fmla="val 16667"/>
            </a:avLst>
          </a:prstGeom>
          <a:solidFill>
            <a:schemeClr val="lt1"/>
          </a:solidFill>
          <a:ln w="38100" cap="flat" cmpd="sng">
            <a:solidFill>
              <a:srgbClr val="593593"/>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ru-RU" sz="2200" b="1" dirty="0">
                <a:solidFill>
                  <a:schemeClr val="dk1"/>
                </a:solidFill>
                <a:latin typeface="Times New Roman" panose="02020603050405020304" pitchFamily="18" charset="0"/>
                <a:ea typeface="Tahoma"/>
                <a:cs typeface="Times New Roman" panose="02020603050405020304" pitchFamily="18" charset="0"/>
                <a:sym typeface="Tahoma"/>
              </a:rPr>
              <a:t>Философский</a:t>
            </a:r>
            <a:endParaRPr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u-RU" sz="2200" b="0" dirty="0">
                <a:solidFill>
                  <a:schemeClr val="dk1"/>
                </a:solidFill>
                <a:latin typeface="Times New Roman" panose="02020603050405020304" pitchFamily="18" charset="0"/>
                <a:ea typeface="Tahoma"/>
                <a:cs typeface="Times New Roman" panose="02020603050405020304" pitchFamily="18" charset="0"/>
                <a:sym typeface="Tahoma"/>
              </a:rPr>
              <a:t>Столкновение двух типов мировоззрения.</a:t>
            </a:r>
            <a:endParaRPr sz="2200" b="0" dirty="0">
              <a:solidFill>
                <a:schemeClr val="dk1"/>
              </a:solidFill>
              <a:latin typeface="Times New Roman" panose="02020603050405020304" pitchFamily="18" charset="0"/>
              <a:ea typeface="Tahoma"/>
              <a:cs typeface="Times New Roman" panose="02020603050405020304" pitchFamily="18" charset="0"/>
              <a:sym typeface="Tahoma"/>
            </a:endParaRPr>
          </a:p>
          <a:p>
            <a:pPr marL="0" marR="0" lvl="0" indent="0" algn="ctr" rtl="0">
              <a:spcBef>
                <a:spcPts val="0"/>
              </a:spcBef>
              <a:spcAft>
                <a:spcPts val="0"/>
              </a:spcAft>
              <a:buNone/>
            </a:pPr>
            <a:endParaRPr sz="2200" b="1" dirty="0">
              <a:solidFill>
                <a:schemeClr val="dk1"/>
              </a:solidFill>
              <a:latin typeface="Tahoma"/>
              <a:ea typeface="Tahoma"/>
              <a:cs typeface="Tahoma"/>
              <a:sym typeface="Tahoma"/>
            </a:endParaRPr>
          </a:p>
        </p:txBody>
      </p:sp>
      <p:sp>
        <p:nvSpPr>
          <p:cNvPr id="17" name="Google Shape;433;p15"/>
          <p:cNvSpPr/>
          <p:nvPr/>
        </p:nvSpPr>
        <p:spPr>
          <a:xfrm>
            <a:off x="3755150" y="3852020"/>
            <a:ext cx="4920518" cy="1118673"/>
          </a:xfrm>
          <a:prstGeom prst="roundRect">
            <a:avLst>
              <a:gd name="adj" fmla="val 16667"/>
            </a:avLst>
          </a:prstGeom>
          <a:solidFill>
            <a:schemeClr val="lt1"/>
          </a:solidFill>
          <a:ln w="38100" cap="flat" cmpd="sng">
            <a:solidFill>
              <a:srgbClr val="593593"/>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ru-RU" sz="2200" b="1" dirty="0">
                <a:solidFill>
                  <a:schemeClr val="dk1"/>
                </a:solidFill>
                <a:latin typeface="Times New Roman" panose="02020603050405020304" pitchFamily="18" charset="0"/>
                <a:ea typeface="Tahoma"/>
                <a:cs typeface="Times New Roman" panose="02020603050405020304" pitchFamily="18" charset="0"/>
                <a:sym typeface="Tahoma"/>
              </a:rPr>
              <a:t>Нравственно-психологический</a:t>
            </a:r>
            <a:endParaRPr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u-RU" sz="2200" b="0" dirty="0">
                <a:solidFill>
                  <a:schemeClr val="dk1"/>
                </a:solidFill>
                <a:latin typeface="Times New Roman" panose="02020603050405020304" pitchFamily="18" charset="0"/>
                <a:ea typeface="Tahoma"/>
                <a:cs typeface="Times New Roman" panose="02020603050405020304" pitchFamily="18" charset="0"/>
                <a:sym typeface="Tahoma"/>
              </a:rPr>
              <a:t>Субъективные представления героев о жизни не совпадают с реальностью.</a:t>
            </a:r>
            <a:endParaRPr sz="2200" b="0" dirty="0">
              <a:solidFill>
                <a:schemeClr val="dk1"/>
              </a:solidFill>
              <a:latin typeface="Times New Roman" panose="02020603050405020304" pitchFamily="18" charset="0"/>
              <a:ea typeface="Tahoma"/>
              <a:cs typeface="Times New Roman" panose="02020603050405020304" pitchFamily="18" charset="0"/>
              <a:sym typeface="Tahoma"/>
            </a:endParaRPr>
          </a:p>
        </p:txBody>
      </p:sp>
      <p:sp>
        <p:nvSpPr>
          <p:cNvPr id="18" name="Google Shape;434;p15"/>
          <p:cNvSpPr/>
          <p:nvPr/>
        </p:nvSpPr>
        <p:spPr>
          <a:xfrm>
            <a:off x="3766375" y="5040657"/>
            <a:ext cx="4909809" cy="1113805"/>
          </a:xfrm>
          <a:prstGeom prst="roundRect">
            <a:avLst>
              <a:gd name="adj" fmla="val 16667"/>
            </a:avLst>
          </a:prstGeom>
          <a:solidFill>
            <a:schemeClr val="lt1"/>
          </a:solidFill>
          <a:ln w="38100" cap="flat" cmpd="sng">
            <a:solidFill>
              <a:srgbClr val="593593"/>
            </a:solidFill>
            <a:prstDash val="solid"/>
            <a:miter lim="800000"/>
            <a:headEnd type="none" w="sm" len="sm"/>
            <a:tailEnd type="none" w="sm" len="sm"/>
          </a:ln>
        </p:spPr>
        <p:txBody>
          <a:bodyPr spcFirstLastPara="1" wrap="square" lIns="11425" tIns="11425" rIns="11425" bIns="11425" anchor="t" anchorCtr="0">
            <a:noAutofit/>
          </a:bodyPr>
          <a:lstStyle/>
          <a:p>
            <a:pPr marL="0" marR="0" lvl="0" indent="0" algn="ctr" rtl="0">
              <a:spcBef>
                <a:spcPts val="0"/>
              </a:spcBef>
              <a:spcAft>
                <a:spcPts val="0"/>
              </a:spcAft>
              <a:buNone/>
            </a:pPr>
            <a:r>
              <a:rPr lang="ru-RU" sz="2200" b="1" dirty="0">
                <a:solidFill>
                  <a:schemeClr val="dk1"/>
                </a:solidFill>
                <a:latin typeface="Times New Roman" panose="02020603050405020304" pitchFamily="18" charset="0"/>
                <a:ea typeface="Tahoma"/>
                <a:cs typeface="Times New Roman" panose="02020603050405020304" pitchFamily="18" charset="0"/>
                <a:sym typeface="Tahoma"/>
              </a:rPr>
              <a:t>Главный конфликт</a:t>
            </a:r>
            <a:endParaRPr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u-RU" sz="2200" dirty="0">
                <a:solidFill>
                  <a:schemeClr val="dk1"/>
                </a:solidFill>
                <a:latin typeface="Times New Roman" panose="02020603050405020304" pitchFamily="18" charset="0"/>
                <a:ea typeface="Tahoma"/>
                <a:cs typeface="Times New Roman" panose="02020603050405020304" pitchFamily="18" charset="0"/>
                <a:sym typeface="Tahoma"/>
              </a:rPr>
              <a:t>Глубокое недовольство жизнью.</a:t>
            </a:r>
            <a:endParaRPr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u-RU" sz="2200" dirty="0">
                <a:solidFill>
                  <a:schemeClr val="dk1"/>
                </a:solidFill>
                <a:latin typeface="Times New Roman" panose="02020603050405020304" pitchFamily="18" charset="0"/>
                <a:ea typeface="Tahoma"/>
                <a:cs typeface="Times New Roman" panose="02020603050405020304" pitchFamily="18" charset="0"/>
                <a:sym typeface="Tahoma"/>
              </a:rPr>
              <a:t>Остался неразрешённым.</a:t>
            </a:r>
            <a:endParaRPr sz="2200" dirty="0">
              <a:solidFill>
                <a:schemeClr val="dk1"/>
              </a:solidFill>
              <a:latin typeface="Times New Roman" panose="02020603050405020304" pitchFamily="18" charset="0"/>
              <a:ea typeface="Tahoma"/>
              <a:cs typeface="Times New Roman" panose="02020603050405020304" pitchFamily="18" charset="0"/>
              <a:sym typeface="Tahoma"/>
            </a:endParaRPr>
          </a:p>
        </p:txBody>
      </p:sp>
    </p:spTree>
    <p:extLst>
      <p:ext uri="{BB962C8B-B14F-4D97-AF65-F5344CB8AC3E}">
        <p14:creationId xmlns:p14="http://schemas.microsoft.com/office/powerpoint/2010/main" val="873321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31255"/>
            <a:ext cx="9144000" cy="6729853"/>
          </a:xfrm>
          <a:prstGeom prst="rect">
            <a:avLst/>
          </a:prstGeom>
          <a:solidFill>
            <a:schemeClr val="accent1">
              <a:lumMod val="40000"/>
              <a:lumOff val="60000"/>
            </a:schemeClr>
          </a:solidFill>
          <a:ln>
            <a:noFill/>
          </a:ln>
        </p:spPr>
      </p:pic>
      <p:sp>
        <p:nvSpPr>
          <p:cNvPr id="921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16</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9223" name="Прямоугольник 9"/>
          <p:cNvSpPr>
            <a:spLocks noChangeArrowheads="1"/>
          </p:cNvSpPr>
          <p:nvPr/>
        </p:nvSpPr>
        <p:spPr bwMode="auto">
          <a:xfrm>
            <a:off x="2190630" y="339090"/>
            <a:ext cx="4833331" cy="60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1pPr>
            <a:lvl2pPr marL="742950" indent="-28575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2pPr>
            <a:lvl3pPr marL="11430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3pPr>
            <a:lvl4pPr marL="16002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4pPr>
            <a:lvl5pPr marL="20574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9pPr>
          </a:lstStyle>
          <a:p>
            <a:pPr algn="ctr">
              <a:lnSpc>
                <a:spcPct val="115000"/>
              </a:lnSpc>
            </a:pPr>
            <a:r>
              <a:rPr lang="ru-RU" altLang="ru-RU" sz="3200" b="1" dirty="0" smtClean="0">
                <a:solidFill>
                  <a:schemeClr val="bg1"/>
                </a:solidFill>
                <a:latin typeface="Times New Roman" pitchFamily="18" charset="0"/>
                <a:cs typeface="Times New Roman" pitchFamily="18" charset="0"/>
              </a:rPr>
              <a:t>Теоретический материал</a:t>
            </a:r>
            <a:endParaRPr lang="ru-RU" altLang="ru-RU" sz="2800" b="1" dirty="0">
              <a:solidFill>
                <a:schemeClr val="bg1"/>
              </a:solidFill>
              <a:latin typeface="Times New Roman" pitchFamily="18" charset="0"/>
              <a:cs typeface="Times New Roman" pitchFamily="18" charset="0"/>
            </a:endParaRPr>
          </a:p>
        </p:txBody>
      </p:sp>
      <p:sp>
        <p:nvSpPr>
          <p:cNvPr id="3" name="Прямоугольник 2"/>
          <p:cNvSpPr/>
          <p:nvPr/>
        </p:nvSpPr>
        <p:spPr>
          <a:xfrm>
            <a:off x="2067146" y="967213"/>
            <a:ext cx="5009706" cy="523220"/>
          </a:xfrm>
          <a:prstGeom prst="rect">
            <a:avLst/>
          </a:prstGeom>
        </p:spPr>
        <p:txBody>
          <a:bodyPr wrap="none">
            <a:spAutoFit/>
          </a:bodyPr>
          <a:lstStyle/>
          <a:p>
            <a:pPr lvl="0" algn="ctr"/>
            <a:r>
              <a:rPr lang="ru-RU" sz="2800" b="1" dirty="0">
                <a:solidFill>
                  <a:schemeClr val="tx2">
                    <a:lumMod val="75000"/>
                  </a:schemeClr>
                </a:solidFill>
                <a:latin typeface="Times New Roman" panose="02020603050405020304" pitchFamily="18" charset="0"/>
                <a:ea typeface="Tahoma"/>
                <a:cs typeface="Times New Roman" panose="02020603050405020304" pitchFamily="18" charset="0"/>
                <a:sym typeface="Tahoma"/>
              </a:rPr>
              <a:t>Изучите содержание таблицы</a:t>
            </a:r>
          </a:p>
        </p:txBody>
      </p:sp>
      <p:graphicFrame>
        <p:nvGraphicFramePr>
          <p:cNvPr id="4" name="Таблица 3"/>
          <p:cNvGraphicFramePr>
            <a:graphicFrameLocks noGrp="1"/>
          </p:cNvGraphicFramePr>
          <p:nvPr>
            <p:extLst>
              <p:ext uri="{D42A27DB-BD31-4B8C-83A1-F6EECF244321}">
                <p14:modId xmlns:p14="http://schemas.microsoft.com/office/powerpoint/2010/main" val="2579113856"/>
              </p:ext>
            </p:extLst>
          </p:nvPr>
        </p:nvGraphicFramePr>
        <p:xfrm>
          <a:off x="182836" y="1490433"/>
          <a:ext cx="8731750" cy="4328190"/>
        </p:xfrm>
        <a:graphic>
          <a:graphicData uri="http://schemas.openxmlformats.org/drawingml/2006/table">
            <a:tbl>
              <a:tblPr firstRow="1" bandRow="1">
                <a:noFill/>
              </a:tblPr>
              <a:tblGrid>
                <a:gridCol w="4156300">
                  <a:extLst>
                    <a:ext uri="{9D8B030D-6E8A-4147-A177-3AD203B41FA5}">
                      <a16:colId xmlns:a16="http://schemas.microsoft.com/office/drawing/2014/main" val="20000"/>
                    </a:ext>
                  </a:extLst>
                </a:gridCol>
                <a:gridCol w="4575450">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ru-RU" sz="2300" dirty="0">
                          <a:latin typeface="Times New Roman" panose="02020603050405020304" pitchFamily="18" charset="0"/>
                          <a:ea typeface="Tahoma"/>
                          <a:cs typeface="Times New Roman" panose="02020603050405020304" pitchFamily="18" charset="0"/>
                          <a:sym typeface="Tahoma"/>
                        </a:rPr>
                        <a:t>Полные страдательные причастия</a:t>
                      </a:r>
                      <a:endParaRPr sz="2300" b="1" dirty="0">
                        <a:latin typeface="Times New Roman" panose="02020603050405020304" pitchFamily="18" charset="0"/>
                        <a:ea typeface="Tahoma"/>
                        <a:cs typeface="Times New Roman" panose="02020603050405020304" pitchFamily="18" charset="0"/>
                        <a:sym typeface="Tahoma"/>
                      </a:endParaRPr>
                    </a:p>
                  </a:txBody>
                  <a:tcPr marL="45725" marR="45725" marT="45725" marB="45725" anchor="ctr"/>
                </a:tc>
                <a:tc>
                  <a:txBody>
                    <a:bodyPr/>
                    <a:lstStyle/>
                    <a:p>
                      <a:pPr marL="0" marR="0" lvl="0" indent="0" algn="ctr" rtl="0">
                        <a:spcBef>
                          <a:spcPts val="0"/>
                        </a:spcBef>
                        <a:spcAft>
                          <a:spcPts val="0"/>
                        </a:spcAft>
                        <a:buNone/>
                      </a:pPr>
                      <a:r>
                        <a:rPr lang="ru-RU" sz="2300">
                          <a:latin typeface="Times New Roman" panose="02020603050405020304" pitchFamily="18" charset="0"/>
                          <a:ea typeface="Tahoma"/>
                          <a:cs typeface="Times New Roman" panose="02020603050405020304" pitchFamily="18" charset="0"/>
                          <a:sym typeface="Tahoma"/>
                        </a:rPr>
                        <a:t>Краткие страдательные причастия</a:t>
                      </a:r>
                      <a:endParaRPr sz="2300" b="1">
                        <a:latin typeface="Times New Roman" panose="02020603050405020304" pitchFamily="18" charset="0"/>
                        <a:ea typeface="Tahoma"/>
                        <a:cs typeface="Times New Roman" panose="02020603050405020304" pitchFamily="18" charset="0"/>
                        <a:sym typeface="Tahoma"/>
                      </a:endParaRPr>
                    </a:p>
                  </a:txBody>
                  <a:tcPr marL="45725" marR="45725" marT="45725" marB="45725" anchor="ct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ru-RU" sz="2000" dirty="0">
                          <a:latin typeface="Times New Roman" panose="02020603050405020304" pitchFamily="18" charset="0"/>
                          <a:ea typeface="Tahoma"/>
                          <a:cs typeface="Times New Roman" panose="02020603050405020304" pitchFamily="18" charset="0"/>
                          <a:sym typeface="Tahoma"/>
                        </a:rPr>
                        <a:t>1) Изменяются по падежам, числам и родам.</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ru-RU" sz="2000" i="1" dirty="0">
                          <a:latin typeface="Times New Roman" panose="02020603050405020304" pitchFamily="18" charset="0"/>
                          <a:ea typeface="Tahoma"/>
                          <a:cs typeface="Times New Roman" panose="02020603050405020304" pitchFamily="18" charset="0"/>
                          <a:sym typeface="Tahoma"/>
                        </a:rPr>
                        <a:t>Там, в поднебесье, идут облака, через туман озарённые.</a:t>
                      </a:r>
                      <a:endParaRPr i="1"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ru-RU" sz="2000" i="1" dirty="0">
                          <a:latin typeface="Times New Roman" panose="02020603050405020304" pitchFamily="18" charset="0"/>
                          <a:ea typeface="Tahoma"/>
                          <a:cs typeface="Times New Roman" panose="02020603050405020304" pitchFamily="18" charset="0"/>
                          <a:sym typeface="Tahoma"/>
                        </a:rPr>
                        <a:t>Я ехал по земле, везде засеянной хлебом.</a:t>
                      </a:r>
                      <a:endParaRPr sz="2000" i="1" dirty="0">
                        <a:latin typeface="Times New Roman" panose="02020603050405020304" pitchFamily="18" charset="0"/>
                        <a:ea typeface="Tahoma"/>
                        <a:cs typeface="Times New Roman" panose="02020603050405020304" pitchFamily="18" charset="0"/>
                        <a:sym typeface="Tahoma"/>
                      </a:endParaRPr>
                    </a:p>
                  </a:txBody>
                  <a:tcPr marL="45725" marR="45725" marT="45725" marB="45725" anchor="ctr"/>
                </a:tc>
                <a:tc>
                  <a:txBody>
                    <a:bodyPr/>
                    <a:lstStyle/>
                    <a:p>
                      <a:pPr marL="0" marR="0" lvl="0" indent="0" algn="l" rtl="0">
                        <a:spcBef>
                          <a:spcPts val="0"/>
                        </a:spcBef>
                        <a:spcAft>
                          <a:spcPts val="0"/>
                        </a:spcAft>
                        <a:buNone/>
                      </a:pPr>
                      <a:r>
                        <a:rPr lang="ru-RU" sz="2000" dirty="0">
                          <a:latin typeface="Times New Roman" panose="02020603050405020304" pitchFamily="18" charset="0"/>
                          <a:ea typeface="Tahoma"/>
                          <a:cs typeface="Times New Roman" panose="02020603050405020304" pitchFamily="18" charset="0"/>
                          <a:sym typeface="Tahoma"/>
                        </a:rPr>
                        <a:t>1) Изменяются по числам; в единственном числе — по родам.</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ru-RU" sz="2000" i="1" dirty="0">
                          <a:latin typeface="Times New Roman" panose="02020603050405020304" pitchFamily="18" charset="0"/>
                          <a:ea typeface="Tahoma"/>
                          <a:cs typeface="Times New Roman" panose="02020603050405020304" pitchFamily="18" charset="0"/>
                          <a:sym typeface="Tahoma"/>
                        </a:rPr>
                        <a:t>Весь дом был блеском озарён.</a:t>
                      </a:r>
                      <a:endParaRPr i="1"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ru-RU" sz="2000" i="1" dirty="0">
                          <a:latin typeface="Times New Roman" panose="02020603050405020304" pitchFamily="18" charset="0"/>
                          <a:ea typeface="Tahoma"/>
                          <a:cs typeface="Times New Roman" panose="02020603050405020304" pitchFamily="18" charset="0"/>
                          <a:sym typeface="Tahoma"/>
                        </a:rPr>
                        <a:t>Половина тёмно-синего неба была густо засеяна звёздами.</a:t>
                      </a:r>
                      <a:endParaRPr i="1"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sz="2000" dirty="0">
                        <a:latin typeface="Times New Roman" panose="02020603050405020304" pitchFamily="18" charset="0"/>
                        <a:ea typeface="Tahoma"/>
                        <a:cs typeface="Times New Roman" panose="02020603050405020304" pitchFamily="18" charset="0"/>
                        <a:sym typeface="Tahoma"/>
                      </a:endParaRPr>
                    </a:p>
                  </a:txBody>
                  <a:tcPr marL="45725" marR="45725" marT="45725" marB="45725" anchor="ct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ru-RU" sz="2000">
                          <a:latin typeface="Times New Roman" panose="02020603050405020304" pitchFamily="18" charset="0"/>
                          <a:ea typeface="Tahoma"/>
                          <a:cs typeface="Times New Roman" panose="02020603050405020304" pitchFamily="18" charset="0"/>
                          <a:sym typeface="Tahoma"/>
                        </a:rPr>
                        <a:t>2) Полные страдательные причастия в предложении являются определениями.</a:t>
                      </a:r>
                      <a:endParaRPr>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ru-RU" sz="2000" i="1">
                          <a:latin typeface="Times New Roman" panose="02020603050405020304" pitchFamily="18" charset="0"/>
                          <a:ea typeface="Tahoma"/>
                          <a:cs typeface="Times New Roman" panose="02020603050405020304" pitchFamily="18" charset="0"/>
                          <a:sym typeface="Tahoma"/>
                        </a:rPr>
                        <a:t>Прочитанная книга лежала на столе.</a:t>
                      </a:r>
                      <a:endParaRPr sz="2000" i="1">
                        <a:latin typeface="Times New Roman" panose="02020603050405020304" pitchFamily="18" charset="0"/>
                        <a:ea typeface="Tahoma"/>
                        <a:cs typeface="Times New Roman" panose="02020603050405020304" pitchFamily="18" charset="0"/>
                        <a:sym typeface="Tahoma"/>
                      </a:endParaRPr>
                    </a:p>
                  </a:txBody>
                  <a:tcPr marL="45725" marR="45725" marT="45725" marB="45725" anchor="ctr"/>
                </a:tc>
                <a:tc>
                  <a:txBody>
                    <a:bodyPr/>
                    <a:lstStyle/>
                    <a:p>
                      <a:pPr marL="0" marR="0" lvl="0" indent="0" algn="l" rtl="0">
                        <a:spcBef>
                          <a:spcPts val="0"/>
                        </a:spcBef>
                        <a:spcAft>
                          <a:spcPts val="0"/>
                        </a:spcAft>
                        <a:buNone/>
                      </a:pPr>
                      <a:r>
                        <a:rPr lang="ru-RU" sz="2000" u="none" strike="noStrike" dirty="0">
                          <a:latin typeface="Times New Roman" panose="02020603050405020304" pitchFamily="18" charset="0"/>
                          <a:ea typeface="Tahoma"/>
                          <a:cs typeface="Times New Roman" panose="02020603050405020304" pitchFamily="18" charset="0"/>
                          <a:sym typeface="Tahoma"/>
                        </a:rPr>
                        <a:t>2) Краткие страдательные причастия</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ru-RU" sz="2000" u="none" strike="noStrike" dirty="0">
                          <a:latin typeface="Times New Roman" panose="02020603050405020304" pitchFamily="18" charset="0"/>
                          <a:ea typeface="Tahoma"/>
                          <a:cs typeface="Times New Roman" panose="02020603050405020304" pitchFamily="18" charset="0"/>
                          <a:sym typeface="Tahoma"/>
                        </a:rPr>
                        <a:t>в предложении употребляются как</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ru-RU" sz="2000" u="none" strike="noStrike" dirty="0">
                          <a:latin typeface="Times New Roman" panose="02020603050405020304" pitchFamily="18" charset="0"/>
                          <a:ea typeface="Tahoma"/>
                          <a:cs typeface="Times New Roman" panose="02020603050405020304" pitchFamily="18" charset="0"/>
                          <a:sym typeface="Tahoma"/>
                        </a:rPr>
                        <a:t>сказуемые.</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ru-RU" sz="2000" i="1" u="none" strike="noStrike" dirty="0">
                          <a:latin typeface="Times New Roman" panose="02020603050405020304" pitchFamily="18" charset="0"/>
                          <a:ea typeface="Tahoma"/>
                          <a:cs typeface="Times New Roman" panose="02020603050405020304" pitchFamily="18" charset="0"/>
                          <a:sym typeface="Tahoma"/>
                        </a:rPr>
                        <a:t>Торги назначены на двадцать второе августа.</a:t>
                      </a:r>
                      <a:endParaRPr sz="2000" i="1" dirty="0">
                        <a:latin typeface="Times New Roman" panose="02020603050405020304" pitchFamily="18" charset="0"/>
                        <a:ea typeface="Tahoma"/>
                        <a:cs typeface="Times New Roman" panose="02020603050405020304" pitchFamily="18" charset="0"/>
                        <a:sym typeface="Tahoma"/>
                      </a:endParaRPr>
                    </a:p>
                  </a:txBody>
                  <a:tcPr marL="45725" marR="45725" marT="45725" marB="45725"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73321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729853"/>
          </a:xfrm>
          <a:prstGeom prst="rect">
            <a:avLst/>
          </a:prstGeom>
          <a:solidFill>
            <a:schemeClr val="accent1">
              <a:lumMod val="40000"/>
              <a:lumOff val="60000"/>
            </a:schemeClr>
          </a:solidFill>
          <a:ln>
            <a:noFill/>
          </a:ln>
        </p:spPr>
      </p:pic>
      <p:sp>
        <p:nvSpPr>
          <p:cNvPr id="921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17</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9" name="Google Shape;453;p17"/>
          <p:cNvSpPr/>
          <p:nvPr/>
        </p:nvSpPr>
        <p:spPr>
          <a:xfrm>
            <a:off x="179513" y="1268760"/>
            <a:ext cx="8735074" cy="1872853"/>
          </a:xfrm>
          <a:prstGeom prst="roundRect">
            <a:avLst>
              <a:gd name="adj" fmla="val 16667"/>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ru-RU" sz="2600" b="1" dirty="0">
                <a:solidFill>
                  <a:schemeClr val="dk1"/>
                </a:solidFill>
                <a:latin typeface="Times New Roman" panose="02020603050405020304" pitchFamily="18" charset="0"/>
                <a:ea typeface="Tahoma"/>
                <a:cs typeface="Times New Roman" panose="02020603050405020304" pitchFamily="18" charset="0"/>
                <a:sym typeface="Tahoma"/>
              </a:rPr>
              <a:t>Перепишите, образуя формы полных и кратких страдательных причастий.</a:t>
            </a:r>
            <a:endParaRPr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ru-RU" sz="2600" b="1" dirty="0">
                <a:solidFill>
                  <a:schemeClr val="dk1"/>
                </a:solidFill>
                <a:latin typeface="Times New Roman" panose="02020603050405020304" pitchFamily="18" charset="0"/>
                <a:ea typeface="Tahoma"/>
                <a:cs typeface="Times New Roman" panose="02020603050405020304" pitchFamily="18" charset="0"/>
                <a:sym typeface="Tahoma"/>
              </a:rPr>
              <a:t>Образец. </a:t>
            </a:r>
            <a:r>
              <a:rPr lang="ru-RU" sz="2600" b="1" dirty="0">
                <a:solidFill>
                  <a:srgbClr val="593593"/>
                </a:solidFill>
                <a:latin typeface="Times New Roman" panose="02020603050405020304" pitchFamily="18" charset="0"/>
                <a:ea typeface="Tahoma"/>
                <a:cs typeface="Times New Roman" panose="02020603050405020304" pitchFamily="18" charset="0"/>
                <a:sym typeface="Tahoma"/>
              </a:rPr>
              <a:t>Взять </a:t>
            </a:r>
            <a:r>
              <a:rPr lang="ru-RU" sz="2600" b="1" dirty="0">
                <a:solidFill>
                  <a:srgbClr val="3F3F3F"/>
                </a:solidFill>
                <a:latin typeface="Times New Roman" panose="02020603050405020304" pitchFamily="18" charset="0"/>
                <a:ea typeface="Tahoma"/>
                <a:cs typeface="Times New Roman" panose="02020603050405020304" pitchFamily="18" charset="0"/>
                <a:sym typeface="Tahoma"/>
              </a:rPr>
              <a:t>— </a:t>
            </a:r>
            <a:r>
              <a:rPr lang="ru-RU" sz="2600" b="1" dirty="0">
                <a:solidFill>
                  <a:srgbClr val="593593"/>
                </a:solidFill>
                <a:latin typeface="Times New Roman" panose="02020603050405020304" pitchFamily="18" charset="0"/>
                <a:ea typeface="Tahoma"/>
                <a:cs typeface="Times New Roman" panose="02020603050405020304" pitchFamily="18" charset="0"/>
                <a:sym typeface="Tahoma"/>
              </a:rPr>
              <a:t>взятый </a:t>
            </a:r>
            <a:r>
              <a:rPr lang="ru-RU" sz="2600" b="1" dirty="0">
                <a:solidFill>
                  <a:srgbClr val="3F3F3F"/>
                </a:solidFill>
                <a:latin typeface="Times New Roman" panose="02020603050405020304" pitchFamily="18" charset="0"/>
                <a:ea typeface="Tahoma"/>
                <a:cs typeface="Times New Roman" panose="02020603050405020304" pitchFamily="18" charset="0"/>
                <a:sym typeface="Tahoma"/>
              </a:rPr>
              <a:t>—</a:t>
            </a:r>
            <a:r>
              <a:rPr lang="ru-RU" sz="2600" b="1" dirty="0">
                <a:solidFill>
                  <a:srgbClr val="593593"/>
                </a:solidFill>
                <a:latin typeface="Times New Roman" panose="02020603050405020304" pitchFamily="18" charset="0"/>
                <a:ea typeface="Tahoma"/>
                <a:cs typeface="Times New Roman" panose="02020603050405020304" pitchFamily="18" charset="0"/>
                <a:sym typeface="Tahoma"/>
              </a:rPr>
              <a:t> взят </a:t>
            </a:r>
            <a:r>
              <a:rPr lang="ru-RU" sz="2600" b="1" dirty="0">
                <a:solidFill>
                  <a:srgbClr val="3F3F3F"/>
                </a:solidFill>
                <a:latin typeface="Times New Roman" panose="02020603050405020304" pitchFamily="18" charset="0"/>
                <a:ea typeface="Tahoma"/>
                <a:cs typeface="Times New Roman" panose="02020603050405020304" pitchFamily="18" charset="0"/>
                <a:sym typeface="Tahoma"/>
              </a:rPr>
              <a:t>— </a:t>
            </a:r>
            <a:r>
              <a:rPr lang="ru-RU" sz="2600" b="1" dirty="0">
                <a:solidFill>
                  <a:srgbClr val="593593"/>
                </a:solidFill>
                <a:latin typeface="Times New Roman" panose="02020603050405020304" pitchFamily="18" charset="0"/>
                <a:ea typeface="Tahoma"/>
                <a:cs typeface="Times New Roman" panose="02020603050405020304" pitchFamily="18" charset="0"/>
                <a:sym typeface="Tahoma"/>
              </a:rPr>
              <a:t>взята </a:t>
            </a:r>
            <a:r>
              <a:rPr lang="ru-RU" sz="2600" b="1" dirty="0">
                <a:solidFill>
                  <a:srgbClr val="3F3F3F"/>
                </a:solidFill>
                <a:latin typeface="Times New Roman" panose="02020603050405020304" pitchFamily="18" charset="0"/>
                <a:ea typeface="Tahoma"/>
                <a:cs typeface="Times New Roman" panose="02020603050405020304" pitchFamily="18" charset="0"/>
                <a:sym typeface="Tahoma"/>
              </a:rPr>
              <a:t>— </a:t>
            </a:r>
            <a:r>
              <a:rPr lang="ru-RU" sz="2600" b="1" dirty="0">
                <a:solidFill>
                  <a:srgbClr val="593593"/>
                </a:solidFill>
                <a:latin typeface="Times New Roman" panose="02020603050405020304" pitchFamily="18" charset="0"/>
                <a:ea typeface="Tahoma"/>
                <a:cs typeface="Times New Roman" panose="02020603050405020304" pitchFamily="18" charset="0"/>
                <a:sym typeface="Tahoma"/>
              </a:rPr>
              <a:t>взято </a:t>
            </a:r>
            <a:r>
              <a:rPr lang="ru-RU" sz="2600" b="1" dirty="0">
                <a:solidFill>
                  <a:srgbClr val="3F3F3F"/>
                </a:solidFill>
                <a:latin typeface="Times New Roman" panose="02020603050405020304" pitchFamily="18" charset="0"/>
                <a:ea typeface="Tahoma"/>
                <a:cs typeface="Times New Roman" panose="02020603050405020304" pitchFamily="18" charset="0"/>
                <a:sym typeface="Tahoma"/>
              </a:rPr>
              <a:t>— </a:t>
            </a:r>
            <a:r>
              <a:rPr lang="ru-RU" sz="2600" b="1" dirty="0">
                <a:solidFill>
                  <a:srgbClr val="593593"/>
                </a:solidFill>
                <a:latin typeface="Times New Roman" panose="02020603050405020304" pitchFamily="18" charset="0"/>
                <a:ea typeface="Tahoma"/>
                <a:cs typeface="Times New Roman" panose="02020603050405020304" pitchFamily="18" charset="0"/>
                <a:sym typeface="Tahoma"/>
              </a:rPr>
              <a:t>взяты</a:t>
            </a:r>
            <a:r>
              <a:rPr lang="ru-RU" sz="2600" b="1" dirty="0">
                <a:solidFill>
                  <a:schemeClr val="dk1"/>
                </a:solidFill>
                <a:latin typeface="Times New Roman" panose="02020603050405020304" pitchFamily="18" charset="0"/>
                <a:ea typeface="Tahoma"/>
                <a:cs typeface="Times New Roman" panose="02020603050405020304" pitchFamily="18" charset="0"/>
                <a:sym typeface="Tahoma"/>
              </a:rPr>
              <a:t>.</a:t>
            </a:r>
            <a:endParaRPr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11560" y="3575147"/>
            <a:ext cx="5688632" cy="1077218"/>
          </a:xfrm>
          <a:prstGeom prst="rect">
            <a:avLst/>
          </a:prstGeom>
        </p:spPr>
        <p:txBody>
          <a:bodyPr wrap="square">
            <a:spAutoFit/>
          </a:bodyPr>
          <a:lstStyle/>
          <a:p>
            <a:pPr lvl="0"/>
            <a:r>
              <a:rPr lang="ru-RU" sz="3200" b="1" dirty="0">
                <a:latin typeface="Times New Roman" panose="02020603050405020304" pitchFamily="18" charset="0"/>
                <a:ea typeface="Tahoma"/>
                <a:cs typeface="Times New Roman" panose="02020603050405020304" pitchFamily="18" charset="0"/>
                <a:sym typeface="Tahoma"/>
              </a:rPr>
              <a:t>Внести, добыть, </a:t>
            </a:r>
            <a:endParaRPr lang="ru-RU" sz="3200" b="1" dirty="0" smtClean="0">
              <a:latin typeface="Times New Roman" panose="02020603050405020304" pitchFamily="18" charset="0"/>
              <a:ea typeface="Tahoma"/>
              <a:cs typeface="Times New Roman" panose="02020603050405020304" pitchFamily="18" charset="0"/>
              <a:sym typeface="Tahoma"/>
            </a:endParaRPr>
          </a:p>
          <a:p>
            <a:pPr lvl="0"/>
            <a:r>
              <a:rPr lang="ru-RU" sz="3200" b="1" dirty="0" smtClean="0">
                <a:latin typeface="Times New Roman" panose="02020603050405020304" pitchFamily="18" charset="0"/>
                <a:ea typeface="Tahoma"/>
                <a:cs typeface="Times New Roman" panose="02020603050405020304" pitchFamily="18" charset="0"/>
                <a:sym typeface="Tahoma"/>
              </a:rPr>
              <a:t>загнуть</a:t>
            </a:r>
            <a:r>
              <a:rPr lang="ru-RU" sz="3200" b="1" dirty="0">
                <a:latin typeface="Times New Roman" panose="02020603050405020304" pitchFamily="18" charset="0"/>
                <a:ea typeface="Tahoma"/>
                <a:cs typeface="Times New Roman" panose="02020603050405020304" pitchFamily="18" charset="0"/>
                <a:sym typeface="Tahoma"/>
              </a:rPr>
              <a:t>, задать.</a:t>
            </a:r>
          </a:p>
        </p:txBody>
      </p:sp>
      <p:pic>
        <p:nvPicPr>
          <p:cNvPr id="12" name="Google Shape;454;p17"/>
          <p:cNvPicPr preferRelativeResize="0"/>
          <p:nvPr/>
        </p:nvPicPr>
        <p:blipFill rotWithShape="1">
          <a:blip r:embed="rId4">
            <a:alphaModFix/>
          </a:blip>
          <a:srcRect/>
          <a:stretch/>
        </p:blipFill>
        <p:spPr>
          <a:xfrm>
            <a:off x="6235156" y="3364926"/>
            <a:ext cx="1955892" cy="3065436"/>
          </a:xfrm>
          <a:prstGeom prst="rect">
            <a:avLst/>
          </a:prstGeom>
          <a:noFill/>
          <a:ln>
            <a:noFill/>
          </a:ln>
        </p:spPr>
      </p:pic>
    </p:spTree>
    <p:extLst>
      <p:ext uri="{BB962C8B-B14F-4D97-AF65-F5344CB8AC3E}">
        <p14:creationId xmlns:p14="http://schemas.microsoft.com/office/powerpoint/2010/main" val="873321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73968" y="18256"/>
            <a:ext cx="9144000" cy="6729853"/>
          </a:xfrm>
          <a:prstGeom prst="rect">
            <a:avLst/>
          </a:prstGeom>
          <a:solidFill>
            <a:schemeClr val="accent1">
              <a:lumMod val="40000"/>
              <a:lumOff val="60000"/>
            </a:schemeClr>
          </a:solidFill>
          <a:ln>
            <a:noFill/>
          </a:ln>
        </p:spPr>
      </p:pic>
      <p:sp>
        <p:nvSpPr>
          <p:cNvPr id="921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18</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4" name="Прямоугольник 3"/>
          <p:cNvSpPr/>
          <p:nvPr/>
        </p:nvSpPr>
        <p:spPr>
          <a:xfrm>
            <a:off x="3082050" y="378403"/>
            <a:ext cx="2674258" cy="523220"/>
          </a:xfrm>
          <a:prstGeom prst="rect">
            <a:avLst/>
          </a:prstGeom>
        </p:spPr>
        <p:txBody>
          <a:bodyPr wrap="none">
            <a:spAutoFit/>
          </a:bodyPr>
          <a:lstStyle/>
          <a:p>
            <a:pPr lvl="0" algn="ctr">
              <a:buClr>
                <a:srgbClr val="0070C0"/>
              </a:buClr>
              <a:buSzPts val="3200"/>
            </a:pPr>
            <a:r>
              <a:rPr lang="ru-RU" sz="2800" b="1" dirty="0">
                <a:solidFill>
                  <a:schemeClr val="bg1"/>
                </a:solidFill>
                <a:latin typeface="Times New Roman" panose="02020603050405020304" pitchFamily="18" charset="0"/>
                <a:ea typeface="Tahoma"/>
                <a:cs typeface="Times New Roman" panose="02020603050405020304" pitchFamily="18" charset="0"/>
                <a:sym typeface="Tahoma"/>
              </a:rPr>
              <a:t>Проверьте себя</a:t>
            </a:r>
            <a:endParaRPr lang="ru-RU" sz="2800" dirty="0">
              <a:solidFill>
                <a:schemeClr val="bg1"/>
              </a:solidFill>
              <a:latin typeface="Times New Roman" panose="02020603050405020304" pitchFamily="18" charset="0"/>
              <a:ea typeface="Tahoma"/>
              <a:cs typeface="Times New Roman" panose="02020603050405020304" pitchFamily="18" charset="0"/>
              <a:sym typeface="Tahoma"/>
            </a:endParaRPr>
          </a:p>
        </p:txBody>
      </p:sp>
      <p:sp>
        <p:nvSpPr>
          <p:cNvPr id="5" name="Прямоугольник 4"/>
          <p:cNvSpPr/>
          <p:nvPr/>
        </p:nvSpPr>
        <p:spPr>
          <a:xfrm>
            <a:off x="276610" y="1484784"/>
            <a:ext cx="5159486" cy="3508653"/>
          </a:xfrm>
          <a:prstGeom prst="rect">
            <a:avLst/>
          </a:prstGeom>
        </p:spPr>
        <p:txBody>
          <a:bodyPr wrap="square">
            <a:spAutoFit/>
          </a:bodyPr>
          <a:lstStyle/>
          <a:p>
            <a:pPr lvl="0"/>
            <a:r>
              <a:rPr lang="ru-RU" sz="2400" b="1" dirty="0">
                <a:latin typeface="Times New Roman" panose="02020603050405020304" pitchFamily="18" charset="0"/>
                <a:ea typeface="Tahoma"/>
                <a:cs typeface="Times New Roman" panose="02020603050405020304" pitchFamily="18" charset="0"/>
                <a:sym typeface="Tahoma"/>
              </a:rPr>
              <a:t>Внести</a:t>
            </a:r>
            <a:r>
              <a:rPr lang="ru-RU" sz="2400" dirty="0">
                <a:latin typeface="Times New Roman" panose="02020603050405020304" pitchFamily="18" charset="0"/>
                <a:ea typeface="Tahoma"/>
                <a:cs typeface="Times New Roman" panose="02020603050405020304" pitchFamily="18" charset="0"/>
                <a:sym typeface="Tahoma"/>
              </a:rPr>
              <a:t> – внесённый – внесён – внесена- внесено – внесены. </a:t>
            </a:r>
            <a:endParaRPr lang="ru-RU" sz="2400" dirty="0">
              <a:latin typeface="Times New Roman" panose="02020603050405020304" pitchFamily="18" charset="0"/>
              <a:cs typeface="Times New Roman" panose="02020603050405020304" pitchFamily="18" charset="0"/>
            </a:endParaRPr>
          </a:p>
          <a:p>
            <a:pPr lvl="0">
              <a:spcBef>
                <a:spcPts val="1200"/>
              </a:spcBef>
            </a:pPr>
            <a:r>
              <a:rPr lang="ru-RU" sz="2400" b="1" dirty="0">
                <a:latin typeface="Times New Roman" panose="02020603050405020304" pitchFamily="18" charset="0"/>
                <a:ea typeface="Tahoma"/>
                <a:cs typeface="Times New Roman" panose="02020603050405020304" pitchFamily="18" charset="0"/>
                <a:sym typeface="Tahoma"/>
              </a:rPr>
              <a:t>Добыть</a:t>
            </a:r>
            <a:r>
              <a:rPr lang="ru-RU" sz="2400" dirty="0">
                <a:latin typeface="Times New Roman" panose="02020603050405020304" pitchFamily="18" charset="0"/>
                <a:ea typeface="Tahoma"/>
                <a:cs typeface="Times New Roman" panose="02020603050405020304" pitchFamily="18" charset="0"/>
                <a:sym typeface="Tahoma"/>
              </a:rPr>
              <a:t> – добытый – добыт – добыта – добыто – добыты. </a:t>
            </a:r>
            <a:endParaRPr lang="ru-RU" sz="2400" dirty="0">
              <a:latin typeface="Times New Roman" panose="02020603050405020304" pitchFamily="18" charset="0"/>
              <a:cs typeface="Times New Roman" panose="02020603050405020304" pitchFamily="18" charset="0"/>
            </a:endParaRPr>
          </a:p>
          <a:p>
            <a:pPr lvl="0">
              <a:spcBef>
                <a:spcPts val="1200"/>
              </a:spcBef>
            </a:pPr>
            <a:r>
              <a:rPr lang="ru-RU" sz="2400" b="1" dirty="0">
                <a:latin typeface="Times New Roman" panose="02020603050405020304" pitchFamily="18" charset="0"/>
                <a:ea typeface="Tahoma"/>
                <a:cs typeface="Times New Roman" panose="02020603050405020304" pitchFamily="18" charset="0"/>
                <a:sym typeface="Tahoma"/>
              </a:rPr>
              <a:t>Загнуть</a:t>
            </a:r>
            <a:r>
              <a:rPr lang="ru-RU" sz="2400" dirty="0">
                <a:latin typeface="Times New Roman" panose="02020603050405020304" pitchFamily="18" charset="0"/>
                <a:ea typeface="Tahoma"/>
                <a:cs typeface="Times New Roman" panose="02020603050405020304" pitchFamily="18" charset="0"/>
                <a:sym typeface="Tahoma"/>
              </a:rPr>
              <a:t> – загнутый – загнут – загнута – загнуто – загнуты.</a:t>
            </a:r>
            <a:endParaRPr lang="ru-RU" sz="2400" dirty="0">
              <a:latin typeface="Times New Roman" panose="02020603050405020304" pitchFamily="18" charset="0"/>
              <a:cs typeface="Times New Roman" panose="02020603050405020304" pitchFamily="18" charset="0"/>
            </a:endParaRPr>
          </a:p>
          <a:p>
            <a:pPr lvl="0">
              <a:spcBef>
                <a:spcPts val="1200"/>
              </a:spcBef>
            </a:pPr>
            <a:r>
              <a:rPr lang="ru-RU" sz="2400" b="1" dirty="0">
                <a:latin typeface="Times New Roman" panose="02020603050405020304" pitchFamily="18" charset="0"/>
                <a:ea typeface="Tahoma"/>
                <a:cs typeface="Times New Roman" panose="02020603050405020304" pitchFamily="18" charset="0"/>
                <a:sym typeface="Tahoma"/>
              </a:rPr>
              <a:t>Задать</a:t>
            </a:r>
            <a:r>
              <a:rPr lang="ru-RU" sz="2400" dirty="0">
                <a:latin typeface="Times New Roman" panose="02020603050405020304" pitchFamily="18" charset="0"/>
                <a:ea typeface="Tahoma"/>
                <a:cs typeface="Times New Roman" panose="02020603050405020304" pitchFamily="18" charset="0"/>
                <a:sym typeface="Tahoma"/>
              </a:rPr>
              <a:t> – заданный – задан – задана – задано –заданы.</a:t>
            </a:r>
          </a:p>
        </p:txBody>
      </p:sp>
      <p:pic>
        <p:nvPicPr>
          <p:cNvPr id="11" name="Google Shape;463;p18"/>
          <p:cNvPicPr preferRelativeResize="0"/>
          <p:nvPr/>
        </p:nvPicPr>
        <p:blipFill rotWithShape="1">
          <a:blip r:embed="rId4">
            <a:alphaModFix/>
          </a:blip>
          <a:srcRect/>
          <a:stretch/>
        </p:blipFill>
        <p:spPr>
          <a:xfrm>
            <a:off x="5856958" y="1552872"/>
            <a:ext cx="1893325" cy="3372476"/>
          </a:xfrm>
          <a:prstGeom prst="rect">
            <a:avLst/>
          </a:prstGeom>
          <a:noFill/>
          <a:ln>
            <a:noFill/>
          </a:ln>
        </p:spPr>
      </p:pic>
    </p:spTree>
    <p:extLst>
      <p:ext uri="{BB962C8B-B14F-4D97-AF65-F5344CB8AC3E}">
        <p14:creationId xmlns:p14="http://schemas.microsoft.com/office/powerpoint/2010/main" val="873321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91631" y="-19713"/>
            <a:ext cx="9144000" cy="6729853"/>
          </a:xfrm>
          <a:prstGeom prst="rect">
            <a:avLst/>
          </a:prstGeom>
          <a:solidFill>
            <a:schemeClr val="accent1">
              <a:lumMod val="40000"/>
              <a:lumOff val="60000"/>
            </a:schemeClr>
          </a:solidFill>
          <a:ln>
            <a:noFill/>
          </a:ln>
        </p:spPr>
      </p:pic>
      <p:sp>
        <p:nvSpPr>
          <p:cNvPr id="921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19</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3" name="Прямоугольник 2"/>
          <p:cNvSpPr/>
          <p:nvPr/>
        </p:nvSpPr>
        <p:spPr>
          <a:xfrm>
            <a:off x="611560" y="980728"/>
            <a:ext cx="7579488" cy="1200329"/>
          </a:xfrm>
          <a:prstGeom prst="rect">
            <a:avLst/>
          </a:prstGeom>
        </p:spPr>
        <p:txBody>
          <a:bodyPr wrap="square">
            <a:spAutoFit/>
          </a:bodyPr>
          <a:lstStyle/>
          <a:p>
            <a:pPr lvl="0" algn="ctr"/>
            <a:r>
              <a:rPr lang="ru-RU" sz="2400" b="1" dirty="0">
                <a:solidFill>
                  <a:schemeClr val="tx2">
                    <a:lumMod val="75000"/>
                  </a:schemeClr>
                </a:solidFill>
                <a:latin typeface="Times New Roman" panose="02020603050405020304" pitchFamily="18" charset="0"/>
                <a:ea typeface="Tahoma"/>
                <a:cs typeface="Times New Roman" panose="02020603050405020304" pitchFamily="18" charset="0"/>
                <a:sym typeface="Tahoma"/>
              </a:rPr>
              <a:t>Напишите дискуссионное эссе на тему: «Вишнёвый сад» – комедия, драма или трагедия? Используйте структуру эссе, приведенную ниже.</a:t>
            </a:r>
          </a:p>
        </p:txBody>
      </p:sp>
      <p:sp>
        <p:nvSpPr>
          <p:cNvPr id="4" name="Прямоугольник 3"/>
          <p:cNvSpPr/>
          <p:nvPr/>
        </p:nvSpPr>
        <p:spPr>
          <a:xfrm>
            <a:off x="662151" y="2348880"/>
            <a:ext cx="8002960" cy="2308324"/>
          </a:xfrm>
          <a:prstGeom prst="rect">
            <a:avLst/>
          </a:prstGeom>
        </p:spPr>
        <p:txBody>
          <a:bodyPr wrap="square">
            <a:spAutoFit/>
          </a:bodyPr>
          <a:lstStyle/>
          <a:p>
            <a:pPr lvl="0"/>
            <a:r>
              <a:rPr lang="ru-RU" sz="2400" b="1" dirty="0">
                <a:solidFill>
                  <a:schemeClr val="dk1"/>
                </a:solidFill>
                <a:latin typeface="Times New Roman" panose="02020603050405020304" pitchFamily="18" charset="0"/>
                <a:ea typeface="Tahoma"/>
                <a:cs typeface="Times New Roman" panose="02020603050405020304" pitchFamily="18" charset="0"/>
                <a:sym typeface="Tahoma"/>
              </a:rPr>
              <a:t>Структура эссе:</a:t>
            </a:r>
            <a:endParaRPr lang="ru-RU" sz="2400" dirty="0">
              <a:latin typeface="Times New Roman" panose="02020603050405020304" pitchFamily="18" charset="0"/>
              <a:cs typeface="Times New Roman" panose="02020603050405020304" pitchFamily="18" charset="0"/>
            </a:endParaRPr>
          </a:p>
          <a:p>
            <a:pPr lvl="0"/>
            <a:r>
              <a:rPr lang="ru-RU" sz="2400" dirty="0">
                <a:solidFill>
                  <a:schemeClr val="dk1"/>
                </a:solidFill>
                <a:latin typeface="Times New Roman" panose="02020603050405020304" pitchFamily="18" charset="0"/>
                <a:ea typeface="Tahoma"/>
                <a:cs typeface="Times New Roman" panose="02020603050405020304" pitchFamily="18" charset="0"/>
                <a:sym typeface="Tahoma"/>
              </a:rPr>
              <a:t>а) тезис (то есть утверждение, которое нужно доказать);</a:t>
            </a:r>
            <a:endParaRPr lang="ru-RU" sz="2400" dirty="0">
              <a:latin typeface="Times New Roman" panose="02020603050405020304" pitchFamily="18" charset="0"/>
              <a:cs typeface="Times New Roman" panose="02020603050405020304" pitchFamily="18" charset="0"/>
            </a:endParaRPr>
          </a:p>
          <a:p>
            <a:pPr lvl="0"/>
            <a:r>
              <a:rPr lang="ru-RU" sz="2400" dirty="0">
                <a:solidFill>
                  <a:schemeClr val="dk1"/>
                </a:solidFill>
                <a:latin typeface="Times New Roman" panose="02020603050405020304" pitchFamily="18" charset="0"/>
                <a:ea typeface="Tahoma"/>
                <a:cs typeface="Times New Roman" panose="02020603050405020304" pitchFamily="18" charset="0"/>
                <a:sym typeface="Tahoma"/>
              </a:rPr>
              <a:t>б) основная часть — аргументы (представляются доказательства, доводы и примеры);</a:t>
            </a:r>
            <a:endParaRPr lang="ru-RU" sz="2400" dirty="0">
              <a:latin typeface="Times New Roman" panose="02020603050405020304" pitchFamily="18" charset="0"/>
              <a:cs typeface="Times New Roman" panose="02020603050405020304" pitchFamily="18" charset="0"/>
            </a:endParaRPr>
          </a:p>
          <a:p>
            <a:pPr lvl="0"/>
            <a:r>
              <a:rPr lang="ru-RU" sz="2400" dirty="0">
                <a:solidFill>
                  <a:schemeClr val="dk1"/>
                </a:solidFill>
                <a:latin typeface="Times New Roman" panose="02020603050405020304" pitchFamily="18" charset="0"/>
                <a:ea typeface="Tahoma"/>
                <a:cs typeface="Times New Roman" panose="02020603050405020304" pitchFamily="18" charset="0"/>
                <a:sym typeface="Tahoma"/>
              </a:rPr>
              <a:t>в) вывод (обычно совпадает с той мыслью, которая высказывается в начале текста).</a:t>
            </a:r>
            <a:endParaRPr lang="ru-RU" sz="2400" dirty="0">
              <a:latin typeface="Times New Roman" panose="02020603050405020304" pitchFamily="18" charset="0"/>
              <a:cs typeface="Times New Roman" panose="02020603050405020304" pitchFamily="18" charset="0"/>
            </a:endParaRPr>
          </a:p>
        </p:txBody>
      </p:sp>
      <p:pic>
        <p:nvPicPr>
          <p:cNvPr id="12" name="Google Shape;471;p19"/>
          <p:cNvPicPr preferRelativeResize="0"/>
          <p:nvPr/>
        </p:nvPicPr>
        <p:blipFill rotWithShape="1">
          <a:blip r:embed="rId4">
            <a:alphaModFix/>
          </a:blip>
          <a:srcRect/>
          <a:stretch/>
        </p:blipFill>
        <p:spPr>
          <a:xfrm>
            <a:off x="5642010" y="4065008"/>
            <a:ext cx="2656783" cy="2445988"/>
          </a:xfrm>
          <a:prstGeom prst="rect">
            <a:avLst/>
          </a:prstGeom>
          <a:noFill/>
          <a:ln>
            <a:noFill/>
          </a:ln>
        </p:spPr>
      </p:pic>
    </p:spTree>
    <p:extLst>
      <p:ext uri="{BB962C8B-B14F-4D97-AF65-F5344CB8AC3E}">
        <p14:creationId xmlns:p14="http://schemas.microsoft.com/office/powerpoint/2010/main" val="873321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5"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3076"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6" name="Rectangle 144">
            <a:extLst>
              <a:ext uri="{FF2B5EF4-FFF2-40B4-BE49-F238E27FC236}">
                <a16:creationId xmlns:a16="http://schemas.microsoft.com/office/drawing/2014/main" id="{CD91E988-7A18-4398-B6F1-77F363DEF83B}"/>
              </a:ext>
            </a:extLst>
          </p:cNvPr>
          <p:cNvSpPr/>
          <p:nvPr/>
        </p:nvSpPr>
        <p:spPr>
          <a:xfrm>
            <a:off x="899592" y="1151879"/>
            <a:ext cx="6562056" cy="2785378"/>
          </a:xfrm>
          <a:prstGeom prst="rect">
            <a:avLst/>
          </a:prstGeom>
        </p:spPr>
        <p:txBody>
          <a:bodyPr wrap="square">
            <a:spAutoFit/>
          </a:bodyPr>
          <a:lstStyle/>
          <a:p>
            <a:pPr marL="342900" lvl="0" indent="-342900">
              <a:buClr>
                <a:schemeClr val="dk1"/>
              </a:buClr>
              <a:buSzPts val="2600"/>
              <a:buFont typeface="Arial"/>
              <a:buChar char="•"/>
            </a:pPr>
            <a:r>
              <a:rPr lang="ru-RU" sz="2500" dirty="0">
                <a:solidFill>
                  <a:schemeClr val="dk1"/>
                </a:solidFill>
                <a:latin typeface="Times New Roman" panose="02020603050405020304" pitchFamily="18" charset="0"/>
                <a:ea typeface="Tahoma"/>
                <a:cs typeface="Times New Roman" panose="02020603050405020304" pitchFamily="18" charset="0"/>
                <a:sym typeface="Tahoma"/>
              </a:rPr>
              <a:t>изложите сжато информацию прочитанного текста, перефразируя исходный материал и сохраняя основную мысль;</a:t>
            </a:r>
            <a:endParaRPr lang="ru-RU" sz="2500" dirty="0">
              <a:latin typeface="Times New Roman" panose="02020603050405020304" pitchFamily="18" charset="0"/>
              <a:cs typeface="Times New Roman" panose="02020603050405020304" pitchFamily="18" charset="0"/>
            </a:endParaRPr>
          </a:p>
          <a:p>
            <a:pPr marL="342900" lvl="0" indent="-342900">
              <a:buClr>
                <a:schemeClr val="dk1"/>
              </a:buClr>
              <a:buSzPts val="2600"/>
              <a:buFont typeface="Arial"/>
              <a:buChar char="•"/>
            </a:pPr>
            <a:r>
              <a:rPr lang="ru-RU" sz="2500" dirty="0">
                <a:solidFill>
                  <a:schemeClr val="dk1"/>
                </a:solidFill>
                <a:latin typeface="Times New Roman" panose="02020603050405020304" pitchFamily="18" charset="0"/>
                <a:ea typeface="Tahoma"/>
                <a:cs typeface="Times New Roman" panose="02020603050405020304" pitchFamily="18" charset="0"/>
                <a:sym typeface="Tahoma"/>
              </a:rPr>
              <a:t>напишете дискуссионное эссе;</a:t>
            </a:r>
            <a:endParaRPr lang="ru-RU" sz="2500" dirty="0">
              <a:latin typeface="Times New Roman" panose="02020603050405020304" pitchFamily="18" charset="0"/>
              <a:cs typeface="Times New Roman" panose="02020603050405020304" pitchFamily="18" charset="0"/>
            </a:endParaRPr>
          </a:p>
          <a:p>
            <a:pPr marL="342900" lvl="0" indent="-342900">
              <a:buClr>
                <a:schemeClr val="dk1"/>
              </a:buClr>
              <a:buSzPts val="2600"/>
              <a:buFont typeface="Arial"/>
              <a:buChar char="•"/>
            </a:pPr>
            <a:r>
              <a:rPr lang="ru-RU" sz="2500" dirty="0">
                <a:solidFill>
                  <a:schemeClr val="dk1"/>
                </a:solidFill>
                <a:latin typeface="Times New Roman" panose="02020603050405020304" pitchFamily="18" charset="0"/>
                <a:ea typeface="Tahoma"/>
                <a:cs typeface="Times New Roman" panose="02020603050405020304" pitchFamily="18" charset="0"/>
                <a:sym typeface="Tahoma"/>
              </a:rPr>
              <a:t>будете использовать страдательные причастия в краткой форме.</a:t>
            </a:r>
            <a:endParaRPr lang="ru-RU" sz="2500" dirty="0">
              <a:solidFill>
                <a:srgbClr val="FF0000"/>
              </a:solidFill>
              <a:latin typeface="Times New Roman" panose="02020603050405020304" pitchFamily="18" charset="0"/>
              <a:ea typeface="Tahoma"/>
              <a:cs typeface="Times New Roman" panose="02020603050405020304" pitchFamily="18" charset="0"/>
              <a:sym typeface="Tahoma"/>
            </a:endParaRPr>
          </a:p>
          <a:p>
            <a:endParaRPr lang="ru-RU" sz="2500" dirty="0">
              <a:solidFill>
                <a:schemeClr val="accent1"/>
              </a:solidFill>
              <a:latin typeface="Times New Roman" panose="02020603050405020304" pitchFamily="18" charset="0"/>
              <a:ea typeface="Tahoma" pitchFamily="34" charset="0"/>
              <a:cs typeface="Times New Roman" panose="02020603050405020304" pitchFamily="18" charset="0"/>
            </a:endParaRPr>
          </a:p>
        </p:txBody>
      </p:sp>
      <p:sp>
        <p:nvSpPr>
          <p:cNvPr id="7" name="Title 14">
            <a:extLst>
              <a:ext uri="{FF2B5EF4-FFF2-40B4-BE49-F238E27FC236}">
                <a16:creationId xmlns:a16="http://schemas.microsoft.com/office/drawing/2014/main" id="{072D82C0-95C0-4E5C-AB55-C42DD3D5C813}"/>
              </a:ext>
            </a:extLst>
          </p:cNvPr>
          <p:cNvSpPr>
            <a:spLocks noGrp="1"/>
          </p:cNvSpPr>
          <p:nvPr>
            <p:ph type="ctrTitle"/>
          </p:nvPr>
        </p:nvSpPr>
        <p:spPr>
          <a:xfrm>
            <a:off x="995000" y="489857"/>
            <a:ext cx="6860276" cy="653859"/>
          </a:xfrm>
        </p:spPr>
        <p:txBody>
          <a:bodyPr/>
          <a:lstStyle/>
          <a:p>
            <a:r>
              <a:rPr lang="kk-KZ" sz="3600" b="1" dirty="0" smtClean="0">
                <a:latin typeface="Times New Roman" panose="02020603050405020304" pitchFamily="18" charset="0"/>
                <a:ea typeface="Tahoma" panose="020B0604030504040204" pitchFamily="34" charset="0"/>
                <a:cs typeface="Times New Roman" panose="02020603050405020304" pitchFamily="18" charset="0"/>
              </a:rPr>
              <a:t>Сегодня на уроке</a:t>
            </a:r>
            <a:endParaRPr lang="en-ID" sz="3600" b="1"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736160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91631" y="-19713"/>
            <a:ext cx="9144000" cy="6729853"/>
          </a:xfrm>
          <a:prstGeom prst="rect">
            <a:avLst/>
          </a:prstGeom>
          <a:solidFill>
            <a:schemeClr val="accent1">
              <a:lumMod val="40000"/>
              <a:lumOff val="60000"/>
            </a:schemeClr>
          </a:solidFill>
          <a:ln>
            <a:noFill/>
          </a:ln>
        </p:spPr>
      </p:pic>
      <p:sp>
        <p:nvSpPr>
          <p:cNvPr id="921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20</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9223" name="Прямоугольник 9"/>
          <p:cNvSpPr>
            <a:spLocks noChangeArrowheads="1"/>
          </p:cNvSpPr>
          <p:nvPr/>
        </p:nvSpPr>
        <p:spPr bwMode="auto">
          <a:xfrm>
            <a:off x="3101589" y="339090"/>
            <a:ext cx="3011422" cy="60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1pPr>
            <a:lvl2pPr marL="742950" indent="-28575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2pPr>
            <a:lvl3pPr marL="11430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3pPr>
            <a:lvl4pPr marL="16002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4pPr>
            <a:lvl5pPr marL="20574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9pPr>
          </a:lstStyle>
          <a:p>
            <a:pPr algn="ctr">
              <a:lnSpc>
                <a:spcPct val="115000"/>
              </a:lnSpc>
            </a:pPr>
            <a:r>
              <a:rPr lang="ru-RU" altLang="ru-RU" sz="3200" b="1" dirty="0" smtClean="0">
                <a:solidFill>
                  <a:schemeClr val="bg1"/>
                </a:solidFill>
                <a:latin typeface="Times New Roman" pitchFamily="18" charset="0"/>
                <a:cs typeface="Times New Roman" pitchFamily="18" charset="0"/>
              </a:rPr>
              <a:t>Проверьте себя</a:t>
            </a:r>
            <a:endParaRPr lang="ru-RU" altLang="ru-RU" sz="2800" b="1" dirty="0">
              <a:solidFill>
                <a:schemeClr val="bg1"/>
              </a:solidFill>
              <a:latin typeface="Times New Roman" pitchFamily="18" charset="0"/>
              <a:cs typeface="Times New Roman" pitchFamily="18" charset="0"/>
            </a:endParaRPr>
          </a:p>
        </p:txBody>
      </p:sp>
      <p:sp>
        <p:nvSpPr>
          <p:cNvPr id="4" name="Прямоугольник 3"/>
          <p:cNvSpPr/>
          <p:nvPr/>
        </p:nvSpPr>
        <p:spPr>
          <a:xfrm>
            <a:off x="300004" y="1133966"/>
            <a:ext cx="8160428" cy="4524315"/>
          </a:xfrm>
          <a:prstGeom prst="rect">
            <a:avLst/>
          </a:prstGeom>
        </p:spPr>
        <p:txBody>
          <a:bodyPr wrap="square">
            <a:spAutoFit/>
          </a:bodyPr>
          <a:lstStyle/>
          <a:p>
            <a:pPr lvl="0" indent="174625"/>
            <a:r>
              <a:rPr lang="ru-RU" sz="2400" b="1" dirty="0">
                <a:latin typeface="Times New Roman" panose="02020603050405020304" pitchFamily="18" charset="0"/>
                <a:ea typeface="Tahoma"/>
                <a:cs typeface="Times New Roman" panose="02020603050405020304" pitchFamily="18" charset="0"/>
                <a:sym typeface="Tahoma"/>
              </a:rPr>
              <a:t>«Вишнёвый сад»</a:t>
            </a:r>
            <a:r>
              <a:rPr lang="ru-RU" sz="2400" dirty="0">
                <a:latin typeface="Times New Roman" panose="02020603050405020304" pitchFamily="18" charset="0"/>
                <a:ea typeface="Tahoma"/>
                <a:cs typeface="Times New Roman" panose="02020603050405020304" pitchFamily="18" charset="0"/>
                <a:sym typeface="Tahoma"/>
              </a:rPr>
              <a:t> – это скорее всего трагикомедия, хотя автор называет пьесу комедией.</a:t>
            </a:r>
            <a:endParaRPr lang="ru-RU" sz="2400" dirty="0">
              <a:latin typeface="Times New Roman" panose="02020603050405020304" pitchFamily="18" charset="0"/>
              <a:cs typeface="Times New Roman" panose="02020603050405020304" pitchFamily="18" charset="0"/>
            </a:endParaRPr>
          </a:p>
          <a:p>
            <a:pPr lvl="0" indent="174625"/>
            <a:r>
              <a:rPr lang="ru-RU" sz="2400" dirty="0">
                <a:latin typeface="Times New Roman" panose="02020603050405020304" pitchFamily="18" charset="0"/>
                <a:ea typeface="Tahoma"/>
                <a:cs typeface="Times New Roman" panose="02020603050405020304" pitchFamily="18" charset="0"/>
                <a:sym typeface="Tahoma"/>
              </a:rPr>
              <a:t>Вспомним третье действие: в тот самый день, когда имение продаётся с торгов, в доме устроен праздник. Вчитаемся в авторскую ремарку. Дирижёром бальных танцев оказывается... </a:t>
            </a:r>
            <a:r>
              <a:rPr lang="ru-RU" sz="2400" dirty="0" err="1">
                <a:latin typeface="Times New Roman" panose="02020603050405020304" pitchFamily="18" charset="0"/>
                <a:ea typeface="Tahoma"/>
                <a:cs typeface="Times New Roman" panose="02020603050405020304" pitchFamily="18" charset="0"/>
                <a:sym typeface="Tahoma"/>
              </a:rPr>
              <a:t>Симеонов</a:t>
            </a:r>
            <a:r>
              <a:rPr lang="ru-RU" sz="2400" dirty="0">
                <a:latin typeface="Times New Roman" panose="02020603050405020304" pitchFamily="18" charset="0"/>
                <a:ea typeface="Tahoma"/>
                <a:cs typeface="Times New Roman" panose="02020603050405020304" pitchFamily="18" charset="0"/>
                <a:sym typeface="Tahoma"/>
              </a:rPr>
              <a:t>-Пищик. Вряд ли он переоделся во фрак. Значит, как всегда, в поддёвке и шароварах, толстый, задыхающийся, он выкрикивает необходимые бальные команды, причём делает это на французском языке, которого не знает. И тут же Чехов упоминает о Варе, которая «тихо плачет и, танцуя, утирает слёзы!» Ситуация трагикомическая: танцуя, плачет. Дело не в одной Варе.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33217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91631" y="-19713"/>
            <a:ext cx="9144000" cy="6729853"/>
          </a:xfrm>
          <a:prstGeom prst="rect">
            <a:avLst/>
          </a:prstGeom>
          <a:solidFill>
            <a:schemeClr val="accent1">
              <a:lumMod val="40000"/>
              <a:lumOff val="60000"/>
            </a:schemeClr>
          </a:solidFill>
          <a:ln>
            <a:noFill/>
          </a:ln>
        </p:spPr>
      </p:pic>
      <p:sp>
        <p:nvSpPr>
          <p:cNvPr id="921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21</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3" name="Прямоугольник 2"/>
          <p:cNvSpPr/>
          <p:nvPr/>
        </p:nvSpPr>
        <p:spPr>
          <a:xfrm>
            <a:off x="300004" y="1151879"/>
            <a:ext cx="8232436" cy="4893647"/>
          </a:xfrm>
          <a:prstGeom prst="rect">
            <a:avLst/>
          </a:prstGeom>
        </p:spPr>
        <p:txBody>
          <a:bodyPr wrap="square">
            <a:spAutoFit/>
          </a:bodyPr>
          <a:lstStyle/>
          <a:p>
            <a:pPr lvl="0"/>
            <a:r>
              <a:rPr lang="ru-RU" sz="2400" dirty="0">
                <a:latin typeface="Times New Roman" panose="02020603050405020304" pitchFamily="18" charset="0"/>
                <a:ea typeface="Tahoma"/>
                <a:cs typeface="Times New Roman" panose="02020603050405020304" pitchFamily="18" charset="0"/>
                <a:sym typeface="Tahoma"/>
              </a:rPr>
              <a:t>Любовь Андреевна, напевая лезгинку, тревожно спрашивает о брате. Аня, которая только что взволнованно передавала матери слух о том, что вишнёвый сад уже продан, тут же идёт танцевать с Трофимовым. Всё это нельзя разложить </a:t>
            </a:r>
          </a:p>
          <a:p>
            <a:pPr lvl="0"/>
            <a:r>
              <a:rPr lang="ru-RU" sz="2400" dirty="0">
                <a:latin typeface="Times New Roman" panose="02020603050405020304" pitchFamily="18" charset="0"/>
                <a:ea typeface="Tahoma"/>
                <a:cs typeface="Times New Roman" panose="02020603050405020304" pitchFamily="18" charset="0"/>
                <a:sym typeface="Tahoma"/>
              </a:rPr>
              <a:t>по полочкам: здесь комическое, а там трагическое. Так возникает новый жанр, позволяющий одновременно передать и жалость по отношению к персонажам пьесы, и гнев, и сочувствие к ним, и осуждение – всё то, что вытекало из идейно-художественного замысла автора. Важно отметить, что большинство героев в произведении противоречат самим себе. Например, опечаленный продажей дома Гаев, услышав привычный стук удара бильярдных шаров, моментально оживился и забыл о всех неприятностях вокруг.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33217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91631" y="-19713"/>
            <a:ext cx="9144000" cy="6729853"/>
          </a:xfrm>
          <a:prstGeom prst="rect">
            <a:avLst/>
          </a:prstGeom>
          <a:solidFill>
            <a:schemeClr val="accent1">
              <a:lumMod val="40000"/>
              <a:lumOff val="60000"/>
            </a:schemeClr>
          </a:solidFill>
          <a:ln>
            <a:noFill/>
          </a:ln>
        </p:spPr>
      </p:pic>
      <p:sp>
        <p:nvSpPr>
          <p:cNvPr id="921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22</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2" name="Прямоугольник 1"/>
          <p:cNvSpPr/>
          <p:nvPr/>
        </p:nvSpPr>
        <p:spPr>
          <a:xfrm>
            <a:off x="110706" y="878685"/>
            <a:ext cx="8584038" cy="5632311"/>
          </a:xfrm>
          <a:prstGeom prst="rect">
            <a:avLst/>
          </a:prstGeom>
        </p:spPr>
        <p:txBody>
          <a:bodyPr wrap="square">
            <a:spAutoFit/>
          </a:bodyPr>
          <a:lstStyle/>
          <a:p>
            <a:pPr lvl="0" indent="271463"/>
            <a:r>
              <a:rPr lang="ru-RU" sz="2400" dirty="0">
                <a:latin typeface="Times New Roman" panose="02020603050405020304" pitchFamily="18" charset="0"/>
                <a:ea typeface="Tahoma"/>
                <a:cs typeface="Times New Roman" panose="02020603050405020304" pitchFamily="18" charset="0"/>
                <a:sym typeface="Tahoma"/>
              </a:rPr>
              <a:t>Подобное поведение персонажей наталкивает на мысль о трагикомичности пьесы. С одной стороны, они действительно омрачены предстоящей вырубкой вишнёвого сада, но с другой… их горечь и сожаление об утрате любимого и родного дома столь мимолетны. Именно поэтому читателю трудно определиться: смеяться или плакать над книгой. Неоднозначен и образ Фирса. Этот герой олицетворяет образ отжившей Российской Империи. Казалось бы, его стоит пожалеть, так как господа, несмотря на его преданность, совсем забыли про него. Но Чехов понимал, что стране необходимы перемены в любом случае, а значит, у него не было чёткой цели вызвать слёзы у нас из-за смерти Фирса.</a:t>
            </a:r>
            <a:endParaRPr lang="ru-RU" sz="2400" dirty="0">
              <a:latin typeface="Times New Roman" panose="02020603050405020304" pitchFamily="18" charset="0"/>
              <a:cs typeface="Times New Roman" panose="02020603050405020304" pitchFamily="18" charset="0"/>
            </a:endParaRPr>
          </a:p>
          <a:p>
            <a:pPr lvl="0" indent="271463"/>
            <a:r>
              <a:rPr lang="ru-RU" sz="2400" b="1" dirty="0">
                <a:latin typeface="Times New Roman" panose="02020603050405020304" pitchFamily="18" charset="0"/>
                <a:ea typeface="Tahoma"/>
                <a:cs typeface="Times New Roman" panose="02020603050405020304" pitchFamily="18" charset="0"/>
                <a:sym typeface="Tahoma"/>
              </a:rPr>
              <a:t>Таким образом, пьесу А. П. Чехова «Вишнёвый сад» можно признать трагикомедией или комедией, как считал сам автор.</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814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34748" y="0"/>
            <a:ext cx="9144000" cy="6729853"/>
          </a:xfrm>
          <a:prstGeom prst="rect">
            <a:avLst/>
          </a:prstGeom>
          <a:solidFill>
            <a:schemeClr val="accent1">
              <a:lumMod val="40000"/>
              <a:lumOff val="60000"/>
            </a:schemeClr>
          </a:solidFill>
          <a:ln>
            <a:noFill/>
          </a:ln>
        </p:spPr>
      </p:pic>
      <p:sp>
        <p:nvSpPr>
          <p:cNvPr id="921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23</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2" name="Прямоугольник 1"/>
          <p:cNvSpPr/>
          <p:nvPr/>
        </p:nvSpPr>
        <p:spPr>
          <a:xfrm>
            <a:off x="1052178" y="1151878"/>
            <a:ext cx="7222906" cy="954107"/>
          </a:xfrm>
          <a:prstGeom prst="rect">
            <a:avLst/>
          </a:prstGeom>
        </p:spPr>
        <p:txBody>
          <a:bodyPr wrap="square">
            <a:spAutoFit/>
          </a:bodyPr>
          <a:lstStyle/>
          <a:p>
            <a:pPr lvl="0" algn="ctr"/>
            <a:r>
              <a:rPr lang="ru-RU" sz="2800" b="1" dirty="0">
                <a:solidFill>
                  <a:schemeClr val="tx2">
                    <a:lumMod val="75000"/>
                  </a:schemeClr>
                </a:solidFill>
                <a:latin typeface="Times New Roman" panose="02020603050405020304" pitchFamily="18" charset="0"/>
                <a:ea typeface="Tahoma"/>
                <a:cs typeface="Times New Roman" panose="02020603050405020304" pitchFamily="18" charset="0"/>
                <a:sym typeface="Tahoma"/>
              </a:rPr>
              <a:t>Приём рефлексии </a:t>
            </a:r>
          </a:p>
          <a:p>
            <a:pPr lvl="0" algn="ctr"/>
            <a:r>
              <a:rPr lang="ru-RU" sz="2800" b="1" dirty="0">
                <a:solidFill>
                  <a:schemeClr val="tx2">
                    <a:lumMod val="75000"/>
                  </a:schemeClr>
                </a:solidFill>
                <a:latin typeface="Times New Roman" panose="02020603050405020304" pitchFamily="18" charset="0"/>
                <a:ea typeface="Tahoma"/>
                <a:cs typeface="Times New Roman" panose="02020603050405020304" pitchFamily="18" charset="0"/>
                <a:sym typeface="Tahoma"/>
              </a:rPr>
              <a:t>«Аргументация своего ответа»</a:t>
            </a:r>
            <a:endParaRPr lang="ru-RU" sz="28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27584" y="2105985"/>
            <a:ext cx="5504327" cy="523220"/>
          </a:xfrm>
          <a:prstGeom prst="rect">
            <a:avLst/>
          </a:prstGeom>
        </p:spPr>
        <p:txBody>
          <a:bodyPr wrap="none">
            <a:spAutoFit/>
          </a:bodyPr>
          <a:lstStyle/>
          <a:p>
            <a:pPr lvl="0"/>
            <a:r>
              <a:rPr lang="ru-RU" sz="2800" b="1" dirty="0">
                <a:solidFill>
                  <a:schemeClr val="dk1"/>
                </a:solidFill>
                <a:latin typeface="Times New Roman" panose="02020603050405020304" pitchFamily="18" charset="0"/>
                <a:ea typeface="Tahoma"/>
                <a:cs typeface="Times New Roman" panose="02020603050405020304" pitchFamily="18" charset="0"/>
                <a:sym typeface="Tahoma"/>
              </a:rPr>
              <a:t>Закончите данные предложения.</a:t>
            </a:r>
            <a:endParaRPr lang="ru-RU" sz="2800" b="1" dirty="0">
              <a:solidFill>
                <a:srgbClr val="FF0000"/>
              </a:solidFill>
              <a:latin typeface="Times New Roman" panose="02020603050405020304" pitchFamily="18" charset="0"/>
              <a:ea typeface="Tahoma"/>
              <a:cs typeface="Times New Roman" panose="02020603050405020304" pitchFamily="18" charset="0"/>
              <a:sym typeface="Tahoma"/>
            </a:endParaRPr>
          </a:p>
        </p:txBody>
      </p:sp>
      <p:sp>
        <p:nvSpPr>
          <p:cNvPr id="5" name="Прямоугольник 4"/>
          <p:cNvSpPr/>
          <p:nvPr/>
        </p:nvSpPr>
        <p:spPr>
          <a:xfrm>
            <a:off x="827584" y="2780928"/>
            <a:ext cx="5256584" cy="1384995"/>
          </a:xfrm>
          <a:prstGeom prst="rect">
            <a:avLst/>
          </a:prstGeom>
        </p:spPr>
        <p:txBody>
          <a:bodyPr wrap="square">
            <a:spAutoFit/>
          </a:bodyPr>
          <a:lstStyle/>
          <a:p>
            <a:pPr marL="650875" lvl="0" indent="-347239">
              <a:buClr>
                <a:schemeClr val="dk1"/>
              </a:buClr>
              <a:buSzPts val="2800"/>
              <a:buFont typeface="Tahoma"/>
              <a:buAutoNum type="arabicPeriod"/>
            </a:pPr>
            <a:r>
              <a:rPr lang="ru-RU" sz="2800" dirty="0">
                <a:solidFill>
                  <a:schemeClr val="dk1"/>
                </a:solidFill>
                <a:latin typeface="Times New Roman" panose="02020603050405020304" pitchFamily="18" charset="0"/>
                <a:ea typeface="Tahoma"/>
                <a:cs typeface="Times New Roman" panose="02020603050405020304" pitchFamily="18" charset="0"/>
                <a:sym typeface="Tahoma"/>
              </a:rPr>
              <a:t>Своей работой на уроке я….</a:t>
            </a:r>
            <a:endParaRPr lang="ru-RU" sz="2800" dirty="0">
              <a:latin typeface="Times New Roman" panose="02020603050405020304" pitchFamily="18" charset="0"/>
              <a:cs typeface="Times New Roman" panose="02020603050405020304" pitchFamily="18" charset="0"/>
            </a:endParaRPr>
          </a:p>
          <a:p>
            <a:pPr marL="650875" lvl="0" indent="-347239">
              <a:buClr>
                <a:schemeClr val="dk1"/>
              </a:buClr>
              <a:buSzPts val="2800"/>
              <a:buFont typeface="Tahoma"/>
              <a:buAutoNum type="arabicPeriod"/>
            </a:pPr>
            <a:r>
              <a:rPr lang="ru-RU" sz="2800" dirty="0">
                <a:solidFill>
                  <a:schemeClr val="dk1"/>
                </a:solidFill>
                <a:latin typeface="Times New Roman" panose="02020603050405020304" pitchFamily="18" charset="0"/>
                <a:ea typeface="Tahoma"/>
                <a:cs typeface="Times New Roman" panose="02020603050405020304" pitchFamily="18" charset="0"/>
                <a:sym typeface="Tahoma"/>
              </a:rPr>
              <a:t>Моё настроение….</a:t>
            </a:r>
          </a:p>
          <a:p>
            <a:pPr marL="650875" lvl="0" indent="-347239">
              <a:buClr>
                <a:schemeClr val="dk1"/>
              </a:buClr>
              <a:buSzPts val="2800"/>
              <a:buFont typeface="Tahoma"/>
              <a:buAutoNum type="arabicPeriod"/>
            </a:pPr>
            <a:r>
              <a:rPr lang="ru-RU" sz="2800" dirty="0">
                <a:solidFill>
                  <a:schemeClr val="dk1"/>
                </a:solidFill>
                <a:latin typeface="Times New Roman" panose="02020603050405020304" pitchFamily="18" charset="0"/>
                <a:ea typeface="Tahoma"/>
                <a:cs typeface="Times New Roman" panose="02020603050405020304" pitchFamily="18" charset="0"/>
                <a:sym typeface="Tahoma"/>
              </a:rPr>
              <a:t>Материал урока мне был….</a:t>
            </a:r>
          </a:p>
        </p:txBody>
      </p:sp>
      <p:pic>
        <p:nvPicPr>
          <p:cNvPr id="12" name="Google Shape;503;p23"/>
          <p:cNvPicPr preferRelativeResize="0"/>
          <p:nvPr/>
        </p:nvPicPr>
        <p:blipFill rotWithShape="1">
          <a:blip r:embed="rId4">
            <a:alphaModFix/>
          </a:blip>
          <a:srcRect/>
          <a:stretch/>
        </p:blipFill>
        <p:spPr>
          <a:xfrm flipH="1">
            <a:off x="4819415" y="3573016"/>
            <a:ext cx="3986926" cy="2812586"/>
          </a:xfrm>
          <a:prstGeom prst="rect">
            <a:avLst/>
          </a:prstGeom>
          <a:noFill/>
          <a:ln>
            <a:noFill/>
          </a:ln>
        </p:spPr>
      </p:pic>
    </p:spTree>
    <p:extLst>
      <p:ext uri="{BB962C8B-B14F-4D97-AF65-F5344CB8AC3E}">
        <p14:creationId xmlns:p14="http://schemas.microsoft.com/office/powerpoint/2010/main" val="3558140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91631" y="-62248"/>
            <a:ext cx="9144000" cy="6729853"/>
          </a:xfrm>
          <a:prstGeom prst="rect">
            <a:avLst/>
          </a:prstGeom>
          <a:solidFill>
            <a:schemeClr val="accent1">
              <a:lumMod val="40000"/>
              <a:lumOff val="60000"/>
            </a:schemeClr>
          </a:solidFill>
          <a:ln>
            <a:noFill/>
          </a:ln>
        </p:spPr>
      </p:pic>
      <p:sp>
        <p:nvSpPr>
          <p:cNvPr id="921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24</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3" name="Прямоугольник 2"/>
          <p:cNvSpPr/>
          <p:nvPr/>
        </p:nvSpPr>
        <p:spPr>
          <a:xfrm>
            <a:off x="3209223" y="378403"/>
            <a:ext cx="2674258" cy="523220"/>
          </a:xfrm>
          <a:prstGeom prst="rect">
            <a:avLst/>
          </a:prstGeom>
        </p:spPr>
        <p:txBody>
          <a:bodyPr wrap="none">
            <a:spAutoFit/>
          </a:bodyPr>
          <a:lstStyle/>
          <a:p>
            <a:pPr lvl="0" algn="ctr">
              <a:buClr>
                <a:srgbClr val="0070C0"/>
              </a:buClr>
              <a:buSzPts val="3200"/>
            </a:pPr>
            <a:r>
              <a:rPr lang="ru-RU" sz="2800" b="1" dirty="0">
                <a:solidFill>
                  <a:schemeClr val="bg1"/>
                </a:solidFill>
                <a:latin typeface="Times New Roman" panose="02020603050405020304" pitchFamily="18" charset="0"/>
                <a:ea typeface="Tahoma"/>
                <a:cs typeface="Times New Roman" panose="02020603050405020304" pitchFamily="18" charset="0"/>
                <a:sym typeface="Tahoma"/>
              </a:rPr>
              <a:t>Проверьте себя</a:t>
            </a:r>
            <a:endParaRPr lang="ru-RU" sz="2800" dirty="0">
              <a:solidFill>
                <a:schemeClr val="bg1"/>
              </a:solidFill>
              <a:latin typeface="Times New Roman" panose="02020603050405020304" pitchFamily="18" charset="0"/>
              <a:ea typeface="Tahoma"/>
              <a:cs typeface="Times New Roman" panose="02020603050405020304" pitchFamily="18" charset="0"/>
              <a:sym typeface="Tahoma"/>
            </a:endParaRPr>
          </a:p>
        </p:txBody>
      </p:sp>
      <p:sp>
        <p:nvSpPr>
          <p:cNvPr id="4" name="Прямоугольник 3"/>
          <p:cNvSpPr/>
          <p:nvPr/>
        </p:nvSpPr>
        <p:spPr>
          <a:xfrm>
            <a:off x="683568" y="1628800"/>
            <a:ext cx="6624736" cy="1938992"/>
          </a:xfrm>
          <a:prstGeom prst="rect">
            <a:avLst/>
          </a:prstGeom>
        </p:spPr>
        <p:txBody>
          <a:bodyPr wrap="square">
            <a:spAutoFit/>
          </a:bodyPr>
          <a:lstStyle/>
          <a:p>
            <a:pPr marL="650875" lvl="0" indent="-301374">
              <a:buClr>
                <a:schemeClr val="dk1"/>
              </a:buClr>
              <a:buSzPts val="3000"/>
              <a:buFont typeface="Tahoma"/>
              <a:buAutoNum type="arabicPeriod"/>
            </a:pPr>
            <a:r>
              <a:rPr lang="ru-RU" sz="2400" dirty="0">
                <a:solidFill>
                  <a:schemeClr val="dk1"/>
                </a:solidFill>
                <a:latin typeface="Times New Roman" panose="02020603050405020304" pitchFamily="18" charset="0"/>
                <a:ea typeface="Tahoma"/>
                <a:cs typeface="Times New Roman" panose="02020603050405020304" pitchFamily="18" charset="0"/>
                <a:sym typeface="Tahoma"/>
              </a:rPr>
              <a:t>Своей работой на уроке я довольна, так как выполнила большинство заданий.</a:t>
            </a:r>
          </a:p>
          <a:p>
            <a:pPr marL="650875" lvl="0" indent="-301374">
              <a:buClr>
                <a:schemeClr val="dk1"/>
              </a:buClr>
              <a:buSzPts val="3000"/>
              <a:buFont typeface="Tahoma"/>
              <a:buAutoNum type="arabicPeriod"/>
            </a:pPr>
            <a:r>
              <a:rPr lang="ru-RU" sz="2400" dirty="0">
                <a:solidFill>
                  <a:schemeClr val="dk1"/>
                </a:solidFill>
                <a:latin typeface="Times New Roman" panose="02020603050405020304" pitchFamily="18" charset="0"/>
                <a:ea typeface="Tahoma"/>
                <a:cs typeface="Times New Roman" panose="02020603050405020304" pitchFamily="18" charset="0"/>
                <a:sym typeface="Tahoma"/>
              </a:rPr>
              <a:t>Мое настроение повысилось, потому что я усвоила тему.</a:t>
            </a:r>
          </a:p>
          <a:p>
            <a:pPr marL="650875" lvl="0" indent="-301374">
              <a:buClr>
                <a:schemeClr val="dk1"/>
              </a:buClr>
              <a:buSzPts val="3000"/>
              <a:buFont typeface="Tahoma"/>
              <a:buAutoNum type="arabicPeriod"/>
            </a:pPr>
            <a:r>
              <a:rPr lang="ru-RU" sz="2400" dirty="0">
                <a:solidFill>
                  <a:schemeClr val="dk1"/>
                </a:solidFill>
                <a:latin typeface="Times New Roman" panose="02020603050405020304" pitchFamily="18" charset="0"/>
                <a:ea typeface="Tahoma"/>
                <a:cs typeface="Times New Roman" panose="02020603050405020304" pitchFamily="18" charset="0"/>
                <a:sym typeface="Tahoma"/>
              </a:rPr>
              <a:t>Материал урока мне был понятен</a:t>
            </a:r>
            <a:r>
              <a:rPr lang="ru-RU" sz="2400" b="1" dirty="0">
                <a:solidFill>
                  <a:schemeClr val="dk1"/>
                </a:solidFill>
                <a:latin typeface="Times New Roman" panose="02020603050405020304" pitchFamily="18" charset="0"/>
                <a:ea typeface="Tahoma"/>
                <a:cs typeface="Times New Roman" panose="02020603050405020304" pitchFamily="18" charset="0"/>
                <a:sym typeface="Tahoma"/>
              </a:rPr>
              <a:t>.</a:t>
            </a:r>
          </a:p>
        </p:txBody>
      </p:sp>
      <p:pic>
        <p:nvPicPr>
          <p:cNvPr id="10" name="Google Shape;510;p24"/>
          <p:cNvPicPr preferRelativeResize="0"/>
          <p:nvPr/>
        </p:nvPicPr>
        <p:blipFill rotWithShape="1">
          <a:blip r:embed="rId4">
            <a:alphaModFix/>
          </a:blip>
          <a:srcRect/>
          <a:stretch/>
        </p:blipFill>
        <p:spPr>
          <a:xfrm>
            <a:off x="6610362" y="2528156"/>
            <a:ext cx="2263496" cy="4002673"/>
          </a:xfrm>
          <a:prstGeom prst="rect">
            <a:avLst/>
          </a:prstGeom>
          <a:noFill/>
          <a:ln>
            <a:noFill/>
          </a:ln>
        </p:spPr>
      </p:pic>
    </p:spTree>
    <p:extLst>
      <p:ext uri="{BB962C8B-B14F-4D97-AF65-F5344CB8AC3E}">
        <p14:creationId xmlns:p14="http://schemas.microsoft.com/office/powerpoint/2010/main" val="2660100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91631" y="-19713"/>
            <a:ext cx="9144000" cy="6729853"/>
          </a:xfrm>
          <a:prstGeom prst="rect">
            <a:avLst/>
          </a:prstGeom>
          <a:solidFill>
            <a:schemeClr val="accent1">
              <a:lumMod val="40000"/>
              <a:lumOff val="60000"/>
            </a:schemeClr>
          </a:solidFill>
          <a:ln>
            <a:noFill/>
          </a:ln>
        </p:spPr>
      </p:pic>
      <p:sp>
        <p:nvSpPr>
          <p:cNvPr id="921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25</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2" name="Прямоугольник 1"/>
          <p:cNvSpPr/>
          <p:nvPr/>
        </p:nvSpPr>
        <p:spPr>
          <a:xfrm>
            <a:off x="3348041" y="409180"/>
            <a:ext cx="2518508" cy="523220"/>
          </a:xfrm>
          <a:prstGeom prst="rect">
            <a:avLst/>
          </a:prstGeom>
        </p:spPr>
        <p:txBody>
          <a:bodyPr wrap="square">
            <a:spAutoFit/>
          </a:bodyPr>
          <a:lstStyle/>
          <a:p>
            <a:pPr lvl="0" indent="271463"/>
            <a:r>
              <a:rPr lang="ru-RU" sz="2800" b="1" dirty="0" smtClean="0">
                <a:solidFill>
                  <a:schemeClr val="bg1"/>
                </a:solidFill>
                <a:latin typeface="Times New Roman" panose="02020603050405020304" pitchFamily="18" charset="0"/>
                <a:ea typeface="Tahoma"/>
                <a:cs typeface="Times New Roman" panose="02020603050405020304" pitchFamily="18" charset="0"/>
                <a:sym typeface="Tahoma"/>
              </a:rPr>
              <a:t>Итоги урока</a:t>
            </a:r>
            <a:endParaRPr lang="ru-RU" sz="2800" b="1"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57472" y="1628800"/>
            <a:ext cx="7930952" cy="2308324"/>
          </a:xfrm>
          <a:prstGeom prst="rect">
            <a:avLst/>
          </a:prstGeom>
        </p:spPr>
        <p:txBody>
          <a:bodyPr wrap="square">
            <a:spAutoFit/>
          </a:bodyPr>
          <a:lstStyle/>
          <a:p>
            <a:pPr marL="457200" lvl="0" indent="-457200">
              <a:buClr>
                <a:schemeClr val="dk1"/>
              </a:buClr>
              <a:buSzPts val="2800"/>
              <a:buFont typeface="Arial"/>
              <a:buChar char="•"/>
            </a:pPr>
            <a:r>
              <a:rPr lang="ru-RU" sz="2400" dirty="0">
                <a:solidFill>
                  <a:schemeClr val="dk1"/>
                </a:solidFill>
                <a:latin typeface="Times New Roman" panose="02020603050405020304" pitchFamily="18" charset="0"/>
                <a:ea typeface="Tahoma"/>
                <a:cs typeface="Times New Roman" panose="02020603050405020304" pitchFamily="18" charset="0"/>
                <a:sym typeface="Tahoma"/>
              </a:rPr>
              <a:t>изложили сжато информацию прочитанного текста, перефразируя исходный материал и сохраняя основную мысль;</a:t>
            </a:r>
            <a:endParaRPr lang="ru-RU" sz="2400" dirty="0">
              <a:latin typeface="Times New Roman" panose="02020603050405020304" pitchFamily="18" charset="0"/>
              <a:cs typeface="Times New Roman" panose="02020603050405020304" pitchFamily="18" charset="0"/>
            </a:endParaRPr>
          </a:p>
          <a:p>
            <a:pPr marL="457200" lvl="0" indent="-457200">
              <a:buClr>
                <a:schemeClr val="dk1"/>
              </a:buClr>
              <a:buSzPts val="2800"/>
              <a:buFont typeface="Arial"/>
              <a:buChar char="•"/>
            </a:pPr>
            <a:r>
              <a:rPr lang="ru-RU" sz="2400" dirty="0">
                <a:solidFill>
                  <a:schemeClr val="dk1"/>
                </a:solidFill>
                <a:latin typeface="Times New Roman" panose="02020603050405020304" pitchFamily="18" charset="0"/>
                <a:ea typeface="Tahoma"/>
                <a:cs typeface="Times New Roman" panose="02020603050405020304" pitchFamily="18" charset="0"/>
                <a:sym typeface="Tahoma"/>
              </a:rPr>
              <a:t>написали дискуссионное эссе;</a:t>
            </a:r>
            <a:endParaRPr lang="ru-RU" sz="2400" dirty="0">
              <a:latin typeface="Times New Roman" panose="02020603050405020304" pitchFamily="18" charset="0"/>
              <a:cs typeface="Times New Roman" panose="02020603050405020304" pitchFamily="18" charset="0"/>
            </a:endParaRPr>
          </a:p>
          <a:p>
            <a:pPr marL="457200" lvl="0" indent="-457200">
              <a:buClr>
                <a:schemeClr val="dk1"/>
              </a:buClr>
              <a:buSzPts val="2800"/>
              <a:buFont typeface="Arial"/>
              <a:buChar char="•"/>
            </a:pPr>
            <a:r>
              <a:rPr lang="ru-RU" sz="2400" dirty="0">
                <a:solidFill>
                  <a:schemeClr val="dk1"/>
                </a:solidFill>
                <a:latin typeface="Times New Roman" panose="02020603050405020304" pitchFamily="18" charset="0"/>
                <a:ea typeface="Tahoma"/>
                <a:cs typeface="Times New Roman" panose="02020603050405020304" pitchFamily="18" charset="0"/>
                <a:sym typeface="Tahoma"/>
              </a:rPr>
              <a:t>использовали страдательные причастия в краткой форме.</a:t>
            </a:r>
            <a:endParaRPr lang="ru-RU" sz="2400" dirty="0">
              <a:solidFill>
                <a:srgbClr val="FF0000"/>
              </a:solidFill>
              <a:latin typeface="Times New Roman" panose="02020603050405020304" pitchFamily="18" charset="0"/>
              <a:ea typeface="Tahoma"/>
              <a:cs typeface="Times New Roman" panose="02020603050405020304" pitchFamily="18" charset="0"/>
              <a:sym typeface="Tahoma"/>
            </a:endParaRPr>
          </a:p>
        </p:txBody>
      </p:sp>
    </p:spTree>
    <p:extLst>
      <p:ext uri="{BB962C8B-B14F-4D97-AF65-F5344CB8AC3E}">
        <p14:creationId xmlns:p14="http://schemas.microsoft.com/office/powerpoint/2010/main" val="26601005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5760"/>
            <a:ext cx="9144000" cy="6891116"/>
          </a:xfrm>
          <a:prstGeom prst="rect">
            <a:avLst/>
          </a:prstGeom>
          <a:solidFill>
            <a:schemeClr val="accent1">
              <a:lumMod val="40000"/>
              <a:lumOff val="60000"/>
            </a:schemeClr>
          </a:solidFill>
          <a:ln>
            <a:noFill/>
          </a:ln>
        </p:spPr>
      </p:pic>
      <p:sp>
        <p:nvSpPr>
          <p:cNvPr id="12291"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821A6F7-481E-498F-84C7-CBF5D40C926D}" type="slidenum">
              <a:rPr lang="ru-RU" altLang="ru-RU" sz="1200" b="1">
                <a:solidFill>
                  <a:srgbClr val="002060"/>
                </a:solidFill>
              </a:rPr>
              <a:pPr>
                <a:buSzPts val="1100"/>
              </a:pPr>
              <a:t>26</a:t>
            </a:fld>
            <a:endParaRPr lang="ru-RU" altLang="ru-RU" sz="1200" b="1">
              <a:solidFill>
                <a:srgbClr val="002060"/>
              </a:solidFill>
            </a:endParaRPr>
          </a:p>
        </p:txBody>
      </p:sp>
      <p:cxnSp>
        <p:nvCxnSpPr>
          <p:cNvPr id="12292"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12293"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9" name="Google Shape;574;p91"/>
          <p:cNvSpPr txBox="1"/>
          <p:nvPr/>
        </p:nvSpPr>
        <p:spPr>
          <a:xfrm>
            <a:off x="66516" y="944541"/>
            <a:ext cx="4646564" cy="977658"/>
          </a:xfrm>
          <a:prstGeom prst="rect">
            <a:avLst/>
          </a:prstGeom>
          <a:noFill/>
          <a:ln>
            <a:noFill/>
          </a:ln>
        </p:spPr>
        <p:txBody>
          <a:bodyPr spcFirstLastPara="1" lIns="93712" tIns="93712" rIns="93712" bIns="93712" anchor="ctr"/>
          <a:lstStyle/>
          <a:p>
            <a:pPr>
              <a:defRPr/>
            </a:pPr>
            <a:r>
              <a:rPr lang="ru" sz="2400" b="1" dirty="0">
                <a:solidFill>
                  <a:srgbClr val="002060"/>
                </a:solidFill>
                <a:latin typeface="Times New Roman" panose="02020603050405020304" pitchFamily="18" charset="0"/>
                <a:cs typeface="Times New Roman" panose="02020603050405020304" pitchFamily="18" charset="0"/>
                <a:sym typeface="Comfortaa"/>
              </a:rPr>
              <a:t>Баршаға қолжетімді, сапалы білім!</a:t>
            </a:r>
            <a:endParaRPr sz="2400" b="1" dirty="0">
              <a:solidFill>
                <a:srgbClr val="002060"/>
              </a:solidFill>
              <a:latin typeface="Times New Roman" panose="02020603050405020304" pitchFamily="18" charset="0"/>
              <a:cs typeface="Times New Roman" panose="02020603050405020304" pitchFamily="18" charset="0"/>
              <a:sym typeface="Comfortaa"/>
            </a:endParaRPr>
          </a:p>
        </p:txBody>
      </p:sp>
      <p:sp>
        <p:nvSpPr>
          <p:cNvPr id="10" name="Google Shape;575;p91"/>
          <p:cNvSpPr txBox="1"/>
          <p:nvPr/>
        </p:nvSpPr>
        <p:spPr>
          <a:xfrm>
            <a:off x="4570643" y="5084106"/>
            <a:ext cx="4380595" cy="1052529"/>
          </a:xfrm>
          <a:prstGeom prst="rect">
            <a:avLst/>
          </a:prstGeom>
          <a:noFill/>
          <a:ln>
            <a:noFill/>
          </a:ln>
        </p:spPr>
        <p:txBody>
          <a:bodyPr spcFirstLastPara="1" lIns="93712" tIns="93712" rIns="93712" bIns="93712" anchor="t"/>
          <a:lstStyle/>
          <a:p>
            <a:pPr algn="r">
              <a:defRPr/>
            </a:pPr>
            <a:r>
              <a:rPr lang="ru" sz="2400" b="1" dirty="0">
                <a:solidFill>
                  <a:srgbClr val="002060"/>
                </a:solidFill>
                <a:latin typeface="Times New Roman" panose="02020603050405020304" pitchFamily="18" charset="0"/>
                <a:cs typeface="Times New Roman" panose="02020603050405020304" pitchFamily="18" charset="0"/>
                <a:sym typeface="Comfortaa"/>
              </a:rPr>
              <a:t>Качественное образование, </a:t>
            </a:r>
          </a:p>
          <a:p>
            <a:pPr algn="r">
              <a:defRPr/>
            </a:pPr>
            <a:r>
              <a:rPr lang="ru" sz="2400" b="1" dirty="0">
                <a:solidFill>
                  <a:srgbClr val="002060"/>
                </a:solidFill>
                <a:latin typeface="Times New Roman" panose="02020603050405020304" pitchFamily="18" charset="0"/>
                <a:cs typeface="Times New Roman" panose="02020603050405020304" pitchFamily="18" charset="0"/>
                <a:sym typeface="Comfortaa"/>
              </a:rPr>
              <a:t>доступное всем!</a:t>
            </a:r>
            <a:endParaRPr sz="2400" b="1" dirty="0">
              <a:solidFill>
                <a:srgbClr val="002060"/>
              </a:solidFill>
              <a:latin typeface="Times New Roman" panose="02020603050405020304" pitchFamily="18" charset="0"/>
              <a:cs typeface="Times New Roman" panose="02020603050405020304" pitchFamily="18" charset="0"/>
              <a:sym typeface="Comfortaa"/>
            </a:endParaRPr>
          </a:p>
        </p:txBody>
      </p:sp>
      <p:grpSp>
        <p:nvGrpSpPr>
          <p:cNvPr id="12297" name="Группа 1"/>
          <p:cNvGrpSpPr>
            <a:grpSpLocks/>
          </p:cNvGrpSpPr>
          <p:nvPr/>
        </p:nvGrpSpPr>
        <p:grpSpPr bwMode="auto">
          <a:xfrm>
            <a:off x="1631694" y="1470086"/>
            <a:ext cx="5888758" cy="4398737"/>
            <a:chOff x="1037227" y="1115985"/>
            <a:chExt cx="7369006" cy="5190811"/>
          </a:xfrm>
        </p:grpSpPr>
        <p:sp>
          <p:nvSpPr>
            <p:cNvPr id="12298" name="Freeform 39"/>
            <p:cNvSpPr>
              <a:spLocks/>
            </p:cNvSpPr>
            <p:nvPr/>
          </p:nvSpPr>
          <p:spPr bwMode="auto">
            <a:xfrm>
              <a:off x="2896244" y="2393834"/>
              <a:ext cx="3609482" cy="3912962"/>
            </a:xfrm>
            <a:custGeom>
              <a:avLst/>
              <a:gdLst>
                <a:gd name="T0" fmla="*/ 129202 w 4437063"/>
                <a:gd name="T1" fmla="*/ 14352 h 4810125"/>
                <a:gd name="T2" fmla="*/ 281174 w 4437063"/>
                <a:gd name="T3" fmla="*/ 26388 h 4810125"/>
                <a:gd name="T4" fmla="*/ 264200 w 4437063"/>
                <a:gd name="T5" fmla="*/ 122473 h 4810125"/>
                <a:gd name="T6" fmla="*/ 227076 w 4437063"/>
                <a:gd name="T7" fmla="*/ 220773 h 4810125"/>
                <a:gd name="T8" fmla="*/ 254830 w 4437063"/>
                <a:gd name="T9" fmla="*/ 284527 h 4810125"/>
                <a:gd name="T10" fmla="*/ 286817 w 4437063"/>
                <a:gd name="T11" fmla="*/ 265189 h 4810125"/>
                <a:gd name="T12" fmla="*/ 331697 w 4437063"/>
                <a:gd name="T13" fmla="*/ 166587 h 4810125"/>
                <a:gd name="T14" fmla="*/ 409975 w 4437063"/>
                <a:gd name="T15" fmla="*/ 107465 h 4810125"/>
                <a:gd name="T16" fmla="*/ 431030 w 4437063"/>
                <a:gd name="T17" fmla="*/ 29309 h 4810125"/>
                <a:gd name="T18" fmla="*/ 409925 w 4437063"/>
                <a:gd name="T19" fmla="*/ 119200 h 4810125"/>
                <a:gd name="T20" fmla="*/ 335878 w 4437063"/>
                <a:gd name="T21" fmla="*/ 178270 h 4810125"/>
                <a:gd name="T22" fmla="*/ 299712 w 4437063"/>
                <a:gd name="T23" fmla="*/ 271534 h 4810125"/>
                <a:gd name="T24" fmla="*/ 279361 w 4437063"/>
                <a:gd name="T25" fmla="*/ 328138 h 4810125"/>
                <a:gd name="T26" fmla="*/ 349125 w 4437063"/>
                <a:gd name="T27" fmla="*/ 222133 h 4810125"/>
                <a:gd name="T28" fmla="*/ 471429 w 4437063"/>
                <a:gd name="T29" fmla="*/ 205816 h 4810125"/>
                <a:gd name="T30" fmla="*/ 541747 w 4437063"/>
                <a:gd name="T31" fmla="*/ 146041 h 4810125"/>
                <a:gd name="T32" fmla="*/ 526081 w 4437063"/>
                <a:gd name="T33" fmla="*/ 174141 h 4810125"/>
                <a:gd name="T34" fmla="*/ 448711 w 4437063"/>
                <a:gd name="T35" fmla="*/ 222434 h 4810125"/>
                <a:gd name="T36" fmla="*/ 356178 w 4437063"/>
                <a:gd name="T37" fmla="*/ 239103 h 4810125"/>
                <a:gd name="T38" fmla="*/ 310643 w 4437063"/>
                <a:gd name="T39" fmla="*/ 345964 h 4810125"/>
                <a:gd name="T40" fmla="*/ 402772 w 4437063"/>
                <a:gd name="T41" fmla="*/ 301398 h 4810125"/>
                <a:gd name="T42" fmla="*/ 460397 w 4437063"/>
                <a:gd name="T43" fmla="*/ 267354 h 4810125"/>
                <a:gd name="T44" fmla="*/ 441910 w 4437063"/>
                <a:gd name="T45" fmla="*/ 275210 h 4810125"/>
                <a:gd name="T46" fmla="*/ 390885 w 4437063"/>
                <a:gd name="T47" fmla="*/ 322850 h 4810125"/>
                <a:gd name="T48" fmla="*/ 403945 w 4437063"/>
                <a:gd name="T49" fmla="*/ 349196 h 4810125"/>
                <a:gd name="T50" fmla="*/ 486597 w 4437063"/>
                <a:gd name="T51" fmla="*/ 348792 h 4810125"/>
                <a:gd name="T52" fmla="*/ 483525 w 4437063"/>
                <a:gd name="T53" fmla="*/ 349094 h 4810125"/>
                <a:gd name="T54" fmla="*/ 400269 w 4437063"/>
                <a:gd name="T55" fmla="*/ 354685 h 4810125"/>
                <a:gd name="T56" fmla="*/ 338699 w 4437063"/>
                <a:gd name="T57" fmla="*/ 351151 h 4810125"/>
                <a:gd name="T58" fmla="*/ 292357 w 4437063"/>
                <a:gd name="T59" fmla="*/ 415359 h 4810125"/>
                <a:gd name="T60" fmla="*/ 236848 w 4437063"/>
                <a:gd name="T61" fmla="*/ 535313 h 4810125"/>
                <a:gd name="T62" fmla="*/ 226219 w 4437063"/>
                <a:gd name="T63" fmla="*/ 399647 h 4810125"/>
                <a:gd name="T64" fmla="*/ 124317 w 4437063"/>
                <a:gd name="T65" fmla="*/ 323051 h 4810125"/>
                <a:gd name="T66" fmla="*/ 32087 w 4437063"/>
                <a:gd name="T67" fmla="*/ 306484 h 4810125"/>
                <a:gd name="T68" fmla="*/ 6246 w 4437063"/>
                <a:gd name="T69" fmla="*/ 263628 h 4810125"/>
                <a:gd name="T70" fmla="*/ 51430 w 4437063"/>
                <a:gd name="T71" fmla="*/ 303764 h 4810125"/>
                <a:gd name="T72" fmla="*/ 169148 w 4437063"/>
                <a:gd name="T73" fmla="*/ 328893 h 4810125"/>
                <a:gd name="T74" fmla="*/ 204660 w 4437063"/>
                <a:gd name="T75" fmla="*/ 335037 h 4810125"/>
                <a:gd name="T76" fmla="*/ 97771 w 4437063"/>
                <a:gd name="T77" fmla="*/ 272240 h 4810125"/>
                <a:gd name="T78" fmla="*/ 13702 w 4437063"/>
                <a:gd name="T79" fmla="*/ 252750 h 4810125"/>
                <a:gd name="T80" fmla="*/ 35311 w 4437063"/>
                <a:gd name="T81" fmla="*/ 260405 h 4810125"/>
                <a:gd name="T82" fmla="*/ 147085 w 4437063"/>
                <a:gd name="T83" fmla="*/ 273751 h 4810125"/>
                <a:gd name="T84" fmla="*/ 231055 w 4437063"/>
                <a:gd name="T85" fmla="*/ 314944 h 4810125"/>
                <a:gd name="T86" fmla="*/ 157260 w 4437063"/>
                <a:gd name="T87" fmla="*/ 233815 h 4810125"/>
                <a:gd name="T88" fmla="*/ 53445 w 4437063"/>
                <a:gd name="T89" fmla="*/ 215284 h 4810125"/>
                <a:gd name="T90" fmla="*/ 67347 w 4437063"/>
                <a:gd name="T91" fmla="*/ 204558 h 4810125"/>
                <a:gd name="T92" fmla="*/ 152828 w 4437063"/>
                <a:gd name="T93" fmla="*/ 213320 h 4810125"/>
                <a:gd name="T94" fmla="*/ 149503 w 4437063"/>
                <a:gd name="T95" fmla="*/ 160443 h 4810125"/>
                <a:gd name="T96" fmla="*/ 116812 w 4437063"/>
                <a:gd name="T97" fmla="*/ 92106 h 4810125"/>
                <a:gd name="T98" fmla="*/ 98225 w 4437063"/>
                <a:gd name="T99" fmla="*/ 53531 h 4810125"/>
                <a:gd name="T100" fmla="*/ 150360 w 4437063"/>
                <a:gd name="T101" fmla="*/ 118947 h 4810125"/>
                <a:gd name="T102" fmla="*/ 178467 w 4437063"/>
                <a:gd name="T103" fmla="*/ 218306 h 4810125"/>
                <a:gd name="T104" fmla="*/ 204459 w 4437063"/>
                <a:gd name="T105" fmla="*/ 214578 h 4810125"/>
                <a:gd name="T106" fmla="*/ 204559 w 4437063"/>
                <a:gd name="T107" fmla="*/ 112955 h 4810125"/>
                <a:gd name="T108" fmla="*/ 181086 w 4437063"/>
                <a:gd name="T109" fmla="*/ 39984 h 4810125"/>
                <a:gd name="T110" fmla="*/ 147538 w 4437063"/>
                <a:gd name="T111" fmla="*/ 16467 h 4810125"/>
                <a:gd name="T112" fmla="*/ 209194 w 4437063"/>
                <a:gd name="T113" fmla="*/ 65215 h 4810125"/>
                <a:gd name="T114" fmla="*/ 208388 w 4437063"/>
                <a:gd name="T115" fmla="*/ 143270 h 4810125"/>
                <a:gd name="T116" fmla="*/ 215642 w 4437063"/>
                <a:gd name="T117" fmla="*/ 185975 h 4810125"/>
                <a:gd name="T118" fmla="*/ 253318 w 4437063"/>
                <a:gd name="T119" fmla="*/ 117840 h 4810125"/>
                <a:gd name="T120" fmla="*/ 291048 w 4437063"/>
                <a:gd name="T121" fmla="*/ 10525 h 4810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37063"/>
                <a:gd name="T184" fmla="*/ 0 h 4810125"/>
                <a:gd name="T185" fmla="*/ 4437063 w 4437063"/>
                <a:gd name="T186" fmla="*/ 4810125 h 48101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37063" h="4810125">
                  <a:moveTo>
                    <a:pt x="4437063" y="1081703"/>
                  </a:moveTo>
                  <a:lnTo>
                    <a:pt x="4429592" y="1082685"/>
                  </a:lnTo>
                  <a:lnTo>
                    <a:pt x="4431507" y="1082099"/>
                  </a:lnTo>
                  <a:lnTo>
                    <a:pt x="4437063" y="1081703"/>
                  </a:lnTo>
                  <a:close/>
                  <a:moveTo>
                    <a:pt x="717614" y="207531"/>
                  </a:moveTo>
                  <a:lnTo>
                    <a:pt x="721403" y="232026"/>
                  </a:lnTo>
                  <a:lnTo>
                    <a:pt x="718408" y="217055"/>
                  </a:lnTo>
                  <a:lnTo>
                    <a:pt x="717614" y="207531"/>
                  </a:lnTo>
                  <a:close/>
                  <a:moveTo>
                    <a:pt x="1031570" y="111900"/>
                  </a:moveTo>
                  <a:lnTo>
                    <a:pt x="1043178" y="113447"/>
                  </a:lnTo>
                  <a:lnTo>
                    <a:pt x="1020457" y="113884"/>
                  </a:lnTo>
                  <a:lnTo>
                    <a:pt x="1016885" y="113884"/>
                  </a:lnTo>
                  <a:lnTo>
                    <a:pt x="1018075" y="113091"/>
                  </a:lnTo>
                  <a:lnTo>
                    <a:pt x="1031570" y="111900"/>
                  </a:lnTo>
                  <a:close/>
                  <a:moveTo>
                    <a:pt x="2559676" y="0"/>
                  </a:moveTo>
                  <a:lnTo>
                    <a:pt x="2574759" y="1190"/>
                  </a:lnTo>
                  <a:lnTo>
                    <a:pt x="2563248" y="1587"/>
                  </a:lnTo>
                  <a:lnTo>
                    <a:pt x="2494583" y="11904"/>
                  </a:lnTo>
                  <a:lnTo>
                    <a:pt x="2435443" y="27380"/>
                  </a:lnTo>
                  <a:lnTo>
                    <a:pt x="2404484" y="39681"/>
                  </a:lnTo>
                  <a:lnTo>
                    <a:pt x="2387020" y="47617"/>
                  </a:lnTo>
                  <a:lnTo>
                    <a:pt x="2351298" y="68648"/>
                  </a:lnTo>
                  <a:lnTo>
                    <a:pt x="2315576" y="95631"/>
                  </a:lnTo>
                  <a:lnTo>
                    <a:pt x="2279854" y="128169"/>
                  </a:lnTo>
                  <a:lnTo>
                    <a:pt x="2246514" y="165866"/>
                  </a:lnTo>
                  <a:lnTo>
                    <a:pt x="2215555" y="207928"/>
                  </a:lnTo>
                  <a:lnTo>
                    <a:pt x="2188962" y="253561"/>
                  </a:lnTo>
                  <a:lnTo>
                    <a:pt x="2167131" y="303559"/>
                  </a:lnTo>
                  <a:lnTo>
                    <a:pt x="2158399" y="329352"/>
                  </a:lnTo>
                  <a:lnTo>
                    <a:pt x="2151652" y="355144"/>
                  </a:lnTo>
                  <a:lnTo>
                    <a:pt x="2144111" y="411491"/>
                  </a:lnTo>
                  <a:lnTo>
                    <a:pt x="2140538" y="506726"/>
                  </a:lnTo>
                  <a:lnTo>
                    <a:pt x="2140935" y="610690"/>
                  </a:lnTo>
                  <a:lnTo>
                    <a:pt x="2139348" y="681719"/>
                  </a:lnTo>
                  <a:lnTo>
                    <a:pt x="2134982" y="751954"/>
                  </a:lnTo>
                  <a:lnTo>
                    <a:pt x="2124662" y="820999"/>
                  </a:lnTo>
                  <a:lnTo>
                    <a:pt x="2115930" y="853934"/>
                  </a:lnTo>
                  <a:lnTo>
                    <a:pt x="2104023" y="895996"/>
                  </a:lnTo>
                  <a:lnTo>
                    <a:pt x="2081796" y="965041"/>
                  </a:lnTo>
                  <a:lnTo>
                    <a:pt x="2060759" y="1020197"/>
                  </a:lnTo>
                  <a:lnTo>
                    <a:pt x="2039326" y="1067417"/>
                  </a:lnTo>
                  <a:lnTo>
                    <a:pt x="2003207" y="1132494"/>
                  </a:lnTo>
                  <a:lnTo>
                    <a:pt x="1941289" y="1237649"/>
                  </a:lnTo>
                  <a:lnTo>
                    <a:pt x="1900804" y="1312249"/>
                  </a:lnTo>
                  <a:lnTo>
                    <a:pt x="1880562" y="1349549"/>
                  </a:lnTo>
                  <a:lnTo>
                    <a:pt x="1847618" y="1420578"/>
                  </a:lnTo>
                  <a:lnTo>
                    <a:pt x="1822613" y="1485258"/>
                  </a:lnTo>
                  <a:lnTo>
                    <a:pt x="1804752" y="1544779"/>
                  </a:lnTo>
                  <a:lnTo>
                    <a:pt x="1792845" y="1599142"/>
                  </a:lnTo>
                  <a:lnTo>
                    <a:pt x="1787288" y="1649537"/>
                  </a:lnTo>
                  <a:lnTo>
                    <a:pt x="1786097" y="1696361"/>
                  </a:lnTo>
                  <a:lnTo>
                    <a:pt x="1789273" y="1739613"/>
                  </a:lnTo>
                  <a:lnTo>
                    <a:pt x="1796417" y="1780484"/>
                  </a:lnTo>
                  <a:lnTo>
                    <a:pt x="1806737" y="1819371"/>
                  </a:lnTo>
                  <a:lnTo>
                    <a:pt x="1826185" y="1874925"/>
                  </a:lnTo>
                  <a:lnTo>
                    <a:pt x="1856747" y="1946747"/>
                  </a:lnTo>
                  <a:lnTo>
                    <a:pt x="1888103" y="2020157"/>
                  </a:lnTo>
                  <a:lnTo>
                    <a:pt x="1901201" y="2059044"/>
                  </a:lnTo>
                  <a:lnTo>
                    <a:pt x="1907949" y="2078488"/>
                  </a:lnTo>
                  <a:lnTo>
                    <a:pt x="1922238" y="2113804"/>
                  </a:lnTo>
                  <a:lnTo>
                    <a:pt x="1937320" y="2146343"/>
                  </a:lnTo>
                  <a:lnTo>
                    <a:pt x="1953594" y="2175310"/>
                  </a:lnTo>
                  <a:lnTo>
                    <a:pt x="1971454" y="2200705"/>
                  </a:lnTo>
                  <a:lnTo>
                    <a:pt x="1989315" y="2222927"/>
                  </a:lnTo>
                  <a:lnTo>
                    <a:pt x="2007970" y="2241974"/>
                  </a:lnTo>
                  <a:lnTo>
                    <a:pt x="2026228" y="2257449"/>
                  </a:lnTo>
                  <a:lnTo>
                    <a:pt x="2045280" y="2269750"/>
                  </a:lnTo>
                  <a:lnTo>
                    <a:pt x="2063935" y="2278480"/>
                  </a:lnTo>
                  <a:lnTo>
                    <a:pt x="2082589" y="2283639"/>
                  </a:lnTo>
                  <a:lnTo>
                    <a:pt x="2100847" y="2285623"/>
                  </a:lnTo>
                  <a:lnTo>
                    <a:pt x="2117915" y="2284035"/>
                  </a:lnTo>
                  <a:lnTo>
                    <a:pt x="2134982" y="2278877"/>
                  </a:lnTo>
                  <a:lnTo>
                    <a:pt x="2150461" y="2270147"/>
                  </a:lnTo>
                  <a:lnTo>
                    <a:pt x="2165147" y="2258640"/>
                  </a:lnTo>
                  <a:lnTo>
                    <a:pt x="2171894" y="2250703"/>
                  </a:lnTo>
                  <a:lnTo>
                    <a:pt x="2195709" y="2221340"/>
                  </a:lnTo>
                  <a:lnTo>
                    <a:pt x="2227462" y="2170548"/>
                  </a:lnTo>
                  <a:lnTo>
                    <a:pt x="2260009" y="2089599"/>
                  </a:lnTo>
                  <a:lnTo>
                    <a:pt x="2286602" y="2008650"/>
                  </a:lnTo>
                  <a:lnTo>
                    <a:pt x="2305256" y="1951509"/>
                  </a:lnTo>
                  <a:lnTo>
                    <a:pt x="2330262" y="1866195"/>
                  </a:lnTo>
                  <a:lnTo>
                    <a:pt x="2352489" y="1790404"/>
                  </a:lnTo>
                  <a:lnTo>
                    <a:pt x="2385829" y="1696757"/>
                  </a:lnTo>
                  <a:lnTo>
                    <a:pt x="2412819" y="1632077"/>
                  </a:lnTo>
                  <a:lnTo>
                    <a:pt x="2440603" y="1566207"/>
                  </a:lnTo>
                  <a:lnTo>
                    <a:pt x="2475531" y="1492797"/>
                  </a:lnTo>
                  <a:lnTo>
                    <a:pt x="2497361" y="1453116"/>
                  </a:lnTo>
                  <a:lnTo>
                    <a:pt x="2519191" y="1418991"/>
                  </a:lnTo>
                  <a:lnTo>
                    <a:pt x="2542212" y="1388833"/>
                  </a:lnTo>
                  <a:lnTo>
                    <a:pt x="2581506" y="1344390"/>
                  </a:lnTo>
                  <a:lnTo>
                    <a:pt x="2613656" y="1312646"/>
                  </a:lnTo>
                  <a:lnTo>
                    <a:pt x="2635883" y="1291615"/>
                  </a:lnTo>
                  <a:lnTo>
                    <a:pt x="2682321" y="1254712"/>
                  </a:lnTo>
                  <a:lnTo>
                    <a:pt x="2730744" y="1221776"/>
                  </a:lnTo>
                  <a:lnTo>
                    <a:pt x="2781152" y="1191619"/>
                  </a:lnTo>
                  <a:lnTo>
                    <a:pt x="2858550" y="1148763"/>
                  </a:lnTo>
                  <a:lnTo>
                    <a:pt x="2939520" y="1102337"/>
                  </a:lnTo>
                  <a:lnTo>
                    <a:pt x="2993896" y="1066624"/>
                  </a:lnTo>
                  <a:lnTo>
                    <a:pt x="3021680" y="1047180"/>
                  </a:lnTo>
                  <a:lnTo>
                    <a:pt x="3049067" y="1026546"/>
                  </a:lnTo>
                  <a:lnTo>
                    <a:pt x="3100665" y="984485"/>
                  </a:lnTo>
                  <a:lnTo>
                    <a:pt x="3147898" y="940438"/>
                  </a:lnTo>
                  <a:lnTo>
                    <a:pt x="3191161" y="894012"/>
                  </a:lnTo>
                  <a:lnTo>
                    <a:pt x="3230455" y="846791"/>
                  </a:lnTo>
                  <a:lnTo>
                    <a:pt x="3266177" y="798381"/>
                  </a:lnTo>
                  <a:lnTo>
                    <a:pt x="3297930" y="748383"/>
                  </a:lnTo>
                  <a:lnTo>
                    <a:pt x="3325714" y="697591"/>
                  </a:lnTo>
                  <a:lnTo>
                    <a:pt x="3337621" y="671799"/>
                  </a:lnTo>
                  <a:lnTo>
                    <a:pt x="3343971" y="658307"/>
                  </a:lnTo>
                  <a:lnTo>
                    <a:pt x="3354291" y="628943"/>
                  </a:lnTo>
                  <a:lnTo>
                    <a:pt x="3366992" y="579739"/>
                  </a:lnTo>
                  <a:lnTo>
                    <a:pt x="3379693" y="506726"/>
                  </a:lnTo>
                  <a:lnTo>
                    <a:pt x="3388029" y="431729"/>
                  </a:lnTo>
                  <a:lnTo>
                    <a:pt x="3394379" y="326177"/>
                  </a:lnTo>
                  <a:lnTo>
                    <a:pt x="3395173" y="231737"/>
                  </a:lnTo>
                  <a:lnTo>
                    <a:pt x="3395173" y="221816"/>
                  </a:lnTo>
                  <a:lnTo>
                    <a:pt x="3396364" y="230943"/>
                  </a:lnTo>
                  <a:lnTo>
                    <a:pt x="3403905" y="321019"/>
                  </a:lnTo>
                  <a:lnTo>
                    <a:pt x="3407080" y="423396"/>
                  </a:lnTo>
                  <a:lnTo>
                    <a:pt x="3405493" y="497599"/>
                  </a:lnTo>
                  <a:lnTo>
                    <a:pt x="3399539" y="571009"/>
                  </a:lnTo>
                  <a:lnTo>
                    <a:pt x="3390013" y="622594"/>
                  </a:lnTo>
                  <a:lnTo>
                    <a:pt x="3382075" y="653942"/>
                  </a:lnTo>
                  <a:lnTo>
                    <a:pt x="3377312" y="668624"/>
                  </a:lnTo>
                  <a:lnTo>
                    <a:pt x="3366992" y="697194"/>
                  </a:lnTo>
                  <a:lnTo>
                    <a:pt x="3344765" y="749970"/>
                  </a:lnTo>
                  <a:lnTo>
                    <a:pt x="3320157" y="800365"/>
                  </a:lnTo>
                  <a:lnTo>
                    <a:pt x="3292770" y="848379"/>
                  </a:lnTo>
                  <a:lnTo>
                    <a:pt x="3263002" y="894012"/>
                  </a:lnTo>
                  <a:lnTo>
                    <a:pt x="3230058" y="939248"/>
                  </a:lnTo>
                  <a:lnTo>
                    <a:pt x="3193542" y="984088"/>
                  </a:lnTo>
                  <a:lnTo>
                    <a:pt x="3153454" y="1028927"/>
                  </a:lnTo>
                  <a:lnTo>
                    <a:pt x="3131227" y="1051942"/>
                  </a:lnTo>
                  <a:lnTo>
                    <a:pt x="3109397" y="1074163"/>
                  </a:lnTo>
                  <a:lnTo>
                    <a:pt x="3062959" y="1113051"/>
                  </a:lnTo>
                  <a:lnTo>
                    <a:pt x="3014933" y="1147176"/>
                  </a:lnTo>
                  <a:lnTo>
                    <a:pt x="2964128" y="1178921"/>
                  </a:lnTo>
                  <a:lnTo>
                    <a:pt x="2882761" y="1226935"/>
                  </a:lnTo>
                  <a:lnTo>
                    <a:pt x="2793456" y="1283679"/>
                  </a:lnTo>
                  <a:lnTo>
                    <a:pt x="2729554" y="1329709"/>
                  </a:lnTo>
                  <a:lnTo>
                    <a:pt x="2695816" y="1356295"/>
                  </a:lnTo>
                  <a:lnTo>
                    <a:pt x="2679146" y="1370580"/>
                  </a:lnTo>
                  <a:lnTo>
                    <a:pt x="2646599" y="1404706"/>
                  </a:lnTo>
                  <a:lnTo>
                    <a:pt x="2616434" y="1443990"/>
                  </a:lnTo>
                  <a:lnTo>
                    <a:pt x="2588650" y="1486845"/>
                  </a:lnTo>
                  <a:lnTo>
                    <a:pt x="2562454" y="1533272"/>
                  </a:lnTo>
                  <a:lnTo>
                    <a:pt x="2538243" y="1582079"/>
                  </a:lnTo>
                  <a:lnTo>
                    <a:pt x="2505299" y="1656283"/>
                  </a:lnTo>
                  <a:lnTo>
                    <a:pt x="2469974" y="1752311"/>
                  </a:lnTo>
                  <a:lnTo>
                    <a:pt x="2442587" y="1837228"/>
                  </a:lnTo>
                  <a:lnTo>
                    <a:pt x="2417185" y="1928891"/>
                  </a:lnTo>
                  <a:lnTo>
                    <a:pt x="2414407" y="1942779"/>
                  </a:lnTo>
                  <a:lnTo>
                    <a:pt x="2409247" y="1973730"/>
                  </a:lnTo>
                  <a:lnTo>
                    <a:pt x="2396546" y="2032061"/>
                  </a:lnTo>
                  <a:lnTo>
                    <a:pt x="2380669" y="2087218"/>
                  </a:lnTo>
                  <a:lnTo>
                    <a:pt x="2361618" y="2139597"/>
                  </a:lnTo>
                  <a:lnTo>
                    <a:pt x="2338994" y="2191182"/>
                  </a:lnTo>
                  <a:lnTo>
                    <a:pt x="2313195" y="2241974"/>
                  </a:lnTo>
                  <a:lnTo>
                    <a:pt x="2269534" y="2319352"/>
                  </a:lnTo>
                  <a:lnTo>
                    <a:pt x="2235797" y="2373714"/>
                  </a:lnTo>
                  <a:lnTo>
                    <a:pt x="2219127" y="2400301"/>
                  </a:lnTo>
                  <a:lnTo>
                    <a:pt x="2195709" y="2450299"/>
                  </a:lnTo>
                  <a:lnTo>
                    <a:pt x="2181817" y="2493551"/>
                  </a:lnTo>
                  <a:lnTo>
                    <a:pt x="2174673" y="2531248"/>
                  </a:lnTo>
                  <a:lnTo>
                    <a:pt x="2173482" y="2561405"/>
                  </a:lnTo>
                  <a:lnTo>
                    <a:pt x="2175070" y="2584420"/>
                  </a:lnTo>
                  <a:lnTo>
                    <a:pt x="2180230" y="2606642"/>
                  </a:lnTo>
                  <a:lnTo>
                    <a:pt x="2181817" y="2609419"/>
                  </a:lnTo>
                  <a:lnTo>
                    <a:pt x="2201266" y="2585611"/>
                  </a:lnTo>
                  <a:lnTo>
                    <a:pt x="2314385" y="2441172"/>
                  </a:lnTo>
                  <a:lnTo>
                    <a:pt x="2401706" y="2320542"/>
                  </a:lnTo>
                  <a:lnTo>
                    <a:pt x="2442190" y="2260624"/>
                  </a:lnTo>
                  <a:lnTo>
                    <a:pt x="2472356" y="2212610"/>
                  </a:lnTo>
                  <a:lnTo>
                    <a:pt x="2516016" y="2137613"/>
                  </a:lnTo>
                  <a:lnTo>
                    <a:pt x="2562454" y="2045156"/>
                  </a:lnTo>
                  <a:lnTo>
                    <a:pt x="2594207" y="1975714"/>
                  </a:lnTo>
                  <a:lnTo>
                    <a:pt x="2606115" y="1951509"/>
                  </a:lnTo>
                  <a:lnTo>
                    <a:pt x="2631914" y="1905082"/>
                  </a:lnTo>
                  <a:lnTo>
                    <a:pt x="2659697" y="1861433"/>
                  </a:lnTo>
                  <a:lnTo>
                    <a:pt x="2689466" y="1820165"/>
                  </a:lnTo>
                  <a:lnTo>
                    <a:pt x="2720425" y="1783262"/>
                  </a:lnTo>
                  <a:lnTo>
                    <a:pt x="2750987" y="1750327"/>
                  </a:lnTo>
                  <a:lnTo>
                    <a:pt x="2781549" y="1722153"/>
                  </a:lnTo>
                  <a:lnTo>
                    <a:pt x="2811317" y="1699535"/>
                  </a:lnTo>
                  <a:lnTo>
                    <a:pt x="2825209" y="1690805"/>
                  </a:lnTo>
                  <a:lnTo>
                    <a:pt x="2840292" y="1682869"/>
                  </a:lnTo>
                  <a:lnTo>
                    <a:pt x="2881968" y="1670568"/>
                  </a:lnTo>
                  <a:lnTo>
                    <a:pt x="2934757" y="1662235"/>
                  </a:lnTo>
                  <a:lnTo>
                    <a:pt x="2995087" y="1656680"/>
                  </a:lnTo>
                  <a:lnTo>
                    <a:pt x="3161393" y="1651521"/>
                  </a:lnTo>
                  <a:lnTo>
                    <a:pt x="3277291" y="1651521"/>
                  </a:lnTo>
                  <a:lnTo>
                    <a:pt x="3375724" y="1651124"/>
                  </a:lnTo>
                  <a:lnTo>
                    <a:pt x="3522184" y="1646363"/>
                  </a:lnTo>
                  <a:lnTo>
                    <a:pt x="3641257" y="1633665"/>
                  </a:lnTo>
                  <a:lnTo>
                    <a:pt x="3714686" y="1621760"/>
                  </a:lnTo>
                  <a:lnTo>
                    <a:pt x="3727784" y="1619776"/>
                  </a:lnTo>
                  <a:lnTo>
                    <a:pt x="3754774" y="1611840"/>
                  </a:lnTo>
                  <a:lnTo>
                    <a:pt x="3800022" y="1594380"/>
                  </a:lnTo>
                  <a:lnTo>
                    <a:pt x="3865909" y="1559461"/>
                  </a:lnTo>
                  <a:lnTo>
                    <a:pt x="3934971" y="1512241"/>
                  </a:lnTo>
                  <a:lnTo>
                    <a:pt x="3969899" y="1484464"/>
                  </a:lnTo>
                  <a:lnTo>
                    <a:pt x="3991333" y="1465814"/>
                  </a:lnTo>
                  <a:lnTo>
                    <a:pt x="4034199" y="1424149"/>
                  </a:lnTo>
                  <a:lnTo>
                    <a:pt x="4095323" y="1356692"/>
                  </a:lnTo>
                  <a:lnTo>
                    <a:pt x="4169149" y="1266219"/>
                  </a:lnTo>
                  <a:lnTo>
                    <a:pt x="4231067" y="1189238"/>
                  </a:lnTo>
                  <a:lnTo>
                    <a:pt x="4256469" y="1161858"/>
                  </a:lnTo>
                  <a:lnTo>
                    <a:pt x="4268773" y="1150747"/>
                  </a:lnTo>
                  <a:lnTo>
                    <a:pt x="4296953" y="1130510"/>
                  </a:lnTo>
                  <a:lnTo>
                    <a:pt x="4327119" y="1115035"/>
                  </a:lnTo>
                  <a:lnTo>
                    <a:pt x="4356887" y="1102733"/>
                  </a:lnTo>
                  <a:lnTo>
                    <a:pt x="4421981" y="1083687"/>
                  </a:lnTo>
                  <a:lnTo>
                    <a:pt x="4429592" y="1082685"/>
                  </a:lnTo>
                  <a:lnTo>
                    <a:pt x="4392609" y="1094004"/>
                  </a:lnTo>
                  <a:lnTo>
                    <a:pt x="4355299" y="1112257"/>
                  </a:lnTo>
                  <a:lnTo>
                    <a:pt x="4333469" y="1126145"/>
                  </a:lnTo>
                  <a:lnTo>
                    <a:pt x="4322356" y="1134081"/>
                  </a:lnTo>
                  <a:lnTo>
                    <a:pt x="4297747" y="1157890"/>
                  </a:lnTo>
                  <a:lnTo>
                    <a:pt x="4256469" y="1206698"/>
                  </a:lnTo>
                  <a:lnTo>
                    <a:pt x="4199314" y="1287250"/>
                  </a:lnTo>
                  <a:lnTo>
                    <a:pt x="4145334" y="1372167"/>
                  </a:lnTo>
                  <a:lnTo>
                    <a:pt x="4122313" y="1411054"/>
                  </a:lnTo>
                  <a:lnTo>
                    <a:pt x="4100086" y="1446371"/>
                  </a:lnTo>
                  <a:lnTo>
                    <a:pt x="4054838" y="1508273"/>
                  </a:lnTo>
                  <a:lnTo>
                    <a:pt x="4008400" y="1559461"/>
                  </a:lnTo>
                  <a:lnTo>
                    <a:pt x="3959580" y="1604698"/>
                  </a:lnTo>
                  <a:lnTo>
                    <a:pt x="3933781" y="1625332"/>
                  </a:lnTo>
                  <a:lnTo>
                    <a:pt x="3919889" y="1635649"/>
                  </a:lnTo>
                  <a:lnTo>
                    <a:pt x="3882976" y="1657076"/>
                  </a:lnTo>
                  <a:lnTo>
                    <a:pt x="3834950" y="1679298"/>
                  </a:lnTo>
                  <a:lnTo>
                    <a:pt x="3775810" y="1701122"/>
                  </a:lnTo>
                  <a:lnTo>
                    <a:pt x="3705954" y="1720963"/>
                  </a:lnTo>
                  <a:lnTo>
                    <a:pt x="3626175" y="1738819"/>
                  </a:lnTo>
                  <a:lnTo>
                    <a:pt x="3535679" y="1752707"/>
                  </a:lnTo>
                  <a:lnTo>
                    <a:pt x="3434864" y="1762231"/>
                  </a:lnTo>
                  <a:lnTo>
                    <a:pt x="3380487" y="1764215"/>
                  </a:lnTo>
                  <a:lnTo>
                    <a:pt x="3278084" y="1766596"/>
                  </a:lnTo>
                  <a:lnTo>
                    <a:pt x="3137975" y="1765802"/>
                  </a:lnTo>
                  <a:lnTo>
                    <a:pt x="3064546" y="1767786"/>
                  </a:lnTo>
                  <a:lnTo>
                    <a:pt x="3020886" y="1773342"/>
                  </a:lnTo>
                  <a:lnTo>
                    <a:pt x="2976432" y="1784452"/>
                  </a:lnTo>
                  <a:lnTo>
                    <a:pt x="2927612" y="1801118"/>
                  </a:lnTo>
                  <a:lnTo>
                    <a:pt x="2898638" y="1813419"/>
                  </a:lnTo>
                  <a:lnTo>
                    <a:pt x="2884349" y="1820165"/>
                  </a:lnTo>
                  <a:lnTo>
                    <a:pt x="2856565" y="1837625"/>
                  </a:lnTo>
                  <a:lnTo>
                    <a:pt x="2830766" y="1858656"/>
                  </a:lnTo>
                  <a:lnTo>
                    <a:pt x="2806554" y="1884051"/>
                  </a:lnTo>
                  <a:lnTo>
                    <a:pt x="2773214" y="1926113"/>
                  </a:lnTo>
                  <a:lnTo>
                    <a:pt x="2732729" y="1991984"/>
                  </a:lnTo>
                  <a:lnTo>
                    <a:pt x="2678749" y="2099916"/>
                  </a:lnTo>
                  <a:lnTo>
                    <a:pt x="2628738" y="2210229"/>
                  </a:lnTo>
                  <a:lnTo>
                    <a:pt x="2596192" y="2278480"/>
                  </a:lnTo>
                  <a:lnTo>
                    <a:pt x="2579522" y="2309828"/>
                  </a:lnTo>
                  <a:lnTo>
                    <a:pt x="2532686" y="2393158"/>
                  </a:lnTo>
                  <a:lnTo>
                    <a:pt x="2461639" y="2515772"/>
                  </a:lnTo>
                  <a:lnTo>
                    <a:pt x="2401706" y="2610213"/>
                  </a:lnTo>
                  <a:lnTo>
                    <a:pt x="2335025" y="2709019"/>
                  </a:lnTo>
                  <a:lnTo>
                    <a:pt x="2291364" y="2771318"/>
                  </a:lnTo>
                  <a:lnTo>
                    <a:pt x="2312004" y="2766953"/>
                  </a:lnTo>
                  <a:lnTo>
                    <a:pt x="2447747" y="2726082"/>
                  </a:lnTo>
                  <a:lnTo>
                    <a:pt x="2540227" y="2690369"/>
                  </a:lnTo>
                  <a:lnTo>
                    <a:pt x="2607305" y="2660608"/>
                  </a:lnTo>
                  <a:lnTo>
                    <a:pt x="2641440" y="2643545"/>
                  </a:lnTo>
                  <a:lnTo>
                    <a:pt x="2681131" y="2624101"/>
                  </a:lnTo>
                  <a:lnTo>
                    <a:pt x="2752178" y="2591563"/>
                  </a:lnTo>
                  <a:lnTo>
                    <a:pt x="2842673" y="2554263"/>
                  </a:lnTo>
                  <a:lnTo>
                    <a:pt x="2941107" y="2516566"/>
                  </a:lnTo>
                  <a:lnTo>
                    <a:pt x="3006201" y="2487996"/>
                  </a:lnTo>
                  <a:lnTo>
                    <a:pt x="3049067" y="2465377"/>
                  </a:lnTo>
                  <a:lnTo>
                    <a:pt x="3070500" y="2451886"/>
                  </a:lnTo>
                  <a:lnTo>
                    <a:pt x="3096696" y="2435220"/>
                  </a:lnTo>
                  <a:lnTo>
                    <a:pt x="3139563" y="2403872"/>
                  </a:lnTo>
                  <a:lnTo>
                    <a:pt x="3173697" y="2374905"/>
                  </a:lnTo>
                  <a:lnTo>
                    <a:pt x="3199893" y="2347922"/>
                  </a:lnTo>
                  <a:lnTo>
                    <a:pt x="3231249" y="2309431"/>
                  </a:lnTo>
                  <a:lnTo>
                    <a:pt x="3266574" y="2263005"/>
                  </a:lnTo>
                  <a:lnTo>
                    <a:pt x="3287213" y="2241180"/>
                  </a:lnTo>
                  <a:lnTo>
                    <a:pt x="3298724" y="2229673"/>
                  </a:lnTo>
                  <a:lnTo>
                    <a:pt x="3324920" y="2207054"/>
                  </a:lnTo>
                  <a:lnTo>
                    <a:pt x="3356276" y="2184833"/>
                  </a:lnTo>
                  <a:lnTo>
                    <a:pt x="3391998" y="2163802"/>
                  </a:lnTo>
                  <a:lnTo>
                    <a:pt x="3433276" y="2144755"/>
                  </a:lnTo>
                  <a:lnTo>
                    <a:pt x="3481303" y="2128883"/>
                  </a:lnTo>
                  <a:lnTo>
                    <a:pt x="3534489" y="2116582"/>
                  </a:lnTo>
                  <a:lnTo>
                    <a:pt x="3594819" y="2108249"/>
                  </a:lnTo>
                  <a:lnTo>
                    <a:pt x="3627763" y="2106662"/>
                  </a:lnTo>
                  <a:lnTo>
                    <a:pt x="3658722" y="2105868"/>
                  </a:lnTo>
                  <a:lnTo>
                    <a:pt x="3713098" y="2107852"/>
                  </a:lnTo>
                  <a:lnTo>
                    <a:pt x="3757949" y="2113011"/>
                  </a:lnTo>
                  <a:lnTo>
                    <a:pt x="3794068" y="2120550"/>
                  </a:lnTo>
                  <a:lnTo>
                    <a:pt x="3834156" y="2132851"/>
                  </a:lnTo>
                  <a:lnTo>
                    <a:pt x="3859955" y="2145946"/>
                  </a:lnTo>
                  <a:lnTo>
                    <a:pt x="3861940" y="2147533"/>
                  </a:lnTo>
                  <a:lnTo>
                    <a:pt x="3853208" y="2146343"/>
                  </a:lnTo>
                  <a:lnTo>
                    <a:pt x="3765490" y="2141184"/>
                  </a:lnTo>
                  <a:lnTo>
                    <a:pt x="3667454" y="2141184"/>
                  </a:lnTo>
                  <a:lnTo>
                    <a:pt x="3597597" y="2145946"/>
                  </a:lnTo>
                  <a:lnTo>
                    <a:pt x="3528932" y="2156263"/>
                  </a:lnTo>
                  <a:lnTo>
                    <a:pt x="3482096" y="2168564"/>
                  </a:lnTo>
                  <a:lnTo>
                    <a:pt x="3453916" y="2178881"/>
                  </a:lnTo>
                  <a:lnTo>
                    <a:pt x="3441215" y="2185627"/>
                  </a:lnTo>
                  <a:lnTo>
                    <a:pt x="3417003" y="2198325"/>
                  </a:lnTo>
                  <a:lnTo>
                    <a:pt x="3376121" y="2228482"/>
                  </a:lnTo>
                  <a:lnTo>
                    <a:pt x="3342781" y="2261417"/>
                  </a:lnTo>
                  <a:lnTo>
                    <a:pt x="3313806" y="2296337"/>
                  </a:lnTo>
                  <a:lnTo>
                    <a:pt x="3276894" y="2351096"/>
                  </a:lnTo>
                  <a:lnTo>
                    <a:pt x="3240775" y="2403872"/>
                  </a:lnTo>
                  <a:lnTo>
                    <a:pt x="3213785" y="2436807"/>
                  </a:lnTo>
                  <a:lnTo>
                    <a:pt x="3198702" y="2451886"/>
                  </a:lnTo>
                  <a:lnTo>
                    <a:pt x="3180047" y="2469346"/>
                  </a:lnTo>
                  <a:lnTo>
                    <a:pt x="3141150" y="2501090"/>
                  </a:lnTo>
                  <a:lnTo>
                    <a:pt x="3080026" y="2543946"/>
                  </a:lnTo>
                  <a:lnTo>
                    <a:pt x="2949839" y="2618943"/>
                  </a:lnTo>
                  <a:lnTo>
                    <a:pt x="2888932" y="2652474"/>
                  </a:lnTo>
                  <a:lnTo>
                    <a:pt x="2891235" y="2657078"/>
                  </a:lnTo>
                  <a:lnTo>
                    <a:pt x="2896791" y="2664619"/>
                  </a:lnTo>
                  <a:lnTo>
                    <a:pt x="2915047" y="2681685"/>
                  </a:lnTo>
                  <a:lnTo>
                    <a:pt x="2940447" y="2697957"/>
                  </a:lnTo>
                  <a:lnTo>
                    <a:pt x="2973388" y="2713435"/>
                  </a:lnTo>
                  <a:lnTo>
                    <a:pt x="2992438" y="2720182"/>
                  </a:lnTo>
                  <a:lnTo>
                    <a:pt x="3012678" y="2725738"/>
                  </a:lnTo>
                  <a:lnTo>
                    <a:pt x="3056731" y="2736057"/>
                  </a:lnTo>
                  <a:lnTo>
                    <a:pt x="3105150" y="2744391"/>
                  </a:lnTo>
                  <a:lnTo>
                    <a:pt x="3156347" y="2749550"/>
                  </a:lnTo>
                  <a:lnTo>
                    <a:pt x="3182938" y="2751535"/>
                  </a:lnTo>
                  <a:lnTo>
                    <a:pt x="3209528" y="2752725"/>
                  </a:lnTo>
                  <a:lnTo>
                    <a:pt x="3264694" y="2751535"/>
                  </a:lnTo>
                  <a:lnTo>
                    <a:pt x="3292872" y="2749154"/>
                  </a:lnTo>
                  <a:lnTo>
                    <a:pt x="3350022" y="2744788"/>
                  </a:lnTo>
                  <a:lnTo>
                    <a:pt x="3408363" y="2737644"/>
                  </a:lnTo>
                  <a:lnTo>
                    <a:pt x="3465910" y="2730897"/>
                  </a:lnTo>
                  <a:lnTo>
                    <a:pt x="3581003" y="2719388"/>
                  </a:lnTo>
                  <a:lnTo>
                    <a:pt x="3636566" y="2716610"/>
                  </a:lnTo>
                  <a:lnTo>
                    <a:pt x="3664347" y="2715419"/>
                  </a:lnTo>
                  <a:lnTo>
                    <a:pt x="3717528" y="2718594"/>
                  </a:lnTo>
                  <a:lnTo>
                    <a:pt x="3767931" y="2726928"/>
                  </a:lnTo>
                  <a:lnTo>
                    <a:pt x="3813572" y="2739628"/>
                  </a:lnTo>
                  <a:lnTo>
                    <a:pt x="3834210" y="2748360"/>
                  </a:lnTo>
                  <a:lnTo>
                    <a:pt x="3854053" y="2757885"/>
                  </a:lnTo>
                  <a:lnTo>
                    <a:pt x="3888581" y="2777729"/>
                  </a:lnTo>
                  <a:lnTo>
                    <a:pt x="3931047" y="2808685"/>
                  </a:lnTo>
                  <a:lnTo>
                    <a:pt x="3952081" y="2826147"/>
                  </a:lnTo>
                  <a:lnTo>
                    <a:pt x="3984228" y="2855516"/>
                  </a:lnTo>
                  <a:lnTo>
                    <a:pt x="3990975" y="2862263"/>
                  </a:lnTo>
                  <a:lnTo>
                    <a:pt x="3983831" y="2855913"/>
                  </a:lnTo>
                  <a:lnTo>
                    <a:pt x="3949700" y="2828132"/>
                  </a:lnTo>
                  <a:lnTo>
                    <a:pt x="3928269" y="2811860"/>
                  </a:lnTo>
                  <a:lnTo>
                    <a:pt x="3885010" y="2783682"/>
                  </a:lnTo>
                  <a:lnTo>
                    <a:pt x="3850085" y="2765425"/>
                  </a:lnTo>
                  <a:lnTo>
                    <a:pt x="3830638" y="2757885"/>
                  </a:lnTo>
                  <a:lnTo>
                    <a:pt x="3810000" y="2750741"/>
                  </a:lnTo>
                  <a:lnTo>
                    <a:pt x="3765153" y="2740422"/>
                  </a:lnTo>
                  <a:lnTo>
                    <a:pt x="3716338" y="2734469"/>
                  </a:lnTo>
                  <a:lnTo>
                    <a:pt x="3664347" y="2734469"/>
                  </a:lnTo>
                  <a:lnTo>
                    <a:pt x="3637756" y="2737247"/>
                  </a:lnTo>
                  <a:lnTo>
                    <a:pt x="3582988" y="2742407"/>
                  </a:lnTo>
                  <a:lnTo>
                    <a:pt x="3469878" y="2759869"/>
                  </a:lnTo>
                  <a:lnTo>
                    <a:pt x="3412331" y="2769791"/>
                  </a:lnTo>
                  <a:lnTo>
                    <a:pt x="3354785" y="2779316"/>
                  </a:lnTo>
                  <a:lnTo>
                    <a:pt x="3296444" y="2786460"/>
                  </a:lnTo>
                  <a:lnTo>
                    <a:pt x="3267869" y="2790825"/>
                  </a:lnTo>
                  <a:lnTo>
                    <a:pt x="3210322" y="2795191"/>
                  </a:lnTo>
                  <a:lnTo>
                    <a:pt x="3181747" y="2794794"/>
                  </a:lnTo>
                  <a:lnTo>
                    <a:pt x="3153966" y="2794794"/>
                  </a:lnTo>
                  <a:lnTo>
                    <a:pt x="3099991" y="2791619"/>
                  </a:lnTo>
                  <a:lnTo>
                    <a:pt x="3048794" y="2786063"/>
                  </a:lnTo>
                  <a:lnTo>
                    <a:pt x="3000375" y="2777332"/>
                  </a:lnTo>
                  <a:lnTo>
                    <a:pt x="2977753" y="2771775"/>
                  </a:lnTo>
                  <a:lnTo>
                    <a:pt x="2955528" y="2765425"/>
                  </a:lnTo>
                  <a:lnTo>
                    <a:pt x="2915047" y="2749154"/>
                  </a:lnTo>
                  <a:lnTo>
                    <a:pt x="2880122" y="2728913"/>
                  </a:lnTo>
                  <a:lnTo>
                    <a:pt x="2851547" y="2705497"/>
                  </a:lnTo>
                  <a:lnTo>
                    <a:pt x="2841228" y="2692003"/>
                  </a:lnTo>
                  <a:lnTo>
                    <a:pt x="2834672" y="2681871"/>
                  </a:lnTo>
                  <a:lnTo>
                    <a:pt x="2809730" y="2695130"/>
                  </a:lnTo>
                  <a:lnTo>
                    <a:pt x="2726378" y="2736399"/>
                  </a:lnTo>
                  <a:lnTo>
                    <a:pt x="2668826" y="2766953"/>
                  </a:lnTo>
                  <a:lnTo>
                    <a:pt x="2609687" y="2804253"/>
                  </a:lnTo>
                  <a:lnTo>
                    <a:pt x="2550150" y="2849092"/>
                  </a:lnTo>
                  <a:lnTo>
                    <a:pt x="2506490" y="2889567"/>
                  </a:lnTo>
                  <a:lnTo>
                    <a:pt x="2477516" y="2920518"/>
                  </a:lnTo>
                  <a:lnTo>
                    <a:pt x="2448541" y="2954247"/>
                  </a:lnTo>
                  <a:lnTo>
                    <a:pt x="2421551" y="2991944"/>
                  </a:lnTo>
                  <a:lnTo>
                    <a:pt x="2407659" y="3011784"/>
                  </a:lnTo>
                  <a:lnTo>
                    <a:pt x="2393767" y="3034006"/>
                  </a:lnTo>
                  <a:lnTo>
                    <a:pt x="2368762" y="3079242"/>
                  </a:lnTo>
                  <a:lnTo>
                    <a:pt x="2347726" y="3126066"/>
                  </a:lnTo>
                  <a:lnTo>
                    <a:pt x="2329865" y="3174079"/>
                  </a:lnTo>
                  <a:lnTo>
                    <a:pt x="2315576" y="3222887"/>
                  </a:lnTo>
                  <a:lnTo>
                    <a:pt x="2303669" y="3272885"/>
                  </a:lnTo>
                  <a:lnTo>
                    <a:pt x="2290571" y="3348676"/>
                  </a:lnTo>
                  <a:lnTo>
                    <a:pt x="2281839" y="3452243"/>
                  </a:lnTo>
                  <a:lnTo>
                    <a:pt x="2279457" y="3557794"/>
                  </a:lnTo>
                  <a:lnTo>
                    <a:pt x="2284220" y="3716915"/>
                  </a:lnTo>
                  <a:lnTo>
                    <a:pt x="2289777" y="3822466"/>
                  </a:lnTo>
                  <a:lnTo>
                    <a:pt x="2293349" y="3878416"/>
                  </a:lnTo>
                  <a:lnTo>
                    <a:pt x="2307241" y="4016903"/>
                  </a:lnTo>
                  <a:lnTo>
                    <a:pt x="2337406" y="4258163"/>
                  </a:lnTo>
                  <a:lnTo>
                    <a:pt x="2407659" y="4721637"/>
                  </a:lnTo>
                  <a:lnTo>
                    <a:pt x="2422345" y="4810125"/>
                  </a:lnTo>
                  <a:lnTo>
                    <a:pt x="1739262" y="4810125"/>
                  </a:lnTo>
                  <a:lnTo>
                    <a:pt x="1857144" y="4274432"/>
                  </a:lnTo>
                  <a:lnTo>
                    <a:pt x="1866273" y="4218085"/>
                  </a:lnTo>
                  <a:lnTo>
                    <a:pt x="1908346" y="3914129"/>
                  </a:lnTo>
                  <a:lnTo>
                    <a:pt x="1926604" y="3748263"/>
                  </a:lnTo>
                  <a:lnTo>
                    <a:pt x="1934145" y="3649060"/>
                  </a:lnTo>
                  <a:lnTo>
                    <a:pt x="1935733" y="3606602"/>
                  </a:lnTo>
                  <a:lnTo>
                    <a:pt x="1936923" y="3565730"/>
                  </a:lnTo>
                  <a:lnTo>
                    <a:pt x="1933351" y="3491924"/>
                  </a:lnTo>
                  <a:lnTo>
                    <a:pt x="1923825" y="3424863"/>
                  </a:lnTo>
                  <a:lnTo>
                    <a:pt x="1909933" y="3365342"/>
                  </a:lnTo>
                  <a:lnTo>
                    <a:pt x="1891675" y="3312169"/>
                  </a:lnTo>
                  <a:lnTo>
                    <a:pt x="1869448" y="3264552"/>
                  </a:lnTo>
                  <a:lnTo>
                    <a:pt x="1843252" y="3222490"/>
                  </a:lnTo>
                  <a:lnTo>
                    <a:pt x="1814278" y="3184397"/>
                  </a:lnTo>
                  <a:lnTo>
                    <a:pt x="1782525" y="3149080"/>
                  </a:lnTo>
                  <a:lnTo>
                    <a:pt x="1749185" y="3117733"/>
                  </a:lnTo>
                  <a:lnTo>
                    <a:pt x="1695602" y="3074877"/>
                  </a:lnTo>
                  <a:lnTo>
                    <a:pt x="1621776" y="3021705"/>
                  </a:lnTo>
                  <a:lnTo>
                    <a:pt x="1548348" y="2968929"/>
                  </a:lnTo>
                  <a:lnTo>
                    <a:pt x="1513420" y="2940359"/>
                  </a:lnTo>
                  <a:lnTo>
                    <a:pt x="1448723" y="2884409"/>
                  </a:lnTo>
                  <a:lnTo>
                    <a:pt x="1346320" y="2793936"/>
                  </a:lnTo>
                  <a:lnTo>
                    <a:pt x="1275273" y="2733224"/>
                  </a:lnTo>
                  <a:lnTo>
                    <a:pt x="1200654" y="2674496"/>
                  </a:lnTo>
                  <a:lnTo>
                    <a:pt x="1123654" y="2620927"/>
                  </a:lnTo>
                  <a:lnTo>
                    <a:pt x="1062926" y="2585611"/>
                  </a:lnTo>
                  <a:lnTo>
                    <a:pt x="1021648" y="2563786"/>
                  </a:lnTo>
                  <a:lnTo>
                    <a:pt x="979575" y="2545533"/>
                  </a:lnTo>
                  <a:lnTo>
                    <a:pt x="935518" y="2529661"/>
                  </a:lnTo>
                  <a:lnTo>
                    <a:pt x="914085" y="2522915"/>
                  </a:lnTo>
                  <a:lnTo>
                    <a:pt x="871218" y="2511011"/>
                  </a:lnTo>
                  <a:lnTo>
                    <a:pt x="797790" y="2495932"/>
                  </a:lnTo>
                  <a:lnTo>
                    <a:pt x="735475" y="2489583"/>
                  </a:lnTo>
                  <a:lnTo>
                    <a:pt x="679908" y="2487996"/>
                  </a:lnTo>
                  <a:lnTo>
                    <a:pt x="601716" y="2488789"/>
                  </a:lnTo>
                  <a:lnTo>
                    <a:pt x="514793" y="2484821"/>
                  </a:lnTo>
                  <a:lnTo>
                    <a:pt x="446127" y="2474504"/>
                  </a:lnTo>
                  <a:lnTo>
                    <a:pt x="406436" y="2465377"/>
                  </a:lnTo>
                  <a:lnTo>
                    <a:pt x="369920" y="2455854"/>
                  </a:lnTo>
                  <a:lnTo>
                    <a:pt x="306415" y="2436410"/>
                  </a:lnTo>
                  <a:lnTo>
                    <a:pt x="252832" y="2414983"/>
                  </a:lnTo>
                  <a:lnTo>
                    <a:pt x="207584" y="2390777"/>
                  </a:lnTo>
                  <a:lnTo>
                    <a:pt x="170274" y="2364588"/>
                  </a:lnTo>
                  <a:lnTo>
                    <a:pt x="138125" y="2335224"/>
                  </a:lnTo>
                  <a:lnTo>
                    <a:pt x="111135" y="2303082"/>
                  </a:lnTo>
                  <a:lnTo>
                    <a:pt x="86923" y="2268163"/>
                  </a:lnTo>
                  <a:lnTo>
                    <a:pt x="75413" y="2249116"/>
                  </a:lnTo>
                  <a:lnTo>
                    <a:pt x="66681" y="2233244"/>
                  </a:lnTo>
                  <a:lnTo>
                    <a:pt x="53980" y="2201896"/>
                  </a:lnTo>
                  <a:lnTo>
                    <a:pt x="46835" y="2171738"/>
                  </a:lnTo>
                  <a:lnTo>
                    <a:pt x="43660" y="2143962"/>
                  </a:lnTo>
                  <a:lnTo>
                    <a:pt x="44057" y="2108646"/>
                  </a:lnTo>
                  <a:lnTo>
                    <a:pt x="48423" y="2080472"/>
                  </a:lnTo>
                  <a:lnTo>
                    <a:pt x="49217" y="2077298"/>
                  </a:lnTo>
                  <a:lnTo>
                    <a:pt x="50408" y="2091186"/>
                  </a:lnTo>
                  <a:lnTo>
                    <a:pt x="65093" y="2153088"/>
                  </a:lnTo>
                  <a:lnTo>
                    <a:pt x="75016" y="2180865"/>
                  </a:lnTo>
                  <a:lnTo>
                    <a:pt x="87717" y="2208642"/>
                  </a:lnTo>
                  <a:lnTo>
                    <a:pt x="104784" y="2234434"/>
                  </a:lnTo>
                  <a:lnTo>
                    <a:pt x="114707" y="2245545"/>
                  </a:lnTo>
                  <a:lnTo>
                    <a:pt x="124233" y="2255862"/>
                  </a:lnTo>
                  <a:lnTo>
                    <a:pt x="151620" y="2278877"/>
                  </a:lnTo>
                  <a:lnTo>
                    <a:pt x="186548" y="2304273"/>
                  </a:lnTo>
                  <a:lnTo>
                    <a:pt x="229811" y="2329272"/>
                  </a:lnTo>
                  <a:lnTo>
                    <a:pt x="280616" y="2354271"/>
                  </a:lnTo>
                  <a:lnTo>
                    <a:pt x="339358" y="2375698"/>
                  </a:lnTo>
                  <a:lnTo>
                    <a:pt x="405245" y="2393555"/>
                  </a:lnTo>
                  <a:lnTo>
                    <a:pt x="478277" y="2406253"/>
                  </a:lnTo>
                  <a:lnTo>
                    <a:pt x="517571" y="2409824"/>
                  </a:lnTo>
                  <a:lnTo>
                    <a:pt x="553293" y="2411411"/>
                  </a:lnTo>
                  <a:lnTo>
                    <a:pt x="658077" y="2410618"/>
                  </a:lnTo>
                  <a:lnTo>
                    <a:pt x="789058" y="2412205"/>
                  </a:lnTo>
                  <a:lnTo>
                    <a:pt x="895430" y="2420538"/>
                  </a:lnTo>
                  <a:lnTo>
                    <a:pt x="967271" y="2430061"/>
                  </a:lnTo>
                  <a:lnTo>
                    <a:pt x="1002596" y="2437601"/>
                  </a:lnTo>
                  <a:lnTo>
                    <a:pt x="1037524" y="2445537"/>
                  </a:lnTo>
                  <a:lnTo>
                    <a:pt x="1109762" y="2470536"/>
                  </a:lnTo>
                  <a:lnTo>
                    <a:pt x="1183190" y="2503471"/>
                  </a:lnTo>
                  <a:lnTo>
                    <a:pt x="1257809" y="2544343"/>
                  </a:lnTo>
                  <a:lnTo>
                    <a:pt x="1332825" y="2591563"/>
                  </a:lnTo>
                  <a:lnTo>
                    <a:pt x="1407842" y="2643545"/>
                  </a:lnTo>
                  <a:lnTo>
                    <a:pt x="1482461" y="2700289"/>
                  </a:lnTo>
                  <a:lnTo>
                    <a:pt x="1555492" y="2759414"/>
                  </a:lnTo>
                  <a:lnTo>
                    <a:pt x="1592008" y="2789571"/>
                  </a:lnTo>
                  <a:lnTo>
                    <a:pt x="1626936" y="2818935"/>
                  </a:lnTo>
                  <a:lnTo>
                    <a:pt x="1687267" y="2866552"/>
                  </a:lnTo>
                  <a:lnTo>
                    <a:pt x="1758710" y="2917344"/>
                  </a:lnTo>
                  <a:lnTo>
                    <a:pt x="1818644" y="2951866"/>
                  </a:lnTo>
                  <a:lnTo>
                    <a:pt x="1845237" y="2962580"/>
                  </a:lnTo>
                  <a:lnTo>
                    <a:pt x="1847221" y="2962977"/>
                  </a:lnTo>
                  <a:lnTo>
                    <a:pt x="1789669" y="2876869"/>
                  </a:lnTo>
                  <a:lnTo>
                    <a:pt x="1692426" y="2740367"/>
                  </a:lnTo>
                  <a:lnTo>
                    <a:pt x="1612647" y="2639974"/>
                  </a:lnTo>
                  <a:lnTo>
                    <a:pt x="1547951" y="2568548"/>
                  </a:lnTo>
                  <a:lnTo>
                    <a:pt x="1494368" y="2518550"/>
                  </a:lnTo>
                  <a:lnTo>
                    <a:pt x="1448723" y="2483234"/>
                  </a:lnTo>
                  <a:lnTo>
                    <a:pt x="1407445" y="2454267"/>
                  </a:lnTo>
                  <a:lnTo>
                    <a:pt x="1367357" y="2425300"/>
                  </a:lnTo>
                  <a:lnTo>
                    <a:pt x="1346320" y="2408237"/>
                  </a:lnTo>
                  <a:lnTo>
                    <a:pt x="1326078" y="2391571"/>
                  </a:lnTo>
                  <a:lnTo>
                    <a:pt x="1260191" y="2349509"/>
                  </a:lnTo>
                  <a:lnTo>
                    <a:pt x="1169695" y="2299511"/>
                  </a:lnTo>
                  <a:lnTo>
                    <a:pt x="1059751" y="2247529"/>
                  </a:lnTo>
                  <a:lnTo>
                    <a:pt x="936312" y="2197134"/>
                  </a:lnTo>
                  <a:lnTo>
                    <a:pt x="837481" y="2164199"/>
                  </a:lnTo>
                  <a:lnTo>
                    <a:pt x="770403" y="2145152"/>
                  </a:lnTo>
                  <a:lnTo>
                    <a:pt x="703325" y="2129280"/>
                  </a:lnTo>
                  <a:lnTo>
                    <a:pt x="636644" y="2117375"/>
                  </a:lnTo>
                  <a:lnTo>
                    <a:pt x="570757" y="2109836"/>
                  </a:lnTo>
                  <a:lnTo>
                    <a:pt x="507648" y="2107455"/>
                  </a:lnTo>
                  <a:lnTo>
                    <a:pt x="476689" y="2108249"/>
                  </a:lnTo>
                  <a:lnTo>
                    <a:pt x="401673" y="2111820"/>
                  </a:lnTo>
                  <a:lnTo>
                    <a:pt x="315147" y="2111027"/>
                  </a:lnTo>
                  <a:lnTo>
                    <a:pt x="268311" y="2105074"/>
                  </a:lnTo>
                  <a:lnTo>
                    <a:pt x="227826" y="2093964"/>
                  </a:lnTo>
                  <a:lnTo>
                    <a:pt x="192501" y="2075710"/>
                  </a:lnTo>
                  <a:lnTo>
                    <a:pt x="158367" y="2049521"/>
                  </a:lnTo>
                  <a:lnTo>
                    <a:pt x="125423" y="2013808"/>
                  </a:lnTo>
                  <a:lnTo>
                    <a:pt x="107959" y="1991587"/>
                  </a:lnTo>
                  <a:lnTo>
                    <a:pt x="77794" y="1949922"/>
                  </a:lnTo>
                  <a:lnTo>
                    <a:pt x="35325" y="1884051"/>
                  </a:lnTo>
                  <a:lnTo>
                    <a:pt x="3175" y="1822149"/>
                  </a:lnTo>
                  <a:lnTo>
                    <a:pt x="0" y="1814610"/>
                  </a:lnTo>
                  <a:lnTo>
                    <a:pt x="11907" y="1832069"/>
                  </a:lnTo>
                  <a:lnTo>
                    <a:pt x="82160" y="1926113"/>
                  </a:lnTo>
                  <a:lnTo>
                    <a:pt x="127408" y="1976111"/>
                  </a:lnTo>
                  <a:lnTo>
                    <a:pt x="158367" y="2005475"/>
                  </a:lnTo>
                  <a:lnTo>
                    <a:pt x="173847" y="2017776"/>
                  </a:lnTo>
                  <a:lnTo>
                    <a:pt x="188135" y="2028093"/>
                  </a:lnTo>
                  <a:lnTo>
                    <a:pt x="217904" y="2041982"/>
                  </a:lnTo>
                  <a:lnTo>
                    <a:pt x="248069" y="2049521"/>
                  </a:lnTo>
                  <a:lnTo>
                    <a:pt x="278234" y="2051902"/>
                  </a:lnTo>
                  <a:lnTo>
                    <a:pt x="323879" y="2047537"/>
                  </a:lnTo>
                  <a:lnTo>
                    <a:pt x="388972" y="2035633"/>
                  </a:lnTo>
                  <a:lnTo>
                    <a:pt x="422709" y="2030474"/>
                  </a:lnTo>
                  <a:lnTo>
                    <a:pt x="461210" y="2026109"/>
                  </a:lnTo>
                  <a:lnTo>
                    <a:pt x="538607" y="2021348"/>
                  </a:lnTo>
                  <a:lnTo>
                    <a:pt x="613623" y="2021744"/>
                  </a:lnTo>
                  <a:lnTo>
                    <a:pt x="687846" y="2026903"/>
                  </a:lnTo>
                  <a:lnTo>
                    <a:pt x="759290" y="2036426"/>
                  </a:lnTo>
                  <a:lnTo>
                    <a:pt x="829146" y="2048727"/>
                  </a:lnTo>
                  <a:lnTo>
                    <a:pt x="896224" y="2064600"/>
                  </a:lnTo>
                  <a:lnTo>
                    <a:pt x="960523" y="2082456"/>
                  </a:lnTo>
                  <a:lnTo>
                    <a:pt x="1051019" y="2113011"/>
                  </a:lnTo>
                  <a:lnTo>
                    <a:pt x="1158979" y="2157056"/>
                  </a:lnTo>
                  <a:lnTo>
                    <a:pt x="1250665" y="2200705"/>
                  </a:lnTo>
                  <a:lnTo>
                    <a:pt x="1323696" y="2239990"/>
                  </a:lnTo>
                  <a:lnTo>
                    <a:pt x="1351480" y="2255465"/>
                  </a:lnTo>
                  <a:lnTo>
                    <a:pt x="1442770" y="2307844"/>
                  </a:lnTo>
                  <a:lnTo>
                    <a:pt x="1529296" y="2358636"/>
                  </a:lnTo>
                  <a:lnTo>
                    <a:pt x="1599946" y="2405459"/>
                  </a:lnTo>
                  <a:lnTo>
                    <a:pt x="1650751" y="2440378"/>
                  </a:lnTo>
                  <a:lnTo>
                    <a:pt x="1705921" y="2479266"/>
                  </a:lnTo>
                  <a:lnTo>
                    <a:pt x="1795226" y="2545533"/>
                  </a:lnTo>
                  <a:lnTo>
                    <a:pt x="1880562" y="2614578"/>
                  </a:lnTo>
                  <a:lnTo>
                    <a:pt x="1891675" y="2624101"/>
                  </a:lnTo>
                  <a:lnTo>
                    <a:pt x="1879768" y="2601086"/>
                  </a:lnTo>
                  <a:lnTo>
                    <a:pt x="1820628" y="2481647"/>
                  </a:lnTo>
                  <a:lnTo>
                    <a:pt x="1783319" y="2402285"/>
                  </a:lnTo>
                  <a:lnTo>
                    <a:pt x="1772205" y="2374111"/>
                  </a:lnTo>
                  <a:lnTo>
                    <a:pt x="1760695" y="2341970"/>
                  </a:lnTo>
                  <a:lnTo>
                    <a:pt x="1734102" y="2245148"/>
                  </a:lnTo>
                  <a:lnTo>
                    <a:pt x="1697189" y="2097932"/>
                  </a:lnTo>
                  <a:lnTo>
                    <a:pt x="1690442" y="2069361"/>
                  </a:lnTo>
                  <a:lnTo>
                    <a:pt x="1655514" y="2056664"/>
                  </a:lnTo>
                  <a:lnTo>
                    <a:pt x="1499131" y="1991587"/>
                  </a:lnTo>
                  <a:lnTo>
                    <a:pt x="1428878" y="1958652"/>
                  </a:lnTo>
                  <a:lnTo>
                    <a:pt x="1359418" y="1922145"/>
                  </a:lnTo>
                  <a:lnTo>
                    <a:pt x="1295119" y="1882861"/>
                  </a:lnTo>
                  <a:lnTo>
                    <a:pt x="1267335" y="1863021"/>
                  </a:lnTo>
                  <a:lnTo>
                    <a:pt x="1239155" y="1842386"/>
                  </a:lnTo>
                  <a:lnTo>
                    <a:pt x="1167314" y="1801118"/>
                  </a:lnTo>
                  <a:lnTo>
                    <a:pt x="1081184" y="1761834"/>
                  </a:lnTo>
                  <a:lnTo>
                    <a:pt x="986719" y="1724931"/>
                  </a:lnTo>
                  <a:lnTo>
                    <a:pt x="887492" y="1693186"/>
                  </a:lnTo>
                  <a:lnTo>
                    <a:pt x="787867" y="1668584"/>
                  </a:lnTo>
                  <a:lnTo>
                    <a:pt x="693799" y="1652711"/>
                  </a:lnTo>
                  <a:lnTo>
                    <a:pt x="630294" y="1647950"/>
                  </a:lnTo>
                  <a:lnTo>
                    <a:pt x="591000" y="1648347"/>
                  </a:lnTo>
                  <a:lnTo>
                    <a:pt x="573536" y="1649934"/>
                  </a:lnTo>
                  <a:lnTo>
                    <a:pt x="556071" y="1651918"/>
                  </a:lnTo>
                  <a:lnTo>
                    <a:pt x="522731" y="1658267"/>
                  </a:lnTo>
                  <a:lnTo>
                    <a:pt x="476292" y="1672155"/>
                  </a:lnTo>
                  <a:lnTo>
                    <a:pt x="421122" y="1696361"/>
                  </a:lnTo>
                  <a:lnTo>
                    <a:pt x="373890" y="1724534"/>
                  </a:lnTo>
                  <a:lnTo>
                    <a:pt x="335786" y="1753501"/>
                  </a:lnTo>
                  <a:lnTo>
                    <a:pt x="306415" y="1779691"/>
                  </a:lnTo>
                  <a:lnTo>
                    <a:pt x="278631" y="1809054"/>
                  </a:lnTo>
                  <a:lnTo>
                    <a:pt x="275059" y="1813419"/>
                  </a:lnTo>
                  <a:lnTo>
                    <a:pt x="285378" y="1799134"/>
                  </a:lnTo>
                  <a:lnTo>
                    <a:pt x="349281" y="1722947"/>
                  </a:lnTo>
                  <a:lnTo>
                    <a:pt x="389766" y="1684456"/>
                  </a:lnTo>
                  <a:lnTo>
                    <a:pt x="418343" y="1662235"/>
                  </a:lnTo>
                  <a:lnTo>
                    <a:pt x="432632" y="1653505"/>
                  </a:lnTo>
                  <a:lnTo>
                    <a:pt x="458828" y="1639220"/>
                  </a:lnTo>
                  <a:lnTo>
                    <a:pt x="500504" y="1621760"/>
                  </a:lnTo>
                  <a:lnTo>
                    <a:pt x="530669" y="1611840"/>
                  </a:lnTo>
                  <a:lnTo>
                    <a:pt x="563613" y="1604301"/>
                  </a:lnTo>
                  <a:lnTo>
                    <a:pt x="600129" y="1598745"/>
                  </a:lnTo>
                  <a:lnTo>
                    <a:pt x="662840" y="1592793"/>
                  </a:lnTo>
                  <a:lnTo>
                    <a:pt x="712454" y="1592396"/>
                  </a:lnTo>
                  <a:lnTo>
                    <a:pt x="764053" y="1592793"/>
                  </a:lnTo>
                  <a:lnTo>
                    <a:pt x="865662" y="1599539"/>
                  </a:lnTo>
                  <a:lnTo>
                    <a:pt x="943853" y="1611443"/>
                  </a:lnTo>
                  <a:lnTo>
                    <a:pt x="997833" y="1622951"/>
                  </a:lnTo>
                  <a:lnTo>
                    <a:pt x="1054591" y="1637236"/>
                  </a:lnTo>
                  <a:lnTo>
                    <a:pt x="1113731" y="1655886"/>
                  </a:lnTo>
                  <a:lnTo>
                    <a:pt x="1145087" y="1665806"/>
                  </a:lnTo>
                  <a:lnTo>
                    <a:pt x="1174061" y="1675726"/>
                  </a:lnTo>
                  <a:lnTo>
                    <a:pt x="1204226" y="1680885"/>
                  </a:lnTo>
                  <a:lnTo>
                    <a:pt x="1218118" y="1680488"/>
                  </a:lnTo>
                  <a:lnTo>
                    <a:pt x="1228041" y="1676123"/>
                  </a:lnTo>
                  <a:lnTo>
                    <a:pt x="1233201" y="1669774"/>
                  </a:lnTo>
                  <a:lnTo>
                    <a:pt x="1234392" y="1659854"/>
                  </a:lnTo>
                  <a:lnTo>
                    <a:pt x="1233598" y="1647950"/>
                  </a:lnTo>
                  <a:lnTo>
                    <a:pt x="1221294" y="1610253"/>
                  </a:lnTo>
                  <a:lnTo>
                    <a:pt x="1195891" y="1552715"/>
                  </a:lnTo>
                  <a:lnTo>
                    <a:pt x="1181206" y="1512638"/>
                  </a:lnTo>
                  <a:lnTo>
                    <a:pt x="1176046" y="1493194"/>
                  </a:lnTo>
                  <a:lnTo>
                    <a:pt x="1172870" y="1475734"/>
                  </a:lnTo>
                  <a:lnTo>
                    <a:pt x="1171283" y="1432879"/>
                  </a:lnTo>
                  <a:lnTo>
                    <a:pt x="1174061" y="1354311"/>
                  </a:lnTo>
                  <a:lnTo>
                    <a:pt x="1178030" y="1264235"/>
                  </a:lnTo>
                  <a:lnTo>
                    <a:pt x="1178030" y="1202729"/>
                  </a:lnTo>
                  <a:lnTo>
                    <a:pt x="1173267" y="1142811"/>
                  </a:lnTo>
                  <a:lnTo>
                    <a:pt x="1162948" y="1086861"/>
                  </a:lnTo>
                  <a:lnTo>
                    <a:pt x="1155010" y="1061068"/>
                  </a:lnTo>
                  <a:lnTo>
                    <a:pt x="1136752" y="1013451"/>
                  </a:lnTo>
                  <a:lnTo>
                    <a:pt x="1109762" y="953137"/>
                  </a:lnTo>
                  <a:lnTo>
                    <a:pt x="1089519" y="916630"/>
                  </a:lnTo>
                  <a:lnTo>
                    <a:pt x="1066895" y="881314"/>
                  </a:lnTo>
                  <a:lnTo>
                    <a:pt x="1039112" y="845998"/>
                  </a:lnTo>
                  <a:lnTo>
                    <a:pt x="1006168" y="809095"/>
                  </a:lnTo>
                  <a:lnTo>
                    <a:pt x="966477" y="769414"/>
                  </a:lnTo>
                  <a:lnTo>
                    <a:pt x="943456" y="747589"/>
                  </a:lnTo>
                  <a:lnTo>
                    <a:pt x="920435" y="725765"/>
                  </a:lnTo>
                  <a:lnTo>
                    <a:pt x="880744" y="684497"/>
                  </a:lnTo>
                  <a:lnTo>
                    <a:pt x="848595" y="645609"/>
                  </a:lnTo>
                  <a:lnTo>
                    <a:pt x="823192" y="606325"/>
                  </a:lnTo>
                  <a:lnTo>
                    <a:pt x="801759" y="565850"/>
                  </a:lnTo>
                  <a:lnTo>
                    <a:pt x="785089" y="522598"/>
                  </a:lnTo>
                  <a:lnTo>
                    <a:pt x="770403" y="475378"/>
                  </a:lnTo>
                  <a:lnTo>
                    <a:pt x="758099" y="422205"/>
                  </a:lnTo>
                  <a:lnTo>
                    <a:pt x="752145" y="393238"/>
                  </a:lnTo>
                  <a:lnTo>
                    <a:pt x="723568" y="246022"/>
                  </a:lnTo>
                  <a:lnTo>
                    <a:pt x="721403" y="232026"/>
                  </a:lnTo>
                  <a:lnTo>
                    <a:pt x="731903" y="284512"/>
                  </a:lnTo>
                  <a:lnTo>
                    <a:pt x="748970" y="348399"/>
                  </a:lnTo>
                  <a:lnTo>
                    <a:pt x="773975" y="421808"/>
                  </a:lnTo>
                  <a:lnTo>
                    <a:pt x="798981" y="480139"/>
                  </a:lnTo>
                  <a:lnTo>
                    <a:pt x="818429" y="519027"/>
                  </a:lnTo>
                  <a:lnTo>
                    <a:pt x="840656" y="557121"/>
                  </a:lnTo>
                  <a:lnTo>
                    <a:pt x="865662" y="593627"/>
                  </a:lnTo>
                  <a:lnTo>
                    <a:pt x="893445" y="628546"/>
                  </a:lnTo>
                  <a:lnTo>
                    <a:pt x="924801" y="659894"/>
                  </a:lnTo>
                  <a:lnTo>
                    <a:pt x="941869" y="674973"/>
                  </a:lnTo>
                  <a:lnTo>
                    <a:pt x="1004977" y="726162"/>
                  </a:lnTo>
                  <a:lnTo>
                    <a:pt x="1075230" y="786477"/>
                  </a:lnTo>
                  <a:lnTo>
                    <a:pt x="1111746" y="821793"/>
                  </a:lnTo>
                  <a:lnTo>
                    <a:pt x="1141118" y="857109"/>
                  </a:lnTo>
                  <a:lnTo>
                    <a:pt x="1165329" y="894409"/>
                  </a:lnTo>
                  <a:lnTo>
                    <a:pt x="1184778" y="937264"/>
                  </a:lnTo>
                  <a:lnTo>
                    <a:pt x="1202242" y="988056"/>
                  </a:lnTo>
                  <a:lnTo>
                    <a:pt x="1210577" y="1018610"/>
                  </a:lnTo>
                  <a:lnTo>
                    <a:pt x="1225660" y="1078528"/>
                  </a:lnTo>
                  <a:lnTo>
                    <a:pt x="1249871" y="1181302"/>
                  </a:lnTo>
                  <a:lnTo>
                    <a:pt x="1266144" y="1272568"/>
                  </a:lnTo>
                  <a:lnTo>
                    <a:pt x="1276861" y="1364231"/>
                  </a:lnTo>
                  <a:lnTo>
                    <a:pt x="1280830" y="1413832"/>
                  </a:lnTo>
                  <a:lnTo>
                    <a:pt x="1283609" y="1440022"/>
                  </a:lnTo>
                  <a:lnTo>
                    <a:pt x="1295913" y="1496369"/>
                  </a:lnTo>
                  <a:lnTo>
                    <a:pt x="1315758" y="1553906"/>
                  </a:lnTo>
                  <a:lnTo>
                    <a:pt x="1341557" y="1611840"/>
                  </a:lnTo>
                  <a:lnTo>
                    <a:pt x="1372516" y="1668187"/>
                  </a:lnTo>
                  <a:lnTo>
                    <a:pt x="1406254" y="1720169"/>
                  </a:lnTo>
                  <a:lnTo>
                    <a:pt x="1442770" y="1765802"/>
                  </a:lnTo>
                  <a:lnTo>
                    <a:pt x="1480079" y="1803896"/>
                  </a:lnTo>
                  <a:lnTo>
                    <a:pt x="1498337" y="1818181"/>
                  </a:lnTo>
                  <a:lnTo>
                    <a:pt x="1516595" y="1831673"/>
                  </a:lnTo>
                  <a:lnTo>
                    <a:pt x="1549935" y="1851116"/>
                  </a:lnTo>
                  <a:lnTo>
                    <a:pt x="1578910" y="1863814"/>
                  </a:lnTo>
                  <a:lnTo>
                    <a:pt x="1603518" y="1871354"/>
                  </a:lnTo>
                  <a:lnTo>
                    <a:pt x="1632890" y="1875322"/>
                  </a:lnTo>
                  <a:lnTo>
                    <a:pt x="1653926" y="1873338"/>
                  </a:lnTo>
                  <a:lnTo>
                    <a:pt x="1655911" y="1872544"/>
                  </a:lnTo>
                  <a:lnTo>
                    <a:pt x="1653529" y="1856275"/>
                  </a:lnTo>
                  <a:lnTo>
                    <a:pt x="1633287" y="1764215"/>
                  </a:lnTo>
                  <a:lnTo>
                    <a:pt x="1611060" y="1690805"/>
                  </a:lnTo>
                  <a:lnTo>
                    <a:pt x="1596771" y="1656283"/>
                  </a:lnTo>
                  <a:lnTo>
                    <a:pt x="1582482" y="1623744"/>
                  </a:lnTo>
                  <a:lnTo>
                    <a:pt x="1556286" y="1563033"/>
                  </a:lnTo>
                  <a:lnTo>
                    <a:pt x="1532868" y="1497956"/>
                  </a:lnTo>
                  <a:lnTo>
                    <a:pt x="1513817" y="1418197"/>
                  </a:lnTo>
                  <a:lnTo>
                    <a:pt x="1506275" y="1369389"/>
                  </a:lnTo>
                  <a:lnTo>
                    <a:pt x="1503100" y="1343597"/>
                  </a:lnTo>
                  <a:lnTo>
                    <a:pt x="1503100" y="1293202"/>
                  </a:lnTo>
                  <a:lnTo>
                    <a:pt x="1510244" y="1242014"/>
                  </a:lnTo>
                  <a:lnTo>
                    <a:pt x="1522549" y="1189238"/>
                  </a:lnTo>
                  <a:lnTo>
                    <a:pt x="1547951" y="1104321"/>
                  </a:lnTo>
                  <a:lnTo>
                    <a:pt x="1590023" y="970596"/>
                  </a:lnTo>
                  <a:lnTo>
                    <a:pt x="1611854" y="890044"/>
                  </a:lnTo>
                  <a:lnTo>
                    <a:pt x="1617410" y="865045"/>
                  </a:lnTo>
                  <a:lnTo>
                    <a:pt x="1624555" y="814650"/>
                  </a:lnTo>
                  <a:lnTo>
                    <a:pt x="1626936" y="765049"/>
                  </a:lnTo>
                  <a:lnTo>
                    <a:pt x="1624555" y="714654"/>
                  </a:lnTo>
                  <a:lnTo>
                    <a:pt x="1617807" y="664656"/>
                  </a:lnTo>
                  <a:lnTo>
                    <a:pt x="1607091" y="615848"/>
                  </a:lnTo>
                  <a:lnTo>
                    <a:pt x="1591611" y="567438"/>
                  </a:lnTo>
                  <a:lnTo>
                    <a:pt x="1572559" y="520614"/>
                  </a:lnTo>
                  <a:lnTo>
                    <a:pt x="1549935" y="475378"/>
                  </a:lnTo>
                  <a:lnTo>
                    <a:pt x="1523739" y="431729"/>
                  </a:lnTo>
                  <a:lnTo>
                    <a:pt x="1494368" y="390064"/>
                  </a:lnTo>
                  <a:lnTo>
                    <a:pt x="1461821" y="350780"/>
                  </a:lnTo>
                  <a:lnTo>
                    <a:pt x="1426893" y="315067"/>
                  </a:lnTo>
                  <a:lnTo>
                    <a:pt x="1389584" y="280941"/>
                  </a:lnTo>
                  <a:lnTo>
                    <a:pt x="1349496" y="250387"/>
                  </a:lnTo>
                  <a:lnTo>
                    <a:pt x="1306629" y="223800"/>
                  </a:lnTo>
                  <a:lnTo>
                    <a:pt x="1285196" y="211896"/>
                  </a:lnTo>
                  <a:lnTo>
                    <a:pt x="1242330" y="190468"/>
                  </a:lnTo>
                  <a:lnTo>
                    <a:pt x="1171680" y="157136"/>
                  </a:lnTo>
                  <a:lnTo>
                    <a:pt x="1117700" y="134915"/>
                  </a:lnTo>
                  <a:lnTo>
                    <a:pt x="1077612" y="121027"/>
                  </a:lnTo>
                  <a:lnTo>
                    <a:pt x="1049431" y="114281"/>
                  </a:lnTo>
                  <a:lnTo>
                    <a:pt x="1043178" y="113447"/>
                  </a:lnTo>
                  <a:lnTo>
                    <a:pt x="1061736" y="113091"/>
                  </a:lnTo>
                  <a:lnTo>
                    <a:pt x="1116906" y="119836"/>
                  </a:lnTo>
                  <a:lnTo>
                    <a:pt x="1162551" y="129757"/>
                  </a:lnTo>
                  <a:lnTo>
                    <a:pt x="1214943" y="145232"/>
                  </a:lnTo>
                  <a:lnTo>
                    <a:pt x="1273289" y="167850"/>
                  </a:lnTo>
                  <a:lnTo>
                    <a:pt x="1304645" y="182532"/>
                  </a:lnTo>
                  <a:lnTo>
                    <a:pt x="1336795" y="199198"/>
                  </a:lnTo>
                  <a:lnTo>
                    <a:pt x="1395140" y="232133"/>
                  </a:lnTo>
                  <a:lnTo>
                    <a:pt x="1445151" y="265862"/>
                  </a:lnTo>
                  <a:lnTo>
                    <a:pt x="1489208" y="301575"/>
                  </a:lnTo>
                  <a:lnTo>
                    <a:pt x="1527312" y="338478"/>
                  </a:lnTo>
                  <a:lnTo>
                    <a:pt x="1561843" y="378159"/>
                  </a:lnTo>
                  <a:lnTo>
                    <a:pt x="1592802" y="421015"/>
                  </a:lnTo>
                  <a:lnTo>
                    <a:pt x="1621776" y="467045"/>
                  </a:lnTo>
                  <a:lnTo>
                    <a:pt x="1636462" y="492440"/>
                  </a:lnTo>
                  <a:lnTo>
                    <a:pt x="1648369" y="513868"/>
                  </a:lnTo>
                  <a:lnTo>
                    <a:pt x="1669406" y="555930"/>
                  </a:lnTo>
                  <a:lnTo>
                    <a:pt x="1685679" y="596802"/>
                  </a:lnTo>
                  <a:lnTo>
                    <a:pt x="1699174" y="637276"/>
                  </a:lnTo>
                  <a:lnTo>
                    <a:pt x="1708303" y="678941"/>
                  </a:lnTo>
                  <a:lnTo>
                    <a:pt x="1714653" y="722193"/>
                  </a:lnTo>
                  <a:lnTo>
                    <a:pt x="1717035" y="768620"/>
                  </a:lnTo>
                  <a:lnTo>
                    <a:pt x="1716638" y="819015"/>
                  </a:lnTo>
                  <a:lnTo>
                    <a:pt x="1714653" y="845601"/>
                  </a:lnTo>
                  <a:lnTo>
                    <a:pt x="1712669" y="872584"/>
                  </a:lnTo>
                  <a:lnTo>
                    <a:pt x="1705921" y="918614"/>
                  </a:lnTo>
                  <a:lnTo>
                    <a:pt x="1690442" y="977342"/>
                  </a:lnTo>
                  <a:lnTo>
                    <a:pt x="1663452" y="1055116"/>
                  </a:lnTo>
                  <a:lnTo>
                    <a:pt x="1642019" y="1128923"/>
                  </a:lnTo>
                  <a:lnTo>
                    <a:pt x="1628127" y="1191619"/>
                  </a:lnTo>
                  <a:lnTo>
                    <a:pt x="1621379" y="1228919"/>
                  </a:lnTo>
                  <a:lnTo>
                    <a:pt x="1615823" y="1267013"/>
                  </a:lnTo>
                  <a:lnTo>
                    <a:pt x="1613838" y="1331693"/>
                  </a:lnTo>
                  <a:lnTo>
                    <a:pt x="1620586" y="1384071"/>
                  </a:lnTo>
                  <a:lnTo>
                    <a:pt x="1630111" y="1415023"/>
                  </a:lnTo>
                  <a:lnTo>
                    <a:pt x="1638050" y="1432085"/>
                  </a:lnTo>
                  <a:lnTo>
                    <a:pt x="1647179" y="1445180"/>
                  </a:lnTo>
                  <a:lnTo>
                    <a:pt x="1657101" y="1455497"/>
                  </a:lnTo>
                  <a:lnTo>
                    <a:pt x="1667421" y="1462640"/>
                  </a:lnTo>
                  <a:lnTo>
                    <a:pt x="1678138" y="1467005"/>
                  </a:lnTo>
                  <a:lnTo>
                    <a:pt x="1688854" y="1467401"/>
                  </a:lnTo>
                  <a:lnTo>
                    <a:pt x="1699174" y="1465417"/>
                  </a:lnTo>
                  <a:lnTo>
                    <a:pt x="1709494" y="1459068"/>
                  </a:lnTo>
                  <a:lnTo>
                    <a:pt x="1718622" y="1450339"/>
                  </a:lnTo>
                  <a:lnTo>
                    <a:pt x="1722988" y="1444386"/>
                  </a:lnTo>
                  <a:lnTo>
                    <a:pt x="1732117" y="1426927"/>
                  </a:lnTo>
                  <a:lnTo>
                    <a:pt x="1755535" y="1366612"/>
                  </a:lnTo>
                  <a:lnTo>
                    <a:pt x="1785700" y="1301932"/>
                  </a:lnTo>
                  <a:lnTo>
                    <a:pt x="1808324" y="1258680"/>
                  </a:lnTo>
                  <a:lnTo>
                    <a:pt x="1832933" y="1213840"/>
                  </a:lnTo>
                  <a:lnTo>
                    <a:pt x="1880562" y="1135669"/>
                  </a:lnTo>
                  <a:lnTo>
                    <a:pt x="1926604" y="1064640"/>
                  </a:lnTo>
                  <a:lnTo>
                    <a:pt x="1968279" y="991230"/>
                  </a:lnTo>
                  <a:lnTo>
                    <a:pt x="1986537" y="951153"/>
                  </a:lnTo>
                  <a:lnTo>
                    <a:pt x="1996063" y="928534"/>
                  </a:lnTo>
                  <a:lnTo>
                    <a:pt x="2011939" y="873378"/>
                  </a:lnTo>
                  <a:lnTo>
                    <a:pt x="2032579" y="776160"/>
                  </a:lnTo>
                  <a:lnTo>
                    <a:pt x="2063538" y="567438"/>
                  </a:lnTo>
                  <a:lnTo>
                    <a:pt x="2078223" y="472600"/>
                  </a:lnTo>
                  <a:lnTo>
                    <a:pt x="2086162" y="435697"/>
                  </a:lnTo>
                  <a:lnTo>
                    <a:pt x="2104023" y="361493"/>
                  </a:lnTo>
                  <a:lnTo>
                    <a:pt x="2127837" y="291655"/>
                  </a:lnTo>
                  <a:lnTo>
                    <a:pt x="2149270" y="244038"/>
                  </a:lnTo>
                  <a:lnTo>
                    <a:pt x="2166338" y="215071"/>
                  </a:lnTo>
                  <a:lnTo>
                    <a:pt x="2175863" y="201579"/>
                  </a:lnTo>
                  <a:lnTo>
                    <a:pt x="2199678" y="171025"/>
                  </a:lnTo>
                  <a:lnTo>
                    <a:pt x="2246117" y="121424"/>
                  </a:lnTo>
                  <a:lnTo>
                    <a:pt x="2293349" y="82933"/>
                  </a:lnTo>
                  <a:lnTo>
                    <a:pt x="2343360" y="51585"/>
                  </a:lnTo>
                  <a:lnTo>
                    <a:pt x="2369953" y="37300"/>
                  </a:lnTo>
                  <a:lnTo>
                    <a:pt x="2386623" y="29364"/>
                  </a:lnTo>
                  <a:lnTo>
                    <a:pt x="2420757" y="17063"/>
                  </a:lnTo>
                  <a:lnTo>
                    <a:pt x="2472753" y="5952"/>
                  </a:lnTo>
                  <a:lnTo>
                    <a:pt x="2559676" y="0"/>
                  </a:lnTo>
                  <a:close/>
                </a:path>
              </a:pathLst>
            </a:custGeom>
            <a:solidFill>
              <a:srgbClr val="894C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nvGrpSpPr>
            <p:cNvPr id="12299" name="Group 4"/>
            <p:cNvGrpSpPr>
              <a:grpSpLocks/>
            </p:cNvGrpSpPr>
            <p:nvPr/>
          </p:nvGrpSpPr>
          <p:grpSpPr bwMode="auto">
            <a:xfrm>
              <a:off x="1037227" y="3549476"/>
              <a:ext cx="2266898" cy="2266813"/>
              <a:chOff x="628650" y="3772478"/>
              <a:chExt cx="2266898" cy="2266813"/>
            </a:xfrm>
          </p:grpSpPr>
          <p:sp>
            <p:nvSpPr>
              <p:cNvPr id="64" name="Oval 1"/>
              <p:cNvSpPr/>
              <p:nvPr/>
            </p:nvSpPr>
            <p:spPr>
              <a:xfrm>
                <a:off x="628650" y="3772478"/>
                <a:ext cx="2266898" cy="2266813"/>
              </a:xfrm>
              <a:prstGeom prst="ellipse">
                <a:avLst/>
              </a:prstGeom>
              <a:solidFill>
                <a:srgbClr val="2B9DAB"/>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65" name="Oval 40"/>
              <p:cNvSpPr/>
              <p:nvPr/>
            </p:nvSpPr>
            <p:spPr>
              <a:xfrm>
                <a:off x="885488" y="4047098"/>
                <a:ext cx="1775224" cy="171757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400" b="1" dirty="0" err="1">
                    <a:solidFill>
                      <a:schemeClr val="tx1"/>
                    </a:solidFill>
                    <a:latin typeface="Century Gothic" panose="020B0502020202020204" pitchFamily="34" charset="0"/>
                  </a:rPr>
                  <a:t>Заманауи</a:t>
                </a:r>
                <a:r>
                  <a:rPr lang="ru-RU" sz="1400" b="1" dirty="0">
                    <a:solidFill>
                      <a:schemeClr val="tx1"/>
                    </a:solidFill>
                    <a:latin typeface="Century Gothic" panose="020B0502020202020204" pitchFamily="34" charset="0"/>
                  </a:rPr>
                  <a:t> технология</a:t>
                </a:r>
                <a:endParaRPr lang="ru-RU" sz="2100" b="1" dirty="0">
                  <a:solidFill>
                    <a:schemeClr val="tx1"/>
                  </a:solidFill>
                  <a:latin typeface="Century Gothic" panose="020B0502020202020204" pitchFamily="34" charset="0"/>
                </a:endParaRPr>
              </a:p>
            </p:txBody>
          </p:sp>
        </p:grpSp>
        <p:grpSp>
          <p:nvGrpSpPr>
            <p:cNvPr id="12300" name="Group 43"/>
            <p:cNvGrpSpPr>
              <a:grpSpLocks/>
            </p:cNvGrpSpPr>
            <p:nvPr/>
          </p:nvGrpSpPr>
          <p:grpSpPr bwMode="auto">
            <a:xfrm>
              <a:off x="6293318" y="3100241"/>
              <a:ext cx="2087515" cy="2087437"/>
              <a:chOff x="628933" y="3772481"/>
              <a:chExt cx="2267091" cy="2267006"/>
            </a:xfrm>
          </p:grpSpPr>
          <p:sp>
            <p:nvSpPr>
              <p:cNvPr id="62" name="Oval 44"/>
              <p:cNvSpPr/>
              <p:nvPr/>
            </p:nvSpPr>
            <p:spPr>
              <a:xfrm>
                <a:off x="628933" y="3772481"/>
                <a:ext cx="2267091" cy="2267006"/>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63" name="Oval 45"/>
              <p:cNvSpPr/>
              <p:nvPr/>
            </p:nvSpPr>
            <p:spPr>
              <a:xfrm>
                <a:off x="903055" y="4046591"/>
                <a:ext cx="1696564" cy="1718786"/>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600" b="1" dirty="0" err="1">
                    <a:solidFill>
                      <a:schemeClr val="tx1"/>
                    </a:solidFill>
                    <a:latin typeface="Century Gothic" panose="020B0502020202020204" pitchFamily="34" charset="0"/>
                  </a:rPr>
                  <a:t>Білімді</a:t>
                </a:r>
                <a:r>
                  <a:rPr lang="ru-RU" sz="1600" b="1" dirty="0">
                    <a:solidFill>
                      <a:schemeClr val="tx1"/>
                    </a:solidFill>
                    <a:latin typeface="Century Gothic" panose="020B0502020202020204" pitchFamily="34" charset="0"/>
                  </a:rPr>
                  <a:t> </a:t>
                </a:r>
                <a:r>
                  <a:rPr lang="ru-RU" sz="1600" b="1" dirty="0" err="1">
                    <a:solidFill>
                      <a:schemeClr val="tx1"/>
                    </a:solidFill>
                    <a:latin typeface="Century Gothic" panose="020B0502020202020204" pitchFamily="34" charset="0"/>
                  </a:rPr>
                  <a:t>бағалау</a:t>
                </a:r>
                <a:endParaRPr lang="ru-RU" sz="2500" b="1" dirty="0">
                  <a:solidFill>
                    <a:schemeClr val="tx1"/>
                  </a:solidFill>
                  <a:latin typeface="Century Gothic" panose="020B0502020202020204" pitchFamily="34" charset="0"/>
                </a:endParaRPr>
              </a:p>
            </p:txBody>
          </p:sp>
        </p:grpSp>
        <p:grpSp>
          <p:nvGrpSpPr>
            <p:cNvPr id="12301" name="Group 46"/>
            <p:cNvGrpSpPr>
              <a:grpSpLocks/>
            </p:cNvGrpSpPr>
            <p:nvPr/>
          </p:nvGrpSpPr>
          <p:grpSpPr bwMode="auto">
            <a:xfrm>
              <a:off x="1742061" y="1787457"/>
              <a:ext cx="1750972" cy="1749319"/>
              <a:chOff x="837334" y="3772728"/>
              <a:chExt cx="2269035" cy="2266893"/>
            </a:xfrm>
          </p:grpSpPr>
          <p:sp>
            <p:nvSpPr>
              <p:cNvPr id="60" name="Oval 47"/>
              <p:cNvSpPr/>
              <p:nvPr/>
            </p:nvSpPr>
            <p:spPr>
              <a:xfrm>
                <a:off x="837334" y="3772728"/>
                <a:ext cx="2269035" cy="2266893"/>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61" name="Oval 48"/>
              <p:cNvSpPr/>
              <p:nvPr/>
            </p:nvSpPr>
            <p:spPr>
              <a:xfrm>
                <a:off x="1129449" y="4046318"/>
                <a:ext cx="1719777" cy="1719713"/>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400" b="1" dirty="0" err="1">
                    <a:solidFill>
                      <a:schemeClr val="tx1"/>
                    </a:solidFill>
                    <a:latin typeface="Century Gothic" panose="020B0502020202020204" pitchFamily="34" charset="0"/>
                  </a:rPr>
                  <a:t>Қол</a:t>
                </a:r>
                <a:endParaRPr lang="ru-RU" sz="1400" b="1" dirty="0">
                  <a:solidFill>
                    <a:schemeClr val="tx1"/>
                  </a:solidFill>
                  <a:latin typeface="Century Gothic" panose="020B0502020202020204" pitchFamily="34" charset="0"/>
                </a:endParaRPr>
              </a:p>
              <a:p>
                <a:pPr algn="ctr">
                  <a:defRPr/>
                </a:pPr>
                <a:r>
                  <a:rPr lang="ru-RU" sz="1400" b="1" dirty="0" err="1">
                    <a:solidFill>
                      <a:schemeClr val="tx1"/>
                    </a:solidFill>
                    <a:latin typeface="Century Gothic" panose="020B0502020202020204" pitchFamily="34" charset="0"/>
                  </a:rPr>
                  <a:t>жетімді</a:t>
                </a:r>
                <a:endParaRPr lang="ru-RU" sz="1400" b="1" dirty="0">
                  <a:solidFill>
                    <a:schemeClr val="tx1"/>
                  </a:solidFill>
                  <a:latin typeface="Century Gothic" panose="020B0502020202020204" pitchFamily="34" charset="0"/>
                </a:endParaRPr>
              </a:p>
            </p:txBody>
          </p:sp>
        </p:grpSp>
        <p:grpSp>
          <p:nvGrpSpPr>
            <p:cNvPr id="12302" name="Group 49"/>
            <p:cNvGrpSpPr>
              <a:grpSpLocks/>
            </p:cNvGrpSpPr>
            <p:nvPr/>
          </p:nvGrpSpPr>
          <p:grpSpPr bwMode="auto">
            <a:xfrm>
              <a:off x="4892841" y="1247817"/>
              <a:ext cx="1749860" cy="1749860"/>
              <a:chOff x="628650" y="3771900"/>
              <a:chExt cx="2267594" cy="2267594"/>
            </a:xfrm>
          </p:grpSpPr>
          <p:sp>
            <p:nvSpPr>
              <p:cNvPr id="58" name="Oval 50"/>
              <p:cNvSpPr/>
              <p:nvPr/>
            </p:nvSpPr>
            <p:spPr>
              <a:xfrm>
                <a:off x="629084" y="3771800"/>
                <a:ext cx="2266978" cy="2266893"/>
              </a:xfrm>
              <a:prstGeom prst="ellipse">
                <a:avLst/>
              </a:prstGeom>
              <a:solidFill>
                <a:srgbClr val="20768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59" name="Oval 62"/>
              <p:cNvSpPr/>
              <p:nvPr/>
            </p:nvSpPr>
            <p:spPr>
              <a:xfrm>
                <a:off x="902686" y="4045390"/>
                <a:ext cx="1719777" cy="171971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100" b="1" dirty="0" err="1">
                    <a:solidFill>
                      <a:schemeClr val="tx1"/>
                    </a:solidFill>
                    <a:latin typeface="Century Gothic" panose="020B0502020202020204" pitchFamily="34" charset="0"/>
                  </a:rPr>
                  <a:t>Цифрлы</a:t>
                </a:r>
                <a:r>
                  <a:rPr lang="ru-RU" sz="1100" b="1" dirty="0">
                    <a:solidFill>
                      <a:schemeClr val="tx1"/>
                    </a:solidFill>
                    <a:latin typeface="Century Gothic" panose="020B0502020202020204" pitchFamily="34" charset="0"/>
                  </a:rPr>
                  <a:t> </a:t>
                </a:r>
                <a:r>
                  <a:rPr lang="ru-RU" sz="1200" b="1" dirty="0" err="1">
                    <a:solidFill>
                      <a:schemeClr val="tx1"/>
                    </a:solidFill>
                    <a:latin typeface="Century Gothic" panose="020B0502020202020204" pitchFamily="34" charset="0"/>
                  </a:rPr>
                  <a:t>Қ</a:t>
                </a:r>
                <a:r>
                  <a:rPr lang="ru-RU" sz="1100" b="1" dirty="0" err="1">
                    <a:solidFill>
                      <a:schemeClr val="tx1"/>
                    </a:solidFill>
                    <a:latin typeface="Century Gothic" panose="020B0502020202020204" pitchFamily="34" charset="0"/>
                  </a:rPr>
                  <a:t>аза</a:t>
                </a:r>
                <a:r>
                  <a:rPr lang="ru-RU" sz="1200" b="1" dirty="0" err="1">
                    <a:solidFill>
                      <a:schemeClr val="tx1"/>
                    </a:solidFill>
                    <a:latin typeface="Century Gothic" panose="020B0502020202020204" pitchFamily="34" charset="0"/>
                  </a:rPr>
                  <a:t>қ</a:t>
                </a:r>
                <a:r>
                  <a:rPr lang="ru-RU" sz="1100" b="1" dirty="0" err="1">
                    <a:solidFill>
                      <a:schemeClr val="tx1"/>
                    </a:solidFill>
                    <a:latin typeface="Century Gothic" panose="020B0502020202020204" pitchFamily="34" charset="0"/>
                  </a:rPr>
                  <a:t>стан</a:t>
                </a:r>
                <a:endParaRPr lang="ru-RU" sz="1600" b="1" dirty="0">
                  <a:solidFill>
                    <a:schemeClr val="tx1"/>
                  </a:solidFill>
                  <a:latin typeface="Century Gothic" panose="020B0502020202020204" pitchFamily="34" charset="0"/>
                </a:endParaRPr>
              </a:p>
            </p:txBody>
          </p:sp>
        </p:grpSp>
        <p:grpSp>
          <p:nvGrpSpPr>
            <p:cNvPr id="12303" name="Group 63"/>
            <p:cNvGrpSpPr>
              <a:grpSpLocks/>
            </p:cNvGrpSpPr>
            <p:nvPr/>
          </p:nvGrpSpPr>
          <p:grpSpPr bwMode="auto">
            <a:xfrm>
              <a:off x="6749511" y="1772278"/>
              <a:ext cx="1656722" cy="1656722"/>
              <a:chOff x="628650" y="3771900"/>
              <a:chExt cx="2267594" cy="2267594"/>
            </a:xfrm>
          </p:grpSpPr>
          <p:sp>
            <p:nvSpPr>
              <p:cNvPr id="56" name="Oval 64"/>
              <p:cNvSpPr/>
              <p:nvPr/>
            </p:nvSpPr>
            <p:spPr>
              <a:xfrm>
                <a:off x="627842" y="3770949"/>
                <a:ext cx="2268402" cy="2268317"/>
              </a:xfrm>
              <a:prstGeom prst="ellipse">
                <a:avLst/>
              </a:prstGeom>
              <a:solidFill>
                <a:srgbClr val="AB282F"/>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57" name="Oval 65"/>
              <p:cNvSpPr/>
              <p:nvPr/>
            </p:nvSpPr>
            <p:spPr>
              <a:xfrm>
                <a:off x="901615" y="4044711"/>
                <a:ext cx="1720856" cy="172079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a:defRPr/>
                </a:pPr>
                <a:r>
                  <a:rPr lang="ru-RU" sz="1400" b="1" dirty="0" err="1">
                    <a:solidFill>
                      <a:schemeClr val="tx1"/>
                    </a:solidFill>
                    <a:latin typeface="Century Gothic" panose="020B0502020202020204" pitchFamily="34" charset="0"/>
                  </a:rPr>
                  <a:t>Дербес</a:t>
                </a:r>
                <a:r>
                  <a:rPr lang="ru-RU" sz="1400" b="1" dirty="0">
                    <a:solidFill>
                      <a:schemeClr val="tx1"/>
                    </a:solidFill>
                    <a:latin typeface="Century Gothic" panose="020B0502020202020204" pitchFamily="34" charset="0"/>
                  </a:rPr>
                  <a:t> </a:t>
                </a:r>
                <a:r>
                  <a:rPr lang="ru-RU" sz="1400" b="1" dirty="0" err="1">
                    <a:solidFill>
                      <a:schemeClr val="tx1"/>
                    </a:solidFill>
                    <a:latin typeface="Century Gothic" panose="020B0502020202020204" pitchFamily="34" charset="0"/>
                  </a:rPr>
                  <a:t>оқыту</a:t>
                </a:r>
                <a:endParaRPr lang="ru-RU" sz="2100" b="1" dirty="0">
                  <a:solidFill>
                    <a:schemeClr val="tx1"/>
                  </a:solidFill>
                  <a:latin typeface="Century Gothic" panose="020B0502020202020204" pitchFamily="34" charset="0"/>
                </a:endParaRPr>
              </a:p>
            </p:txBody>
          </p:sp>
        </p:grpSp>
        <p:grpSp>
          <p:nvGrpSpPr>
            <p:cNvPr id="12304" name="Group 66"/>
            <p:cNvGrpSpPr>
              <a:grpSpLocks/>
            </p:cNvGrpSpPr>
            <p:nvPr/>
          </p:nvGrpSpPr>
          <p:grpSpPr bwMode="auto">
            <a:xfrm>
              <a:off x="3636322" y="1565473"/>
              <a:ext cx="1656722" cy="1656722"/>
              <a:chOff x="628650" y="3771900"/>
              <a:chExt cx="2267594" cy="2267594"/>
            </a:xfrm>
          </p:grpSpPr>
          <p:sp>
            <p:nvSpPr>
              <p:cNvPr id="54" name="Oval 67"/>
              <p:cNvSpPr/>
              <p:nvPr/>
            </p:nvSpPr>
            <p:spPr>
              <a:xfrm>
                <a:off x="628078" y="3771555"/>
                <a:ext cx="2268402" cy="2268317"/>
              </a:xfrm>
              <a:prstGeom prst="ellipse">
                <a:avLst/>
              </a:prstGeom>
              <a:solidFill>
                <a:srgbClr val="B25501"/>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55" name="Oval 68"/>
              <p:cNvSpPr/>
              <p:nvPr/>
            </p:nvSpPr>
            <p:spPr>
              <a:xfrm>
                <a:off x="901850" y="4045317"/>
                <a:ext cx="1720856" cy="172079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normAutofit/>
              </a:bodyPr>
              <a:lstStyle/>
              <a:p>
                <a:pPr algn="ctr">
                  <a:defRPr/>
                </a:pPr>
                <a:r>
                  <a:rPr lang="ru-RU" sz="1200" b="1" dirty="0" err="1">
                    <a:solidFill>
                      <a:schemeClr val="tx1"/>
                    </a:solidFill>
                    <a:latin typeface="Century Gothic" panose="020B0502020202020204" pitchFamily="34" charset="0"/>
                  </a:rPr>
                  <a:t>Н</a:t>
                </a:r>
                <a:r>
                  <a:rPr lang="ru-RU" sz="1400" b="1" dirty="0" err="1">
                    <a:solidFill>
                      <a:schemeClr val="tx1"/>
                    </a:solidFill>
                    <a:latin typeface="Century Gothic" panose="020B0502020202020204" pitchFamily="34" charset="0"/>
                  </a:rPr>
                  <a:t>ә</a:t>
                </a:r>
                <a:r>
                  <a:rPr lang="ru-RU" sz="1200" b="1" dirty="0" err="1">
                    <a:solidFill>
                      <a:schemeClr val="tx1"/>
                    </a:solidFill>
                    <a:latin typeface="Century Gothic" panose="020B0502020202020204" pitchFamily="34" charset="0"/>
                  </a:rPr>
                  <a:t>тижелі</a:t>
                </a:r>
                <a:endParaRPr lang="ru-RU" b="1" dirty="0">
                  <a:solidFill>
                    <a:schemeClr val="tx1"/>
                  </a:solidFill>
                  <a:latin typeface="Century Gothic" panose="020B0502020202020204" pitchFamily="34" charset="0"/>
                </a:endParaRPr>
              </a:p>
            </p:txBody>
          </p:sp>
        </p:grpSp>
        <p:grpSp>
          <p:nvGrpSpPr>
            <p:cNvPr id="12305" name="Group 69"/>
            <p:cNvGrpSpPr>
              <a:grpSpLocks/>
            </p:cNvGrpSpPr>
            <p:nvPr/>
          </p:nvGrpSpPr>
          <p:grpSpPr bwMode="auto">
            <a:xfrm>
              <a:off x="5493194" y="3048282"/>
              <a:ext cx="1388120" cy="1388120"/>
              <a:chOff x="628650" y="3771900"/>
              <a:chExt cx="2267594" cy="2267594"/>
            </a:xfrm>
          </p:grpSpPr>
          <p:sp>
            <p:nvSpPr>
              <p:cNvPr id="52" name="Oval 70"/>
              <p:cNvSpPr/>
              <p:nvPr/>
            </p:nvSpPr>
            <p:spPr>
              <a:xfrm>
                <a:off x="628720" y="3771204"/>
                <a:ext cx="2266488" cy="2268996"/>
              </a:xfrm>
              <a:prstGeom prst="ellipse">
                <a:avLst/>
              </a:prstGeom>
              <a:solidFill>
                <a:srgbClr val="AECA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53" name="Oval 71"/>
              <p:cNvSpPr/>
              <p:nvPr/>
            </p:nvSpPr>
            <p:spPr>
              <a:xfrm>
                <a:off x="903603" y="4046077"/>
                <a:ext cx="1716722" cy="1719250"/>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a:defRPr/>
                </a:pPr>
                <a:r>
                  <a:rPr lang="ru-RU" sz="1600" b="1" dirty="0" err="1">
                    <a:solidFill>
                      <a:schemeClr val="tx1"/>
                    </a:solidFill>
                    <a:latin typeface="Century Gothic" panose="020B0502020202020204" pitchFamily="34" charset="0"/>
                  </a:rPr>
                  <a:t>Тиімді</a:t>
                </a:r>
                <a:endParaRPr lang="ru-RU" sz="2500" b="1" dirty="0">
                  <a:solidFill>
                    <a:schemeClr val="tx1"/>
                  </a:solidFill>
                  <a:latin typeface="Century Gothic" panose="020B0502020202020204" pitchFamily="34" charset="0"/>
                </a:endParaRPr>
              </a:p>
            </p:txBody>
          </p:sp>
        </p:grpSp>
        <p:grpSp>
          <p:nvGrpSpPr>
            <p:cNvPr id="12306" name="Group 72"/>
            <p:cNvGrpSpPr>
              <a:grpSpLocks/>
            </p:cNvGrpSpPr>
            <p:nvPr/>
          </p:nvGrpSpPr>
          <p:grpSpPr bwMode="auto">
            <a:xfrm>
              <a:off x="2546358" y="1115985"/>
              <a:ext cx="1216571" cy="1216571"/>
              <a:chOff x="979546" y="3771900"/>
              <a:chExt cx="2267594" cy="2267594"/>
            </a:xfrm>
          </p:grpSpPr>
          <p:sp>
            <p:nvSpPr>
              <p:cNvPr id="50" name="Oval 73"/>
              <p:cNvSpPr/>
              <p:nvPr/>
            </p:nvSpPr>
            <p:spPr>
              <a:xfrm>
                <a:off x="980564" y="3771900"/>
                <a:ext cx="2266524" cy="2266438"/>
              </a:xfrm>
              <a:prstGeom prst="ellipse">
                <a:avLst/>
              </a:prstGeom>
              <a:solidFill>
                <a:srgbClr val="E4363F"/>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latin typeface="Century Gothic" panose="020B0502020202020204" pitchFamily="34" charset="0"/>
                </a:endParaRPr>
              </a:p>
            </p:txBody>
          </p:sp>
          <p:sp>
            <p:nvSpPr>
              <p:cNvPr id="51" name="Oval 74"/>
              <p:cNvSpPr/>
              <p:nvPr/>
            </p:nvSpPr>
            <p:spPr>
              <a:xfrm>
                <a:off x="1255743" y="4047069"/>
                <a:ext cx="1716167" cy="1716102"/>
              </a:xfrm>
              <a:prstGeom prst="ellipse">
                <a:avLst/>
              </a:prstGeom>
              <a:solidFill>
                <a:schemeClr val="bg1"/>
              </a:solidFill>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a:defRPr/>
                </a:pPr>
                <a:r>
                  <a:rPr lang="ru-RU" sz="1400" b="1" dirty="0" err="1">
                    <a:solidFill>
                      <a:schemeClr val="tx1"/>
                    </a:solidFill>
                    <a:latin typeface="Century Gothic" panose="020B0502020202020204" pitchFamily="34" charset="0"/>
                  </a:rPr>
                  <a:t>Үш</a:t>
                </a:r>
                <a:r>
                  <a:rPr lang="ru-RU" sz="1400" b="1" dirty="0">
                    <a:solidFill>
                      <a:schemeClr val="tx1"/>
                    </a:solidFill>
                    <a:latin typeface="Century Gothic" panose="020B0502020202020204" pitchFamily="34" charset="0"/>
                  </a:rPr>
                  <a:t> </a:t>
                </a:r>
                <a:r>
                  <a:rPr lang="ru-RU" sz="1400" b="1" dirty="0" err="1">
                    <a:solidFill>
                      <a:schemeClr val="tx1"/>
                    </a:solidFill>
                    <a:latin typeface="Century Gothic" panose="020B0502020202020204" pitchFamily="34" charset="0"/>
                  </a:rPr>
                  <a:t>тілді</a:t>
                </a:r>
                <a:endParaRPr lang="ru-RU" b="1" dirty="0">
                  <a:solidFill>
                    <a:schemeClr val="tx1"/>
                  </a:solidFill>
                  <a:latin typeface="Century Gothic" panose="020B0502020202020204" pitchFamily="34" charset="0"/>
                </a:endParaRPr>
              </a:p>
            </p:txBody>
          </p:sp>
        </p:grpSp>
      </p:grpSp>
    </p:spTree>
    <p:extLst>
      <p:ext uri="{BB962C8B-B14F-4D97-AF65-F5344CB8AC3E}">
        <p14:creationId xmlns:p14="http://schemas.microsoft.com/office/powerpoint/2010/main" val="590149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13939" y="0"/>
            <a:ext cx="9144000" cy="6891116"/>
          </a:xfrm>
          <a:prstGeom prst="rect">
            <a:avLst/>
          </a:prstGeom>
          <a:solidFill>
            <a:schemeClr val="accent1">
              <a:lumMod val="40000"/>
              <a:lumOff val="60000"/>
            </a:schemeClr>
          </a:solidFill>
          <a:ln>
            <a:noFill/>
          </a:ln>
        </p:spPr>
      </p:pic>
      <p:sp>
        <p:nvSpPr>
          <p:cNvPr id="409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3</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3" name="Прямоугольник 2"/>
          <p:cNvSpPr/>
          <p:nvPr/>
        </p:nvSpPr>
        <p:spPr>
          <a:xfrm>
            <a:off x="462542" y="316847"/>
            <a:ext cx="7728505" cy="523220"/>
          </a:xfrm>
          <a:prstGeom prst="rect">
            <a:avLst/>
          </a:prstGeom>
        </p:spPr>
        <p:txBody>
          <a:bodyPr wrap="square">
            <a:spAutoFit/>
          </a:bodyPr>
          <a:lstStyle/>
          <a:p>
            <a:pPr lvl="0" algn="ctr"/>
            <a:r>
              <a:rPr lang="ru-RU" sz="2800" b="1" dirty="0">
                <a:solidFill>
                  <a:schemeClr val="bg1"/>
                </a:solidFill>
                <a:latin typeface="Century Gothic" panose="020B0502020202020204" pitchFamily="34" charset="0"/>
                <a:ea typeface="Tahoma"/>
                <a:cs typeface="Tahoma"/>
                <a:sym typeface="Tahoma"/>
              </a:rPr>
              <a:t>Соедините линиями слова и их значения.</a:t>
            </a:r>
            <a:endParaRPr lang="ru-RU" sz="2800" b="1" i="1" dirty="0">
              <a:solidFill>
                <a:schemeClr val="bg1"/>
              </a:solidFill>
              <a:latin typeface="Century Gothic" panose="020B0502020202020204" pitchFamily="34" charset="0"/>
              <a:ea typeface="Tahoma"/>
              <a:cs typeface="Tahoma"/>
              <a:sym typeface="Tahoma"/>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289299062"/>
              </p:ext>
            </p:extLst>
          </p:nvPr>
        </p:nvGraphicFramePr>
        <p:xfrm>
          <a:off x="100865" y="1184671"/>
          <a:ext cx="8431575" cy="4579975"/>
        </p:xfrm>
        <a:graphic>
          <a:graphicData uri="http://schemas.openxmlformats.org/drawingml/2006/table">
            <a:tbl>
              <a:tblPr firstRow="1" bandRow="1">
                <a:noFill/>
              </a:tblPr>
              <a:tblGrid>
                <a:gridCol w="2235550">
                  <a:extLst>
                    <a:ext uri="{9D8B030D-6E8A-4147-A177-3AD203B41FA5}">
                      <a16:colId xmlns:a16="http://schemas.microsoft.com/office/drawing/2014/main" val="20000"/>
                    </a:ext>
                  </a:extLst>
                </a:gridCol>
                <a:gridCol w="6196025">
                  <a:extLst>
                    <a:ext uri="{9D8B030D-6E8A-4147-A177-3AD203B41FA5}">
                      <a16:colId xmlns:a16="http://schemas.microsoft.com/office/drawing/2014/main" val="20001"/>
                    </a:ext>
                  </a:extLst>
                </a:gridCol>
              </a:tblGrid>
              <a:tr h="1395825">
                <a:tc>
                  <a:txBody>
                    <a:bodyPr/>
                    <a:lstStyle/>
                    <a:p>
                      <a:pPr marL="0" marR="0" lvl="0" indent="0" algn="l" rtl="0">
                        <a:spcBef>
                          <a:spcPts val="0"/>
                        </a:spcBef>
                        <a:spcAft>
                          <a:spcPts val="0"/>
                        </a:spcAft>
                        <a:buNone/>
                      </a:pPr>
                      <a:r>
                        <a:rPr lang="ru-RU" sz="2200" b="1" u="none" strike="noStrike" cap="none" dirty="0">
                          <a:solidFill>
                            <a:srgbClr val="3F3F3F"/>
                          </a:solidFill>
                          <a:latin typeface="Times New Roman" panose="02020603050405020304" pitchFamily="18" charset="0"/>
                          <a:ea typeface="Tahoma"/>
                          <a:cs typeface="Times New Roman" panose="02020603050405020304" pitchFamily="18" charset="0"/>
                          <a:sym typeface="Tahoma"/>
                        </a:rPr>
                        <a:t>Драма</a:t>
                      </a:r>
                      <a:endParaRPr sz="2200" b="1" dirty="0">
                        <a:solidFill>
                          <a:srgbClr val="3F3F3F"/>
                        </a:solidFill>
                        <a:latin typeface="Times New Roman" panose="02020603050405020304" pitchFamily="18" charset="0"/>
                        <a:ea typeface="Tahoma"/>
                        <a:cs typeface="Times New Roman" panose="02020603050405020304" pitchFamily="18" charset="0"/>
                        <a:sym typeface="Tahoma"/>
                      </a:endParaRPr>
                    </a:p>
                  </a:txBody>
                  <a:tcPr marL="91450" marR="91450" marT="45725" marB="45725" anchor="ctr"/>
                </a:tc>
                <a:tc>
                  <a:txBody>
                    <a:bodyPr/>
                    <a:lstStyle/>
                    <a:p>
                      <a:pPr marL="0" marR="0" lvl="0" indent="0" algn="l" rtl="0">
                        <a:lnSpc>
                          <a:spcPct val="100000"/>
                        </a:lnSpc>
                        <a:spcBef>
                          <a:spcPts val="0"/>
                        </a:spcBef>
                        <a:spcAft>
                          <a:spcPts val="0"/>
                        </a:spcAft>
                        <a:buClr>
                          <a:srgbClr val="3F3F3F"/>
                        </a:buClr>
                        <a:buSzPts val="2200"/>
                        <a:buFont typeface="Tahoma"/>
                        <a:buNone/>
                      </a:pPr>
                      <a:r>
                        <a:rPr lang="ru-RU" sz="2200" b="0">
                          <a:solidFill>
                            <a:srgbClr val="3F3F3F"/>
                          </a:solidFill>
                          <a:latin typeface="Times New Roman" panose="02020603050405020304" pitchFamily="18" charset="0"/>
                          <a:ea typeface="Tahoma"/>
                          <a:cs typeface="Times New Roman" panose="02020603050405020304" pitchFamily="18" charset="0"/>
                          <a:sym typeface="Tahoma"/>
                        </a:rPr>
                        <a:t>дpaмaтичecкoe пpoизвeдeниe, cpeдcтвaми caтиpы и юмopa выcмeивaющee пopoки oбщecтвa и чeлoвeкa, oтpaжaющee cмeшнoe и низкoe; вcякaя cмeшнaя пьeca. </a:t>
                      </a:r>
                      <a:endParaRPr sz="2200" b="0">
                        <a:solidFill>
                          <a:srgbClr val="3F3F3F"/>
                        </a:solidFill>
                        <a:latin typeface="Times New Roman" panose="02020603050405020304" pitchFamily="18" charset="0"/>
                        <a:ea typeface="Tahoma"/>
                        <a:cs typeface="Times New Roman" panose="02020603050405020304" pitchFamily="18" charset="0"/>
                        <a:sym typeface="Tahoma"/>
                      </a:endParaRPr>
                    </a:p>
                  </a:txBody>
                  <a:tcPr marL="91450" marR="91450" marT="45725" marB="45725" anchor="ctr"/>
                </a:tc>
                <a:extLst>
                  <a:ext uri="{0D108BD9-81ED-4DB2-BD59-A6C34878D82A}">
                    <a16:rowId xmlns:a16="http://schemas.microsoft.com/office/drawing/2014/main" val="10000"/>
                  </a:ext>
                </a:extLst>
              </a:tr>
              <a:tr h="1395825">
                <a:tc>
                  <a:txBody>
                    <a:bodyPr/>
                    <a:lstStyle/>
                    <a:p>
                      <a:pPr marL="0" marR="0" lvl="0" indent="0" algn="l" rtl="0">
                        <a:spcBef>
                          <a:spcPts val="0"/>
                        </a:spcBef>
                        <a:spcAft>
                          <a:spcPts val="0"/>
                        </a:spcAft>
                        <a:buNone/>
                      </a:pPr>
                      <a:r>
                        <a:rPr lang="ru-RU" sz="2200" b="1" dirty="0" err="1">
                          <a:solidFill>
                            <a:srgbClr val="3F3F3F"/>
                          </a:solidFill>
                          <a:latin typeface="Times New Roman" panose="02020603050405020304" pitchFamily="18" charset="0"/>
                          <a:ea typeface="Tahoma"/>
                          <a:cs typeface="Times New Roman" panose="02020603050405020304" pitchFamily="18" charset="0"/>
                          <a:sym typeface="Tahoma"/>
                        </a:rPr>
                        <a:t>Koмeдия</a:t>
                      </a:r>
                      <a:r>
                        <a:rPr lang="ru-RU" sz="2200" b="1" dirty="0">
                          <a:solidFill>
                            <a:srgbClr val="3F3F3F"/>
                          </a:solidFill>
                          <a:latin typeface="Times New Roman" panose="02020603050405020304" pitchFamily="18" charset="0"/>
                          <a:ea typeface="Tahoma"/>
                          <a:cs typeface="Times New Roman" panose="02020603050405020304" pitchFamily="18" charset="0"/>
                          <a:sym typeface="Tahoma"/>
                        </a:rPr>
                        <a:t> </a:t>
                      </a:r>
                      <a:endParaRPr sz="2200" b="1" dirty="0">
                        <a:solidFill>
                          <a:srgbClr val="3F3F3F"/>
                        </a:solidFill>
                        <a:latin typeface="Times New Roman" panose="02020603050405020304" pitchFamily="18" charset="0"/>
                        <a:ea typeface="Tahoma"/>
                        <a:cs typeface="Times New Roman" panose="02020603050405020304" pitchFamily="18" charset="0"/>
                        <a:sym typeface="Tahoma"/>
                      </a:endParaRPr>
                    </a:p>
                  </a:txBody>
                  <a:tcPr marL="91450" marR="91450" marT="45725" marB="45725" anchor="ctr"/>
                </a:tc>
                <a:tc>
                  <a:txBody>
                    <a:bodyPr/>
                    <a:lstStyle/>
                    <a:p>
                      <a:pPr marL="0" marR="0" lvl="0" indent="0" algn="l" rtl="0">
                        <a:spcBef>
                          <a:spcPts val="0"/>
                        </a:spcBef>
                        <a:spcAft>
                          <a:spcPts val="0"/>
                        </a:spcAft>
                        <a:buNone/>
                      </a:pPr>
                      <a:r>
                        <a:rPr lang="ru-RU" sz="2200" b="0" dirty="0">
                          <a:solidFill>
                            <a:srgbClr val="3F3F3F"/>
                          </a:solidFill>
                          <a:latin typeface="Times New Roman" panose="02020603050405020304" pitchFamily="18" charset="0"/>
                          <a:ea typeface="Tahoma"/>
                          <a:cs typeface="Times New Roman" panose="02020603050405020304" pitchFamily="18" charset="0"/>
                          <a:sym typeface="Tahoma"/>
                        </a:rPr>
                        <a:t>драматическое произведение, изображающее напряжённую борьбу, личную или общественную катастрофу и обычно оканчивающееся гибелью героя.</a:t>
                      </a:r>
                      <a:endParaRPr sz="2200" b="0" dirty="0">
                        <a:solidFill>
                          <a:srgbClr val="3F3F3F"/>
                        </a:solidFill>
                        <a:latin typeface="Times New Roman" panose="02020603050405020304" pitchFamily="18" charset="0"/>
                        <a:ea typeface="Tahoma"/>
                        <a:cs typeface="Times New Roman" panose="02020603050405020304" pitchFamily="18" charset="0"/>
                        <a:sym typeface="Tahoma"/>
                      </a:endParaRPr>
                    </a:p>
                  </a:txBody>
                  <a:tcPr marL="91450" marR="91450" marT="45725" marB="45725" anchor="ctr"/>
                </a:tc>
                <a:extLst>
                  <a:ext uri="{0D108BD9-81ED-4DB2-BD59-A6C34878D82A}">
                    <a16:rowId xmlns:a16="http://schemas.microsoft.com/office/drawing/2014/main" val="10001"/>
                  </a:ext>
                </a:extLst>
              </a:tr>
              <a:tr h="742450">
                <a:tc>
                  <a:txBody>
                    <a:bodyPr/>
                    <a:lstStyle/>
                    <a:p>
                      <a:pPr marL="0" marR="0" lvl="0" indent="0" algn="l" rtl="0">
                        <a:spcBef>
                          <a:spcPts val="0"/>
                        </a:spcBef>
                        <a:spcAft>
                          <a:spcPts val="0"/>
                        </a:spcAft>
                        <a:buNone/>
                      </a:pPr>
                      <a:r>
                        <a:rPr lang="ru-RU" sz="2200" b="1">
                          <a:solidFill>
                            <a:srgbClr val="3F3F3F"/>
                          </a:solidFill>
                          <a:latin typeface="Times New Roman" panose="02020603050405020304" pitchFamily="18" charset="0"/>
                          <a:ea typeface="Tahoma"/>
                          <a:cs typeface="Times New Roman" panose="02020603050405020304" pitchFamily="18" charset="0"/>
                          <a:sym typeface="Tahoma"/>
                        </a:rPr>
                        <a:t>Трагедия</a:t>
                      </a:r>
                      <a:endParaRPr sz="2200" b="1">
                        <a:solidFill>
                          <a:srgbClr val="3F3F3F"/>
                        </a:solidFill>
                        <a:latin typeface="Times New Roman" panose="02020603050405020304" pitchFamily="18" charset="0"/>
                        <a:ea typeface="Tahoma"/>
                        <a:cs typeface="Times New Roman" panose="02020603050405020304" pitchFamily="18" charset="0"/>
                        <a:sym typeface="Tahoma"/>
                      </a:endParaRPr>
                    </a:p>
                  </a:txBody>
                  <a:tcPr marL="91450" marR="91450" marT="45725" marB="45725" anchor="ctr"/>
                </a:tc>
                <a:tc>
                  <a:txBody>
                    <a:bodyPr/>
                    <a:lstStyle/>
                    <a:p>
                      <a:pPr marL="0" marR="0" lvl="0" indent="0" algn="l" rtl="0">
                        <a:lnSpc>
                          <a:spcPct val="100000"/>
                        </a:lnSpc>
                        <a:spcBef>
                          <a:spcPts val="0"/>
                        </a:spcBef>
                        <a:spcAft>
                          <a:spcPts val="0"/>
                        </a:spcAft>
                        <a:buClr>
                          <a:srgbClr val="3F3F3F"/>
                        </a:buClr>
                        <a:buSzPts val="2200"/>
                        <a:buFont typeface="Tahoma"/>
                        <a:buNone/>
                      </a:pPr>
                      <a:r>
                        <a:rPr lang="ru-RU" sz="2200" b="0" dirty="0">
                          <a:solidFill>
                            <a:srgbClr val="3F3F3F"/>
                          </a:solidFill>
                          <a:latin typeface="Times New Roman" panose="02020603050405020304" pitchFamily="18" charset="0"/>
                          <a:ea typeface="Tahoma"/>
                          <a:cs typeface="Times New Roman" panose="02020603050405020304" pitchFamily="18" charset="0"/>
                          <a:sym typeface="Tahoma"/>
                        </a:rPr>
                        <a:t>драматическое произведение, в котором сочетаются элементы трагедии и комедии.</a:t>
                      </a:r>
                      <a:endParaRPr sz="2200" b="0" dirty="0">
                        <a:solidFill>
                          <a:srgbClr val="3F3F3F"/>
                        </a:solidFill>
                        <a:latin typeface="Times New Roman" panose="02020603050405020304" pitchFamily="18" charset="0"/>
                        <a:ea typeface="Tahoma"/>
                        <a:cs typeface="Times New Roman" panose="02020603050405020304" pitchFamily="18" charset="0"/>
                        <a:sym typeface="Tahoma"/>
                      </a:endParaRPr>
                    </a:p>
                  </a:txBody>
                  <a:tcPr marL="91450" marR="91450" marT="45725" marB="45725" anchor="ctr"/>
                </a:tc>
                <a:extLst>
                  <a:ext uri="{0D108BD9-81ED-4DB2-BD59-A6C34878D82A}">
                    <a16:rowId xmlns:a16="http://schemas.microsoft.com/office/drawing/2014/main" val="10002"/>
                  </a:ext>
                </a:extLst>
              </a:tr>
              <a:tr h="952825">
                <a:tc>
                  <a:txBody>
                    <a:bodyPr/>
                    <a:lstStyle/>
                    <a:p>
                      <a:pPr marL="0" marR="0" lvl="0" indent="0" algn="l" rtl="0">
                        <a:spcBef>
                          <a:spcPts val="0"/>
                        </a:spcBef>
                        <a:spcAft>
                          <a:spcPts val="0"/>
                        </a:spcAft>
                        <a:buNone/>
                      </a:pPr>
                      <a:r>
                        <a:rPr lang="ru-RU" sz="2200" b="1">
                          <a:solidFill>
                            <a:srgbClr val="3F3F3F"/>
                          </a:solidFill>
                          <a:latin typeface="Times New Roman" panose="02020603050405020304" pitchFamily="18" charset="0"/>
                          <a:ea typeface="Tahoma"/>
                          <a:cs typeface="Times New Roman" panose="02020603050405020304" pitchFamily="18" charset="0"/>
                          <a:sym typeface="Tahoma"/>
                        </a:rPr>
                        <a:t>Трагикомедия</a:t>
                      </a:r>
                      <a:endParaRPr sz="2200" b="1">
                        <a:solidFill>
                          <a:srgbClr val="3F3F3F"/>
                        </a:solidFill>
                        <a:latin typeface="Times New Roman" panose="02020603050405020304" pitchFamily="18" charset="0"/>
                        <a:ea typeface="Tahoma"/>
                        <a:cs typeface="Times New Roman" panose="02020603050405020304" pitchFamily="18" charset="0"/>
                        <a:sym typeface="Tahoma"/>
                      </a:endParaRPr>
                    </a:p>
                  </a:txBody>
                  <a:tcPr marL="91450" marR="91450" marT="45725" marB="45725" anchor="ctr"/>
                </a:tc>
                <a:tc>
                  <a:txBody>
                    <a:bodyPr/>
                    <a:lstStyle/>
                    <a:p>
                      <a:pPr marL="0" marR="0" lvl="0" indent="0" algn="l" rtl="0">
                        <a:lnSpc>
                          <a:spcPct val="100000"/>
                        </a:lnSpc>
                        <a:spcBef>
                          <a:spcPts val="0"/>
                        </a:spcBef>
                        <a:spcAft>
                          <a:spcPts val="0"/>
                        </a:spcAft>
                        <a:buClr>
                          <a:srgbClr val="3F3F3F"/>
                        </a:buClr>
                        <a:buSzPts val="2200"/>
                        <a:buFont typeface="Tahoma"/>
                        <a:buNone/>
                      </a:pPr>
                      <a:r>
                        <a:rPr lang="ru-RU" sz="2200" b="0" dirty="0">
                          <a:solidFill>
                            <a:srgbClr val="3F3F3F"/>
                          </a:solidFill>
                          <a:latin typeface="Times New Roman" panose="02020603050405020304" pitchFamily="18" charset="0"/>
                          <a:ea typeface="Tahoma"/>
                          <a:cs typeface="Times New Roman" panose="02020603050405020304" pitchFamily="18" charset="0"/>
                          <a:sym typeface="Tahoma"/>
                        </a:rPr>
                        <a:t>обобщ</a:t>
                      </a:r>
                      <a:r>
                        <a:rPr lang="ru-RU" sz="2200" dirty="0">
                          <a:solidFill>
                            <a:srgbClr val="3F3F3F"/>
                          </a:solidFill>
                          <a:latin typeface="Times New Roman" panose="02020603050405020304" pitchFamily="18" charset="0"/>
                          <a:ea typeface="Tahoma"/>
                          <a:cs typeface="Times New Roman" panose="02020603050405020304" pitchFamily="18" charset="0"/>
                          <a:sym typeface="Tahoma"/>
                        </a:rPr>
                        <a:t>ё</a:t>
                      </a:r>
                      <a:r>
                        <a:rPr lang="ru-RU" sz="2200" b="0" dirty="0">
                          <a:solidFill>
                            <a:srgbClr val="3F3F3F"/>
                          </a:solidFill>
                          <a:latin typeface="Times New Roman" panose="02020603050405020304" pitchFamily="18" charset="0"/>
                          <a:ea typeface="Tahoma"/>
                          <a:cs typeface="Times New Roman" panose="02020603050405020304" pitchFamily="18" charset="0"/>
                          <a:sym typeface="Tahoma"/>
                        </a:rPr>
                        <a:t>нное название произведений, предназначенных для постановки на сцене. </a:t>
                      </a:r>
                      <a:endParaRPr sz="2200" b="0" dirty="0">
                        <a:solidFill>
                          <a:srgbClr val="3F3F3F"/>
                        </a:solidFill>
                        <a:latin typeface="Times New Roman" panose="02020603050405020304" pitchFamily="18" charset="0"/>
                        <a:ea typeface="Tahoma"/>
                        <a:cs typeface="Times New Roman" panose="02020603050405020304" pitchFamily="18" charset="0"/>
                        <a:sym typeface="Tahoma"/>
                      </a:endParaRPr>
                    </a:p>
                  </a:txBody>
                  <a:tcPr marL="91450" marR="91450" marT="45725" marB="45725" anchor="ctr"/>
                </a:tc>
                <a:extLst>
                  <a:ext uri="{0D108BD9-81ED-4DB2-BD59-A6C34878D82A}">
                    <a16:rowId xmlns:a16="http://schemas.microsoft.com/office/drawing/2014/main" val="10003"/>
                  </a:ext>
                </a:extLst>
              </a:tr>
            </a:tbl>
          </a:graphicData>
        </a:graphic>
      </p:graphicFrame>
      <p:pic>
        <p:nvPicPr>
          <p:cNvPr id="14" name="Google Shape;317;p3"/>
          <p:cNvPicPr preferRelativeResize="0"/>
          <p:nvPr/>
        </p:nvPicPr>
        <p:blipFill rotWithShape="1">
          <a:blip r:embed="rId4">
            <a:alphaModFix/>
          </a:blip>
          <a:srcRect/>
          <a:stretch/>
        </p:blipFill>
        <p:spPr>
          <a:xfrm>
            <a:off x="7262121" y="4676958"/>
            <a:ext cx="1857852" cy="2034395"/>
          </a:xfrm>
          <a:prstGeom prst="rect">
            <a:avLst/>
          </a:prstGeom>
          <a:noFill/>
          <a:ln>
            <a:noFill/>
          </a:ln>
        </p:spPr>
      </p:pic>
    </p:spTree>
    <p:extLst>
      <p:ext uri="{BB962C8B-B14F-4D97-AF65-F5344CB8AC3E}">
        <p14:creationId xmlns:p14="http://schemas.microsoft.com/office/powerpoint/2010/main" val="2771875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5"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3076"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6" name="Rectangle 144">
            <a:extLst>
              <a:ext uri="{FF2B5EF4-FFF2-40B4-BE49-F238E27FC236}">
                <a16:creationId xmlns:a16="http://schemas.microsoft.com/office/drawing/2014/main" id="{CD91E988-7A18-4398-B6F1-77F363DEF83B}"/>
              </a:ext>
            </a:extLst>
          </p:cNvPr>
          <p:cNvSpPr/>
          <p:nvPr/>
        </p:nvSpPr>
        <p:spPr>
          <a:xfrm>
            <a:off x="-68086" y="2506198"/>
            <a:ext cx="184731" cy="523220"/>
          </a:xfrm>
          <a:prstGeom prst="rect">
            <a:avLst/>
          </a:prstGeom>
        </p:spPr>
        <p:txBody>
          <a:bodyPr wrap="none">
            <a:spAutoFit/>
          </a:bodyPr>
          <a:lstStyle/>
          <a:p>
            <a:endParaRPr lang="en-ID" sz="28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4" name="Прямоугольник 3"/>
          <p:cNvSpPr/>
          <p:nvPr/>
        </p:nvSpPr>
        <p:spPr>
          <a:xfrm>
            <a:off x="2771800" y="332656"/>
            <a:ext cx="7651496" cy="1106778"/>
          </a:xfrm>
          <a:prstGeom prst="rect">
            <a:avLst/>
          </a:prstGeom>
        </p:spPr>
        <p:txBody>
          <a:bodyPr wrap="square">
            <a:spAutoFit/>
          </a:bodyPr>
          <a:lstStyle/>
          <a:p>
            <a:pPr lvl="0">
              <a:lnSpc>
                <a:spcPct val="115000"/>
              </a:lnSpc>
              <a:spcAft>
                <a:spcPts val="1000"/>
              </a:spcAft>
            </a:pPr>
            <a:r>
              <a:rPr lang="ru-RU" sz="2800" b="1" dirty="0">
                <a:latin typeface="Times New Roman" panose="02020603050405020304" pitchFamily="18" charset="0"/>
                <a:ea typeface="Tahoma"/>
                <a:cs typeface="Times New Roman" panose="02020603050405020304" pitchFamily="18" charset="0"/>
                <a:sym typeface="Tahoma"/>
              </a:rPr>
              <a:t>Проверьте себя</a:t>
            </a:r>
            <a:endParaRPr lang="ru-RU" sz="2800" dirty="0">
              <a:latin typeface="Times New Roman" panose="02020603050405020304" pitchFamily="18" charset="0"/>
              <a:ea typeface="Tahoma"/>
              <a:cs typeface="Times New Roman" panose="02020603050405020304" pitchFamily="18" charset="0"/>
              <a:sym typeface="Tahoma"/>
            </a:endParaRPr>
          </a:p>
          <a:p>
            <a:pPr>
              <a:lnSpc>
                <a:spcPct val="115000"/>
              </a:lnSpc>
              <a:spcAft>
                <a:spcPts val="1000"/>
              </a:spcAft>
            </a:pPr>
            <a:endParaRPr lang="ru-RU" sz="2400" dirty="0">
              <a:latin typeface="Times New Roman" panose="02020603050405020304" pitchFamily="18" charset="0"/>
              <a:ea typeface="Tahoma" pitchFamily="34"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914749162"/>
              </p:ext>
            </p:extLst>
          </p:nvPr>
        </p:nvGraphicFramePr>
        <p:xfrm>
          <a:off x="240686" y="986065"/>
          <a:ext cx="8673900" cy="4603500"/>
        </p:xfrm>
        <a:graphic>
          <a:graphicData uri="http://schemas.openxmlformats.org/drawingml/2006/table">
            <a:tbl>
              <a:tblPr firstRow="1" bandRow="1">
                <a:noFill/>
              </a:tblPr>
              <a:tblGrid>
                <a:gridCol w="2299800">
                  <a:extLst>
                    <a:ext uri="{9D8B030D-6E8A-4147-A177-3AD203B41FA5}">
                      <a16:colId xmlns:a16="http://schemas.microsoft.com/office/drawing/2014/main" val="20000"/>
                    </a:ext>
                  </a:extLst>
                </a:gridCol>
                <a:gridCol w="6374100">
                  <a:extLst>
                    <a:ext uri="{9D8B030D-6E8A-4147-A177-3AD203B41FA5}">
                      <a16:colId xmlns:a16="http://schemas.microsoft.com/office/drawing/2014/main" val="20001"/>
                    </a:ext>
                  </a:extLst>
                </a:gridCol>
              </a:tblGrid>
              <a:tr h="1377150">
                <a:tc>
                  <a:txBody>
                    <a:bodyPr/>
                    <a:lstStyle/>
                    <a:p>
                      <a:pPr marL="0" marR="0" lvl="0" indent="0" algn="l" rtl="0">
                        <a:spcBef>
                          <a:spcPts val="0"/>
                        </a:spcBef>
                        <a:spcAft>
                          <a:spcPts val="0"/>
                        </a:spcAft>
                        <a:buNone/>
                      </a:pPr>
                      <a:r>
                        <a:rPr lang="ru-RU" sz="2200" b="1" dirty="0">
                          <a:solidFill>
                            <a:srgbClr val="3F3F3F"/>
                          </a:solidFill>
                          <a:latin typeface="Times New Roman" panose="02020603050405020304" pitchFamily="18" charset="0"/>
                          <a:ea typeface="Tahoma"/>
                          <a:cs typeface="Times New Roman" panose="02020603050405020304" pitchFamily="18" charset="0"/>
                          <a:sym typeface="Tahoma"/>
                        </a:rPr>
                        <a:t>Драма</a:t>
                      </a:r>
                      <a:endParaRPr sz="2200" b="1" dirty="0">
                        <a:solidFill>
                          <a:srgbClr val="3F3F3F"/>
                        </a:solidFill>
                        <a:latin typeface="Times New Roman" panose="02020603050405020304" pitchFamily="18" charset="0"/>
                        <a:ea typeface="Tahoma"/>
                        <a:cs typeface="Times New Roman" panose="02020603050405020304" pitchFamily="18" charset="0"/>
                        <a:sym typeface="Tahoma"/>
                      </a:endParaRPr>
                    </a:p>
                  </a:txBody>
                  <a:tcPr marL="91450" marR="91450" marT="45725" marB="45725" anchor="ctr"/>
                </a:tc>
                <a:tc>
                  <a:txBody>
                    <a:bodyPr/>
                    <a:lstStyle/>
                    <a:p>
                      <a:pPr marL="0" marR="0" lvl="0" indent="0" algn="l" rtl="0">
                        <a:lnSpc>
                          <a:spcPct val="100000"/>
                        </a:lnSpc>
                        <a:spcBef>
                          <a:spcPts val="0"/>
                        </a:spcBef>
                        <a:spcAft>
                          <a:spcPts val="0"/>
                        </a:spcAft>
                        <a:buClr>
                          <a:srgbClr val="3F3F3F"/>
                        </a:buClr>
                        <a:buSzPts val="2200"/>
                        <a:buFont typeface="Tahoma"/>
                        <a:buNone/>
                      </a:pPr>
                      <a:r>
                        <a:rPr lang="ru-RU" sz="2200" b="0">
                          <a:solidFill>
                            <a:srgbClr val="3F3F3F"/>
                          </a:solidFill>
                          <a:latin typeface="Times New Roman" panose="02020603050405020304" pitchFamily="18" charset="0"/>
                          <a:ea typeface="Tahoma"/>
                          <a:cs typeface="Times New Roman" panose="02020603050405020304" pitchFamily="18" charset="0"/>
                          <a:sym typeface="Tahoma"/>
                        </a:rPr>
                        <a:t>дpaмaтичecкoe пpoизвeдeниe, cpeдcтвaми caтиpы и юмopa выcмeивaющee пopoки oбщecтвa и чeлoвeкa, oтpaжaющee cмeшнoe и низкoe; вcякaя cмeшнaя пьeca. </a:t>
                      </a:r>
                      <a:endParaRPr sz="2200" b="0">
                        <a:solidFill>
                          <a:srgbClr val="3F3F3F"/>
                        </a:solidFill>
                        <a:latin typeface="Times New Roman" panose="02020603050405020304" pitchFamily="18" charset="0"/>
                        <a:ea typeface="Tahoma"/>
                        <a:cs typeface="Times New Roman" panose="02020603050405020304" pitchFamily="18" charset="0"/>
                        <a:sym typeface="Tahoma"/>
                      </a:endParaRPr>
                    </a:p>
                  </a:txBody>
                  <a:tcPr marL="91450" marR="91450" marT="45725" marB="45725" anchor="ctr"/>
                </a:tc>
                <a:extLst>
                  <a:ext uri="{0D108BD9-81ED-4DB2-BD59-A6C34878D82A}">
                    <a16:rowId xmlns:a16="http://schemas.microsoft.com/office/drawing/2014/main" val="10000"/>
                  </a:ext>
                </a:extLst>
              </a:tr>
              <a:tr h="1377150">
                <a:tc>
                  <a:txBody>
                    <a:bodyPr/>
                    <a:lstStyle/>
                    <a:p>
                      <a:pPr marL="0" marR="0" lvl="0" indent="0" algn="l" rtl="0">
                        <a:spcBef>
                          <a:spcPts val="0"/>
                        </a:spcBef>
                        <a:spcAft>
                          <a:spcPts val="0"/>
                        </a:spcAft>
                        <a:buNone/>
                      </a:pPr>
                      <a:r>
                        <a:rPr lang="ru-RU" sz="2200" b="1" dirty="0" err="1">
                          <a:solidFill>
                            <a:srgbClr val="3F3F3F"/>
                          </a:solidFill>
                          <a:latin typeface="Times New Roman" panose="02020603050405020304" pitchFamily="18" charset="0"/>
                          <a:ea typeface="Tahoma"/>
                          <a:cs typeface="Times New Roman" panose="02020603050405020304" pitchFamily="18" charset="0"/>
                          <a:sym typeface="Tahoma"/>
                        </a:rPr>
                        <a:t>Koмeдия</a:t>
                      </a:r>
                      <a:r>
                        <a:rPr lang="ru-RU" sz="2200" b="1" dirty="0">
                          <a:solidFill>
                            <a:srgbClr val="3F3F3F"/>
                          </a:solidFill>
                          <a:latin typeface="Times New Roman" panose="02020603050405020304" pitchFamily="18" charset="0"/>
                          <a:ea typeface="Tahoma"/>
                          <a:cs typeface="Times New Roman" panose="02020603050405020304" pitchFamily="18" charset="0"/>
                          <a:sym typeface="Tahoma"/>
                        </a:rPr>
                        <a:t> </a:t>
                      </a:r>
                      <a:endParaRPr sz="2200" b="1" dirty="0">
                        <a:solidFill>
                          <a:srgbClr val="3F3F3F"/>
                        </a:solidFill>
                        <a:latin typeface="Times New Roman" panose="02020603050405020304" pitchFamily="18" charset="0"/>
                        <a:ea typeface="Tahoma"/>
                        <a:cs typeface="Times New Roman" panose="02020603050405020304" pitchFamily="18" charset="0"/>
                        <a:sym typeface="Tahoma"/>
                      </a:endParaRPr>
                    </a:p>
                  </a:txBody>
                  <a:tcPr marL="91450" marR="91450" marT="45725" marB="45725" anchor="ctr"/>
                </a:tc>
                <a:tc>
                  <a:txBody>
                    <a:bodyPr/>
                    <a:lstStyle/>
                    <a:p>
                      <a:pPr marL="0" marR="0" lvl="0" indent="0" algn="l" rtl="0">
                        <a:spcBef>
                          <a:spcPts val="0"/>
                        </a:spcBef>
                        <a:spcAft>
                          <a:spcPts val="0"/>
                        </a:spcAft>
                        <a:buNone/>
                      </a:pPr>
                      <a:r>
                        <a:rPr lang="ru-RU" sz="2200" b="0" dirty="0">
                          <a:solidFill>
                            <a:srgbClr val="3F3F3F"/>
                          </a:solidFill>
                          <a:latin typeface="Times New Roman" panose="02020603050405020304" pitchFamily="18" charset="0"/>
                          <a:ea typeface="Tahoma"/>
                          <a:cs typeface="Times New Roman" panose="02020603050405020304" pitchFamily="18" charset="0"/>
                          <a:sym typeface="Tahoma"/>
                        </a:rPr>
                        <a:t>драматическое произведение, изображающее напряжённую борьбу, личную или общественную катастрофу и обычно оканчивающееся гибелью героя.</a:t>
                      </a:r>
                      <a:endParaRPr sz="2200" b="0" dirty="0">
                        <a:solidFill>
                          <a:srgbClr val="3F3F3F"/>
                        </a:solidFill>
                        <a:latin typeface="Times New Roman" panose="02020603050405020304" pitchFamily="18" charset="0"/>
                        <a:ea typeface="Tahoma"/>
                        <a:cs typeface="Times New Roman" panose="02020603050405020304" pitchFamily="18" charset="0"/>
                        <a:sym typeface="Tahoma"/>
                      </a:endParaRPr>
                    </a:p>
                  </a:txBody>
                  <a:tcPr marL="91450" marR="91450" marT="45725" marB="45725" anchor="ctr"/>
                </a:tc>
                <a:extLst>
                  <a:ext uri="{0D108BD9-81ED-4DB2-BD59-A6C34878D82A}">
                    <a16:rowId xmlns:a16="http://schemas.microsoft.com/office/drawing/2014/main" val="10001"/>
                  </a:ext>
                </a:extLst>
              </a:tr>
              <a:tr h="732525">
                <a:tc>
                  <a:txBody>
                    <a:bodyPr/>
                    <a:lstStyle/>
                    <a:p>
                      <a:pPr marL="0" marR="0" lvl="0" indent="0" algn="l" rtl="0">
                        <a:spcBef>
                          <a:spcPts val="0"/>
                        </a:spcBef>
                        <a:spcAft>
                          <a:spcPts val="0"/>
                        </a:spcAft>
                        <a:buNone/>
                      </a:pPr>
                      <a:r>
                        <a:rPr lang="ru-RU" sz="2200" b="1" dirty="0">
                          <a:solidFill>
                            <a:srgbClr val="3F3F3F"/>
                          </a:solidFill>
                          <a:latin typeface="Times New Roman" panose="02020603050405020304" pitchFamily="18" charset="0"/>
                          <a:ea typeface="Tahoma"/>
                          <a:cs typeface="Times New Roman" panose="02020603050405020304" pitchFamily="18" charset="0"/>
                          <a:sym typeface="Tahoma"/>
                        </a:rPr>
                        <a:t>Трагедия</a:t>
                      </a:r>
                      <a:endParaRPr sz="2200" b="1" dirty="0">
                        <a:solidFill>
                          <a:srgbClr val="3F3F3F"/>
                        </a:solidFill>
                        <a:latin typeface="Times New Roman" panose="02020603050405020304" pitchFamily="18" charset="0"/>
                        <a:ea typeface="Tahoma"/>
                        <a:cs typeface="Times New Roman" panose="02020603050405020304" pitchFamily="18" charset="0"/>
                        <a:sym typeface="Tahoma"/>
                      </a:endParaRPr>
                    </a:p>
                  </a:txBody>
                  <a:tcPr marL="91450" marR="91450" marT="45725" marB="45725" anchor="ctr"/>
                </a:tc>
                <a:tc>
                  <a:txBody>
                    <a:bodyPr/>
                    <a:lstStyle/>
                    <a:p>
                      <a:pPr marL="0" marR="0" lvl="0" indent="0" algn="l" rtl="0">
                        <a:lnSpc>
                          <a:spcPct val="100000"/>
                        </a:lnSpc>
                        <a:spcBef>
                          <a:spcPts val="0"/>
                        </a:spcBef>
                        <a:spcAft>
                          <a:spcPts val="0"/>
                        </a:spcAft>
                        <a:buClr>
                          <a:srgbClr val="3F3F3F"/>
                        </a:buClr>
                        <a:buSzPts val="2200"/>
                        <a:buFont typeface="Tahoma"/>
                        <a:buNone/>
                      </a:pPr>
                      <a:r>
                        <a:rPr lang="ru-RU" sz="2200" b="0" dirty="0">
                          <a:solidFill>
                            <a:srgbClr val="3F3F3F"/>
                          </a:solidFill>
                          <a:latin typeface="Times New Roman" panose="02020603050405020304" pitchFamily="18" charset="0"/>
                          <a:ea typeface="Tahoma"/>
                          <a:cs typeface="Times New Roman" panose="02020603050405020304" pitchFamily="18" charset="0"/>
                          <a:sym typeface="Tahoma"/>
                        </a:rPr>
                        <a:t>драматическое произведение, в котором сочетаются элементы трагедии и комедии.</a:t>
                      </a:r>
                      <a:endParaRPr sz="2200" b="0" dirty="0">
                        <a:solidFill>
                          <a:srgbClr val="3F3F3F"/>
                        </a:solidFill>
                        <a:latin typeface="Times New Roman" panose="02020603050405020304" pitchFamily="18" charset="0"/>
                        <a:ea typeface="Tahoma"/>
                        <a:cs typeface="Times New Roman" panose="02020603050405020304" pitchFamily="18" charset="0"/>
                        <a:sym typeface="Tahoma"/>
                      </a:endParaRPr>
                    </a:p>
                  </a:txBody>
                  <a:tcPr marL="91450" marR="91450" marT="45725" marB="45725" anchor="ctr"/>
                </a:tc>
                <a:extLst>
                  <a:ext uri="{0D108BD9-81ED-4DB2-BD59-A6C34878D82A}">
                    <a16:rowId xmlns:a16="http://schemas.microsoft.com/office/drawing/2014/main" val="10002"/>
                  </a:ext>
                </a:extLst>
              </a:tr>
              <a:tr h="976350">
                <a:tc>
                  <a:txBody>
                    <a:bodyPr/>
                    <a:lstStyle/>
                    <a:p>
                      <a:pPr marL="0" marR="0" lvl="0" indent="0" algn="l" rtl="0">
                        <a:spcBef>
                          <a:spcPts val="0"/>
                        </a:spcBef>
                        <a:spcAft>
                          <a:spcPts val="0"/>
                        </a:spcAft>
                        <a:buNone/>
                      </a:pPr>
                      <a:r>
                        <a:rPr lang="ru-RU" sz="2200" b="1">
                          <a:solidFill>
                            <a:srgbClr val="3F3F3F"/>
                          </a:solidFill>
                          <a:latin typeface="Times New Roman" panose="02020603050405020304" pitchFamily="18" charset="0"/>
                          <a:ea typeface="Tahoma"/>
                          <a:cs typeface="Times New Roman" panose="02020603050405020304" pitchFamily="18" charset="0"/>
                          <a:sym typeface="Tahoma"/>
                        </a:rPr>
                        <a:t>Трагикомедия</a:t>
                      </a:r>
                      <a:endParaRPr sz="2200" b="1">
                        <a:solidFill>
                          <a:srgbClr val="3F3F3F"/>
                        </a:solidFill>
                        <a:latin typeface="Times New Roman" panose="02020603050405020304" pitchFamily="18" charset="0"/>
                        <a:ea typeface="Tahoma"/>
                        <a:cs typeface="Times New Roman" panose="02020603050405020304" pitchFamily="18" charset="0"/>
                        <a:sym typeface="Tahoma"/>
                      </a:endParaRPr>
                    </a:p>
                  </a:txBody>
                  <a:tcPr marL="91450" marR="91450" marT="45725" marB="45725" anchor="ctr"/>
                </a:tc>
                <a:tc>
                  <a:txBody>
                    <a:bodyPr/>
                    <a:lstStyle/>
                    <a:p>
                      <a:pPr marL="0" marR="0" lvl="0" indent="0" algn="l" rtl="0">
                        <a:lnSpc>
                          <a:spcPct val="100000"/>
                        </a:lnSpc>
                        <a:spcBef>
                          <a:spcPts val="0"/>
                        </a:spcBef>
                        <a:spcAft>
                          <a:spcPts val="0"/>
                        </a:spcAft>
                        <a:buClr>
                          <a:srgbClr val="3F3F3F"/>
                        </a:buClr>
                        <a:buSzPts val="2200"/>
                        <a:buFont typeface="Tahoma"/>
                        <a:buNone/>
                      </a:pPr>
                      <a:r>
                        <a:rPr lang="ru-RU" sz="2200" b="0" dirty="0">
                          <a:solidFill>
                            <a:srgbClr val="3F3F3F"/>
                          </a:solidFill>
                          <a:latin typeface="Times New Roman" panose="02020603050405020304" pitchFamily="18" charset="0"/>
                          <a:ea typeface="Tahoma"/>
                          <a:cs typeface="Times New Roman" panose="02020603050405020304" pitchFamily="18" charset="0"/>
                          <a:sym typeface="Tahoma"/>
                        </a:rPr>
                        <a:t>обобщ</a:t>
                      </a:r>
                      <a:r>
                        <a:rPr lang="ru-RU" sz="2200" dirty="0">
                          <a:solidFill>
                            <a:srgbClr val="3F3F3F"/>
                          </a:solidFill>
                          <a:latin typeface="Times New Roman" panose="02020603050405020304" pitchFamily="18" charset="0"/>
                          <a:ea typeface="Tahoma"/>
                          <a:cs typeface="Times New Roman" panose="02020603050405020304" pitchFamily="18" charset="0"/>
                          <a:sym typeface="Tahoma"/>
                        </a:rPr>
                        <a:t>ё</a:t>
                      </a:r>
                      <a:r>
                        <a:rPr lang="ru-RU" sz="2200" b="0" dirty="0">
                          <a:solidFill>
                            <a:srgbClr val="3F3F3F"/>
                          </a:solidFill>
                          <a:latin typeface="Times New Roman" panose="02020603050405020304" pitchFamily="18" charset="0"/>
                          <a:ea typeface="Tahoma"/>
                          <a:cs typeface="Times New Roman" panose="02020603050405020304" pitchFamily="18" charset="0"/>
                          <a:sym typeface="Tahoma"/>
                        </a:rPr>
                        <a:t>нное название произведений, предназначенных для постановки на сцене.</a:t>
                      </a:r>
                      <a:endParaRPr sz="2200" b="0" dirty="0">
                        <a:solidFill>
                          <a:srgbClr val="3F3F3F"/>
                        </a:solidFill>
                        <a:latin typeface="Times New Roman" panose="02020603050405020304" pitchFamily="18" charset="0"/>
                        <a:ea typeface="Tahoma"/>
                        <a:cs typeface="Times New Roman" panose="02020603050405020304" pitchFamily="18" charset="0"/>
                        <a:sym typeface="Tahoma"/>
                      </a:endParaRPr>
                    </a:p>
                  </a:txBody>
                  <a:tcPr marL="91450" marR="91450" marT="45725" marB="45725" anchor="ctr"/>
                </a:tc>
                <a:extLst>
                  <a:ext uri="{0D108BD9-81ED-4DB2-BD59-A6C34878D82A}">
                    <a16:rowId xmlns:a16="http://schemas.microsoft.com/office/drawing/2014/main" val="10003"/>
                  </a:ext>
                </a:extLst>
              </a:tr>
            </a:tbl>
          </a:graphicData>
        </a:graphic>
      </p:graphicFrame>
      <p:pic>
        <p:nvPicPr>
          <p:cNvPr id="8" name="Google Shape;324;p4"/>
          <p:cNvPicPr preferRelativeResize="0"/>
          <p:nvPr/>
        </p:nvPicPr>
        <p:blipFill rotWithShape="1">
          <a:blip r:embed="rId3">
            <a:alphaModFix/>
          </a:blip>
          <a:srcRect/>
          <a:stretch/>
        </p:blipFill>
        <p:spPr>
          <a:xfrm>
            <a:off x="7839270" y="5674595"/>
            <a:ext cx="836399" cy="836401"/>
          </a:xfrm>
          <a:prstGeom prst="rect">
            <a:avLst/>
          </a:prstGeom>
          <a:noFill/>
          <a:ln>
            <a:noFill/>
          </a:ln>
        </p:spPr>
      </p:pic>
      <p:cxnSp>
        <p:nvCxnSpPr>
          <p:cNvPr id="5" name="Прямая со стрелкой 4"/>
          <p:cNvCxnSpPr/>
          <p:nvPr/>
        </p:nvCxnSpPr>
        <p:spPr>
          <a:xfrm>
            <a:off x="1763688" y="1988840"/>
            <a:ext cx="1008112" cy="2736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V="1">
            <a:off x="1763688" y="1988840"/>
            <a:ext cx="914400"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V="1">
            <a:off x="2220888" y="3501008"/>
            <a:ext cx="550912"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V="1">
            <a:off x="2267744" y="3861048"/>
            <a:ext cx="410344"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345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91116"/>
          </a:xfrm>
          <a:prstGeom prst="rect">
            <a:avLst/>
          </a:prstGeom>
          <a:solidFill>
            <a:schemeClr val="accent1">
              <a:lumMod val="40000"/>
              <a:lumOff val="60000"/>
            </a:schemeClr>
          </a:solidFill>
          <a:ln>
            <a:noFill/>
          </a:ln>
        </p:spPr>
      </p:pic>
      <p:sp>
        <p:nvSpPr>
          <p:cNvPr id="409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5</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pic>
        <p:nvPicPr>
          <p:cNvPr id="8" name="Google Shape;338;p5"/>
          <p:cNvPicPr preferRelativeResize="0"/>
          <p:nvPr/>
        </p:nvPicPr>
        <p:blipFill rotWithShape="1">
          <a:blip r:embed="rId4">
            <a:alphaModFix/>
          </a:blip>
          <a:srcRect/>
          <a:stretch/>
        </p:blipFill>
        <p:spPr>
          <a:xfrm>
            <a:off x="457472" y="2132856"/>
            <a:ext cx="3033283" cy="3033283"/>
          </a:xfrm>
          <a:prstGeom prst="roundRect">
            <a:avLst>
              <a:gd name="adj" fmla="val 16667"/>
            </a:avLst>
          </a:prstGeom>
          <a:noFill/>
          <a:ln>
            <a:noFill/>
          </a:ln>
        </p:spPr>
      </p:pic>
      <p:sp>
        <p:nvSpPr>
          <p:cNvPr id="3" name="Прямоугольник 2"/>
          <p:cNvSpPr/>
          <p:nvPr/>
        </p:nvSpPr>
        <p:spPr>
          <a:xfrm>
            <a:off x="2855563" y="368262"/>
            <a:ext cx="3345788" cy="523220"/>
          </a:xfrm>
          <a:prstGeom prst="rect">
            <a:avLst/>
          </a:prstGeom>
        </p:spPr>
        <p:txBody>
          <a:bodyPr wrap="none">
            <a:spAutoFit/>
          </a:bodyPr>
          <a:lstStyle/>
          <a:p>
            <a:pPr lvl="0" algn="ctr"/>
            <a:r>
              <a:rPr lang="ru-RU" sz="2800" b="1" dirty="0">
                <a:solidFill>
                  <a:schemeClr val="bg1"/>
                </a:solidFill>
                <a:latin typeface="Century Gothic" panose="020B0502020202020204" pitchFamily="34" charset="0"/>
                <a:ea typeface="Tahoma"/>
                <a:cs typeface="Tahoma"/>
                <a:sym typeface="Tahoma"/>
              </a:rPr>
              <a:t>Эпиграф к уроку</a:t>
            </a:r>
          </a:p>
        </p:txBody>
      </p:sp>
      <p:sp>
        <p:nvSpPr>
          <p:cNvPr id="4" name="Прямоугольник 3"/>
          <p:cNvSpPr/>
          <p:nvPr/>
        </p:nvSpPr>
        <p:spPr>
          <a:xfrm>
            <a:off x="3915351" y="2476062"/>
            <a:ext cx="4572000" cy="1938992"/>
          </a:xfrm>
          <a:prstGeom prst="rect">
            <a:avLst/>
          </a:prstGeom>
        </p:spPr>
        <p:txBody>
          <a:bodyPr>
            <a:spAutoFit/>
          </a:bodyPr>
          <a:lstStyle/>
          <a:p>
            <a:pPr lvl="0"/>
            <a:r>
              <a:rPr lang="ru-RU" sz="2400" dirty="0">
                <a:solidFill>
                  <a:srgbClr val="3F3F3F"/>
                </a:solidFill>
                <a:latin typeface="Times New Roman" panose="02020603050405020304" pitchFamily="18" charset="0"/>
                <a:ea typeface="Tahoma"/>
                <a:cs typeface="Times New Roman" panose="02020603050405020304" pitchFamily="18" charset="0"/>
                <a:sym typeface="Tahoma"/>
              </a:rPr>
              <a:t>Высокая комедия не основана единственно на смехе... и нередко близко подходит к трагедии.</a:t>
            </a:r>
            <a:br>
              <a:rPr lang="ru-RU" sz="2400" dirty="0">
                <a:solidFill>
                  <a:srgbClr val="3F3F3F"/>
                </a:solidFill>
                <a:latin typeface="Times New Roman" panose="02020603050405020304" pitchFamily="18" charset="0"/>
                <a:ea typeface="Tahoma"/>
                <a:cs typeface="Times New Roman" panose="02020603050405020304" pitchFamily="18" charset="0"/>
                <a:sym typeface="Tahoma"/>
              </a:rPr>
            </a:br>
            <a:r>
              <a:rPr lang="ru-RU" sz="2400" b="1" dirty="0">
                <a:solidFill>
                  <a:srgbClr val="3F3F3F"/>
                </a:solidFill>
                <a:latin typeface="Times New Roman" panose="02020603050405020304" pitchFamily="18" charset="0"/>
                <a:ea typeface="Tahoma"/>
                <a:cs typeface="Times New Roman" panose="02020603050405020304" pitchFamily="18" charset="0"/>
                <a:sym typeface="Tahoma"/>
              </a:rPr>
              <a:t>А. С. Пушкин</a:t>
            </a:r>
          </a:p>
        </p:txBody>
      </p:sp>
    </p:spTree>
    <p:extLst>
      <p:ext uri="{BB962C8B-B14F-4D97-AF65-F5344CB8AC3E}">
        <p14:creationId xmlns:p14="http://schemas.microsoft.com/office/powerpoint/2010/main" val="302022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16290" y="-6393"/>
            <a:ext cx="9144000" cy="6891116"/>
          </a:xfrm>
          <a:prstGeom prst="rect">
            <a:avLst/>
          </a:prstGeom>
          <a:solidFill>
            <a:schemeClr val="accent1">
              <a:lumMod val="40000"/>
              <a:lumOff val="60000"/>
            </a:schemeClr>
          </a:solidFill>
          <a:ln>
            <a:noFill/>
          </a:ln>
        </p:spPr>
      </p:pic>
      <p:sp>
        <p:nvSpPr>
          <p:cNvPr id="409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6</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3" name="Прямоугольник 2"/>
          <p:cNvSpPr/>
          <p:nvPr/>
        </p:nvSpPr>
        <p:spPr>
          <a:xfrm>
            <a:off x="2529913" y="378403"/>
            <a:ext cx="3730509" cy="523220"/>
          </a:xfrm>
          <a:prstGeom prst="rect">
            <a:avLst/>
          </a:prstGeom>
        </p:spPr>
        <p:txBody>
          <a:bodyPr wrap="none">
            <a:spAutoFit/>
          </a:bodyPr>
          <a:lstStyle/>
          <a:p>
            <a:pPr lvl="0" algn="ctr"/>
            <a:r>
              <a:rPr lang="ru-RU" sz="2800" b="1" dirty="0">
                <a:solidFill>
                  <a:schemeClr val="bg1"/>
                </a:solidFill>
                <a:latin typeface="Century Gothic" panose="020B0502020202020204" pitchFamily="34" charset="0"/>
                <a:ea typeface="Tahoma"/>
                <a:cs typeface="Tahoma"/>
                <a:sym typeface="Tahoma"/>
              </a:rPr>
              <a:t>Заполните таблицу</a:t>
            </a:r>
          </a:p>
        </p:txBody>
      </p:sp>
      <p:graphicFrame>
        <p:nvGraphicFramePr>
          <p:cNvPr id="4" name="Таблица 3"/>
          <p:cNvGraphicFramePr>
            <a:graphicFrameLocks noGrp="1"/>
          </p:cNvGraphicFramePr>
          <p:nvPr>
            <p:extLst>
              <p:ext uri="{D42A27DB-BD31-4B8C-83A1-F6EECF244321}">
                <p14:modId xmlns:p14="http://schemas.microsoft.com/office/powerpoint/2010/main" val="4256870733"/>
              </p:ext>
            </p:extLst>
          </p:nvPr>
        </p:nvGraphicFramePr>
        <p:xfrm>
          <a:off x="169110" y="1412776"/>
          <a:ext cx="8575500" cy="3203625"/>
        </p:xfrm>
        <a:graphic>
          <a:graphicData uri="http://schemas.openxmlformats.org/drawingml/2006/table">
            <a:tbl>
              <a:tblPr firstRow="1" bandRow="1">
                <a:noFill/>
              </a:tblPr>
              <a:tblGrid>
                <a:gridCol w="2465450">
                  <a:extLst>
                    <a:ext uri="{9D8B030D-6E8A-4147-A177-3AD203B41FA5}">
                      <a16:colId xmlns:a16="http://schemas.microsoft.com/office/drawing/2014/main" val="20000"/>
                    </a:ext>
                  </a:extLst>
                </a:gridCol>
                <a:gridCol w="6110050">
                  <a:extLst>
                    <a:ext uri="{9D8B030D-6E8A-4147-A177-3AD203B41FA5}">
                      <a16:colId xmlns:a16="http://schemas.microsoft.com/office/drawing/2014/main" val="20001"/>
                    </a:ext>
                  </a:extLst>
                </a:gridCol>
              </a:tblGrid>
              <a:tr h="1027725">
                <a:tc>
                  <a:txBody>
                    <a:bodyPr/>
                    <a:lstStyle/>
                    <a:p>
                      <a:pPr marL="0" marR="0" lvl="0" indent="0" algn="ctr" rtl="0">
                        <a:spcBef>
                          <a:spcPts val="0"/>
                        </a:spcBef>
                        <a:spcAft>
                          <a:spcPts val="0"/>
                        </a:spcAft>
                        <a:buNone/>
                      </a:pPr>
                      <a:r>
                        <a:rPr lang="ru-RU" sz="2500" dirty="0">
                          <a:solidFill>
                            <a:srgbClr val="3F3F3F"/>
                          </a:solidFill>
                          <a:latin typeface="Times New Roman" panose="02020603050405020304" pitchFamily="18" charset="0"/>
                          <a:ea typeface="Tahoma"/>
                          <a:cs typeface="Times New Roman" panose="02020603050405020304" pitchFamily="18" charset="0"/>
                          <a:sym typeface="Tahoma"/>
                        </a:rPr>
                        <a:t>Жанр</a:t>
                      </a:r>
                      <a:endParaRPr sz="2500" b="1" dirty="0">
                        <a:solidFill>
                          <a:srgbClr val="3F3F3F"/>
                        </a:solidFill>
                        <a:latin typeface="Times New Roman" panose="02020603050405020304" pitchFamily="18" charset="0"/>
                        <a:ea typeface="Tahoma"/>
                        <a:cs typeface="Times New Roman" panose="02020603050405020304" pitchFamily="18" charset="0"/>
                        <a:sym typeface="Tahoma"/>
                      </a:endParaRPr>
                    </a:p>
                  </a:txBody>
                  <a:tcPr marL="91450" marR="91450" marT="45725" marB="45725" anchor="ctr"/>
                </a:tc>
                <a:tc>
                  <a:txBody>
                    <a:bodyPr/>
                    <a:lstStyle/>
                    <a:p>
                      <a:pPr marL="0" marR="0" lvl="0" indent="0" algn="ctr" rtl="0">
                        <a:spcBef>
                          <a:spcPts val="0"/>
                        </a:spcBef>
                        <a:spcAft>
                          <a:spcPts val="0"/>
                        </a:spcAft>
                        <a:buNone/>
                      </a:pPr>
                      <a:r>
                        <a:rPr lang="ru-RU" sz="2500" dirty="0">
                          <a:solidFill>
                            <a:srgbClr val="3F3F3F"/>
                          </a:solidFill>
                          <a:latin typeface="Times New Roman" panose="02020603050405020304" pitchFamily="18" charset="0"/>
                          <a:ea typeface="Tahoma"/>
                          <a:cs typeface="Times New Roman" panose="02020603050405020304" pitchFamily="18" charset="0"/>
                          <a:sym typeface="Tahoma"/>
                        </a:rPr>
                        <a:t>Примеры из пьесы </a:t>
                      </a:r>
                      <a:endParaRPr sz="25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ru-RU" sz="2500" dirty="0">
                          <a:solidFill>
                            <a:srgbClr val="3F3F3F"/>
                          </a:solidFill>
                          <a:latin typeface="Times New Roman" panose="02020603050405020304" pitchFamily="18" charset="0"/>
                          <a:ea typeface="Tahoma"/>
                          <a:cs typeface="Times New Roman" panose="02020603050405020304" pitchFamily="18" charset="0"/>
                          <a:sym typeface="Tahoma"/>
                        </a:rPr>
                        <a:t>«Вишнёвый сад»</a:t>
                      </a:r>
                      <a:endParaRPr sz="2500" b="1" dirty="0">
                        <a:solidFill>
                          <a:srgbClr val="3F3F3F"/>
                        </a:solidFill>
                        <a:latin typeface="Times New Roman" panose="02020603050405020304" pitchFamily="18" charset="0"/>
                        <a:ea typeface="Tahoma"/>
                        <a:cs typeface="Times New Roman" panose="02020603050405020304" pitchFamily="18" charset="0"/>
                        <a:sym typeface="Tahoma"/>
                      </a:endParaRPr>
                    </a:p>
                  </a:txBody>
                  <a:tcPr marL="91450" marR="91450" marT="45725" marB="45725" anchor="ctr"/>
                </a:tc>
                <a:extLst>
                  <a:ext uri="{0D108BD9-81ED-4DB2-BD59-A6C34878D82A}">
                    <a16:rowId xmlns:a16="http://schemas.microsoft.com/office/drawing/2014/main" val="10000"/>
                  </a:ext>
                </a:extLst>
              </a:tr>
              <a:tr h="543975">
                <a:tc>
                  <a:txBody>
                    <a:bodyPr/>
                    <a:lstStyle/>
                    <a:p>
                      <a:pPr marL="0" marR="0" lvl="0" indent="0" algn="l" rtl="0">
                        <a:spcBef>
                          <a:spcPts val="0"/>
                        </a:spcBef>
                        <a:spcAft>
                          <a:spcPts val="0"/>
                        </a:spcAft>
                        <a:buNone/>
                      </a:pPr>
                      <a:r>
                        <a:rPr lang="ru-RU" sz="2500" dirty="0">
                          <a:solidFill>
                            <a:srgbClr val="3F3F3F"/>
                          </a:solidFill>
                          <a:latin typeface="Times New Roman" panose="02020603050405020304" pitchFamily="18" charset="0"/>
                          <a:ea typeface="Tahoma"/>
                          <a:cs typeface="Times New Roman" panose="02020603050405020304" pitchFamily="18" charset="0"/>
                          <a:sym typeface="Tahoma"/>
                        </a:rPr>
                        <a:t>Драма</a:t>
                      </a:r>
                      <a:endParaRPr sz="2500" b="0" dirty="0">
                        <a:solidFill>
                          <a:srgbClr val="3F3F3F"/>
                        </a:solidFill>
                        <a:latin typeface="Times New Roman" panose="02020603050405020304" pitchFamily="18" charset="0"/>
                        <a:ea typeface="Tahoma"/>
                        <a:cs typeface="Times New Roman" panose="02020603050405020304" pitchFamily="18" charset="0"/>
                        <a:sym typeface="Tahoma"/>
                      </a:endParaRPr>
                    </a:p>
                  </a:txBody>
                  <a:tcPr marL="91450" marR="91450" marT="45725" marB="45725" anchor="ctr"/>
                </a:tc>
                <a:tc>
                  <a:txBody>
                    <a:bodyPr/>
                    <a:lstStyle/>
                    <a:p>
                      <a:pPr marL="0" marR="0" lvl="0" indent="0" algn="l" rtl="0">
                        <a:spcBef>
                          <a:spcPts val="0"/>
                        </a:spcBef>
                        <a:spcAft>
                          <a:spcPts val="0"/>
                        </a:spcAft>
                        <a:buNone/>
                      </a:pPr>
                      <a:endParaRPr sz="2500">
                        <a:solidFill>
                          <a:srgbClr val="3F3F3F"/>
                        </a:solidFill>
                        <a:latin typeface="Times New Roman" panose="02020603050405020304" pitchFamily="18" charset="0"/>
                        <a:ea typeface="Tahoma"/>
                        <a:cs typeface="Times New Roman" panose="02020603050405020304" pitchFamily="18" charset="0"/>
                        <a:sym typeface="Tahoma"/>
                      </a:endParaRPr>
                    </a:p>
                  </a:txBody>
                  <a:tcPr marL="91450" marR="91450" marT="45725" marB="45725" anchor="ctr"/>
                </a:tc>
                <a:extLst>
                  <a:ext uri="{0D108BD9-81ED-4DB2-BD59-A6C34878D82A}">
                    <a16:rowId xmlns:a16="http://schemas.microsoft.com/office/drawing/2014/main" val="10001"/>
                  </a:ext>
                </a:extLst>
              </a:tr>
              <a:tr h="543975">
                <a:tc>
                  <a:txBody>
                    <a:bodyPr/>
                    <a:lstStyle/>
                    <a:p>
                      <a:pPr marL="0" marR="0" lvl="0" indent="0" algn="l" rtl="0">
                        <a:spcBef>
                          <a:spcPts val="0"/>
                        </a:spcBef>
                        <a:spcAft>
                          <a:spcPts val="0"/>
                        </a:spcAft>
                        <a:buNone/>
                      </a:pPr>
                      <a:r>
                        <a:rPr lang="ru-RU" sz="2500" dirty="0" err="1">
                          <a:solidFill>
                            <a:srgbClr val="3F3F3F"/>
                          </a:solidFill>
                          <a:latin typeface="Times New Roman" panose="02020603050405020304" pitchFamily="18" charset="0"/>
                          <a:ea typeface="Tahoma"/>
                          <a:cs typeface="Times New Roman" panose="02020603050405020304" pitchFamily="18" charset="0"/>
                          <a:sym typeface="Tahoma"/>
                        </a:rPr>
                        <a:t>Koмeдия</a:t>
                      </a:r>
                      <a:r>
                        <a:rPr lang="ru-RU" sz="2500" dirty="0">
                          <a:solidFill>
                            <a:srgbClr val="3F3F3F"/>
                          </a:solidFill>
                          <a:latin typeface="Times New Roman" panose="02020603050405020304" pitchFamily="18" charset="0"/>
                          <a:ea typeface="Tahoma"/>
                          <a:cs typeface="Times New Roman" panose="02020603050405020304" pitchFamily="18" charset="0"/>
                          <a:sym typeface="Tahoma"/>
                        </a:rPr>
                        <a:t> </a:t>
                      </a:r>
                      <a:endParaRPr sz="2500" b="0" dirty="0">
                        <a:solidFill>
                          <a:srgbClr val="3F3F3F"/>
                        </a:solidFill>
                        <a:latin typeface="Times New Roman" panose="02020603050405020304" pitchFamily="18" charset="0"/>
                        <a:ea typeface="Tahoma"/>
                        <a:cs typeface="Times New Roman" panose="02020603050405020304" pitchFamily="18" charset="0"/>
                        <a:sym typeface="Tahoma"/>
                      </a:endParaRPr>
                    </a:p>
                  </a:txBody>
                  <a:tcPr marL="91450" marR="91450" marT="45725" marB="45725" anchor="ctr"/>
                </a:tc>
                <a:tc>
                  <a:txBody>
                    <a:bodyPr/>
                    <a:lstStyle/>
                    <a:p>
                      <a:pPr marL="0" marR="0" lvl="0" indent="0" algn="l" rtl="0">
                        <a:spcBef>
                          <a:spcPts val="0"/>
                        </a:spcBef>
                        <a:spcAft>
                          <a:spcPts val="0"/>
                        </a:spcAft>
                        <a:buNone/>
                      </a:pPr>
                      <a:endParaRPr sz="2500" dirty="0">
                        <a:solidFill>
                          <a:srgbClr val="3F3F3F"/>
                        </a:solidFill>
                        <a:latin typeface="Times New Roman" panose="02020603050405020304" pitchFamily="18" charset="0"/>
                        <a:ea typeface="Tahoma"/>
                        <a:cs typeface="Times New Roman" panose="02020603050405020304" pitchFamily="18" charset="0"/>
                        <a:sym typeface="Tahoma"/>
                      </a:endParaRPr>
                    </a:p>
                  </a:txBody>
                  <a:tcPr marL="91450" marR="91450" marT="45725" marB="45725" anchor="ctr"/>
                </a:tc>
                <a:extLst>
                  <a:ext uri="{0D108BD9-81ED-4DB2-BD59-A6C34878D82A}">
                    <a16:rowId xmlns:a16="http://schemas.microsoft.com/office/drawing/2014/main" val="10002"/>
                  </a:ext>
                </a:extLst>
              </a:tr>
              <a:tr h="543975">
                <a:tc>
                  <a:txBody>
                    <a:bodyPr/>
                    <a:lstStyle/>
                    <a:p>
                      <a:pPr marL="0" marR="0" lvl="0" indent="0" algn="l" rtl="0">
                        <a:spcBef>
                          <a:spcPts val="0"/>
                        </a:spcBef>
                        <a:spcAft>
                          <a:spcPts val="0"/>
                        </a:spcAft>
                        <a:buNone/>
                      </a:pPr>
                      <a:r>
                        <a:rPr lang="ru-RU" sz="2500" dirty="0">
                          <a:solidFill>
                            <a:srgbClr val="3F3F3F"/>
                          </a:solidFill>
                          <a:latin typeface="Times New Roman" panose="02020603050405020304" pitchFamily="18" charset="0"/>
                          <a:ea typeface="Tahoma"/>
                          <a:cs typeface="Times New Roman" panose="02020603050405020304" pitchFamily="18" charset="0"/>
                          <a:sym typeface="Tahoma"/>
                        </a:rPr>
                        <a:t>Трагедия</a:t>
                      </a:r>
                      <a:endParaRPr sz="2500" b="0" dirty="0">
                        <a:solidFill>
                          <a:srgbClr val="3F3F3F"/>
                        </a:solidFill>
                        <a:latin typeface="Times New Roman" panose="02020603050405020304" pitchFamily="18" charset="0"/>
                        <a:ea typeface="Tahoma"/>
                        <a:cs typeface="Times New Roman" panose="02020603050405020304" pitchFamily="18" charset="0"/>
                        <a:sym typeface="Tahoma"/>
                      </a:endParaRPr>
                    </a:p>
                  </a:txBody>
                  <a:tcPr marL="91450" marR="91450" marT="45725" marB="45725" anchor="ctr"/>
                </a:tc>
                <a:tc>
                  <a:txBody>
                    <a:bodyPr/>
                    <a:lstStyle/>
                    <a:p>
                      <a:pPr marL="0" marR="0" lvl="0" indent="0" algn="l" rtl="0">
                        <a:spcBef>
                          <a:spcPts val="0"/>
                        </a:spcBef>
                        <a:spcAft>
                          <a:spcPts val="0"/>
                        </a:spcAft>
                        <a:buNone/>
                      </a:pPr>
                      <a:endParaRPr sz="2500" dirty="0">
                        <a:solidFill>
                          <a:srgbClr val="3F3F3F"/>
                        </a:solidFill>
                        <a:latin typeface="Times New Roman" panose="02020603050405020304" pitchFamily="18" charset="0"/>
                        <a:ea typeface="Tahoma"/>
                        <a:cs typeface="Times New Roman" panose="02020603050405020304" pitchFamily="18" charset="0"/>
                        <a:sym typeface="Tahoma"/>
                      </a:endParaRPr>
                    </a:p>
                  </a:txBody>
                  <a:tcPr marL="91450" marR="91450" marT="45725" marB="45725" anchor="ctr"/>
                </a:tc>
                <a:extLst>
                  <a:ext uri="{0D108BD9-81ED-4DB2-BD59-A6C34878D82A}">
                    <a16:rowId xmlns:a16="http://schemas.microsoft.com/office/drawing/2014/main" val="10003"/>
                  </a:ext>
                </a:extLst>
              </a:tr>
              <a:tr h="543975">
                <a:tc>
                  <a:txBody>
                    <a:bodyPr/>
                    <a:lstStyle/>
                    <a:p>
                      <a:pPr marL="0" marR="0" lvl="0" indent="0" algn="l" rtl="0">
                        <a:spcBef>
                          <a:spcPts val="0"/>
                        </a:spcBef>
                        <a:spcAft>
                          <a:spcPts val="0"/>
                        </a:spcAft>
                        <a:buNone/>
                      </a:pPr>
                      <a:r>
                        <a:rPr lang="ru-RU" sz="2500">
                          <a:solidFill>
                            <a:srgbClr val="3F3F3F"/>
                          </a:solidFill>
                          <a:latin typeface="Times New Roman" panose="02020603050405020304" pitchFamily="18" charset="0"/>
                          <a:ea typeface="Tahoma"/>
                          <a:cs typeface="Times New Roman" panose="02020603050405020304" pitchFamily="18" charset="0"/>
                          <a:sym typeface="Tahoma"/>
                        </a:rPr>
                        <a:t>Трагикомедия</a:t>
                      </a:r>
                      <a:endParaRPr sz="2500" b="0">
                        <a:solidFill>
                          <a:srgbClr val="3F3F3F"/>
                        </a:solidFill>
                        <a:latin typeface="Times New Roman" panose="02020603050405020304" pitchFamily="18" charset="0"/>
                        <a:ea typeface="Tahoma"/>
                        <a:cs typeface="Times New Roman" panose="02020603050405020304" pitchFamily="18" charset="0"/>
                        <a:sym typeface="Tahoma"/>
                      </a:endParaRPr>
                    </a:p>
                  </a:txBody>
                  <a:tcPr marL="91450" marR="91450" marT="45725" marB="45725" anchor="ctr"/>
                </a:tc>
                <a:tc>
                  <a:txBody>
                    <a:bodyPr/>
                    <a:lstStyle/>
                    <a:p>
                      <a:pPr marL="0" marR="0" lvl="0" indent="0" algn="l" rtl="0">
                        <a:spcBef>
                          <a:spcPts val="0"/>
                        </a:spcBef>
                        <a:spcAft>
                          <a:spcPts val="0"/>
                        </a:spcAft>
                        <a:buNone/>
                      </a:pPr>
                      <a:endParaRPr sz="2500" dirty="0">
                        <a:solidFill>
                          <a:srgbClr val="3F3F3F"/>
                        </a:solidFill>
                        <a:latin typeface="Times New Roman" panose="02020603050405020304" pitchFamily="18" charset="0"/>
                        <a:ea typeface="Tahoma"/>
                        <a:cs typeface="Times New Roman" panose="02020603050405020304" pitchFamily="18" charset="0"/>
                        <a:sym typeface="Tahoma"/>
                      </a:endParaRPr>
                    </a:p>
                  </a:txBody>
                  <a:tcPr marL="91450" marR="91450" marT="45725" marB="45725" anchor="ctr"/>
                </a:tc>
                <a:extLst>
                  <a:ext uri="{0D108BD9-81ED-4DB2-BD59-A6C34878D82A}">
                    <a16:rowId xmlns:a16="http://schemas.microsoft.com/office/drawing/2014/main" val="10004"/>
                  </a:ext>
                </a:extLst>
              </a:tr>
            </a:tbl>
          </a:graphicData>
        </a:graphic>
      </p:graphicFrame>
      <p:pic>
        <p:nvPicPr>
          <p:cNvPr id="9" name="Google Shape;346;p6"/>
          <p:cNvPicPr preferRelativeResize="0"/>
          <p:nvPr/>
        </p:nvPicPr>
        <p:blipFill rotWithShape="1">
          <a:blip r:embed="rId4">
            <a:alphaModFix/>
          </a:blip>
          <a:srcRect/>
          <a:stretch/>
        </p:blipFill>
        <p:spPr>
          <a:xfrm>
            <a:off x="5105515" y="3829965"/>
            <a:ext cx="3570154" cy="2832570"/>
          </a:xfrm>
          <a:prstGeom prst="rect">
            <a:avLst/>
          </a:prstGeom>
          <a:noFill/>
          <a:ln>
            <a:noFill/>
          </a:ln>
        </p:spPr>
      </p:pic>
    </p:spTree>
    <p:extLst>
      <p:ext uri="{BB962C8B-B14F-4D97-AF65-F5344CB8AC3E}">
        <p14:creationId xmlns:p14="http://schemas.microsoft.com/office/powerpoint/2010/main" val="4188531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44797" y="-32088"/>
            <a:ext cx="9144000" cy="6729853"/>
          </a:xfrm>
          <a:prstGeom prst="rect">
            <a:avLst/>
          </a:prstGeom>
          <a:solidFill>
            <a:schemeClr val="accent1">
              <a:lumMod val="40000"/>
              <a:lumOff val="60000"/>
            </a:schemeClr>
          </a:solidFill>
          <a:ln>
            <a:noFill/>
          </a:ln>
        </p:spPr>
      </p:pic>
      <p:sp>
        <p:nvSpPr>
          <p:cNvPr id="5123"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A5A27743-B97B-463B-B9D8-F7E71ABACDB7}" type="slidenum">
              <a:rPr lang="ru-RU" altLang="ru-RU" sz="1200" b="1">
                <a:solidFill>
                  <a:srgbClr val="002060"/>
                </a:solidFill>
              </a:rPr>
              <a:pPr>
                <a:buSzPts val="1100"/>
              </a:pPr>
              <a:t>7</a:t>
            </a:fld>
            <a:endParaRPr lang="ru-RU" altLang="ru-RU" sz="1200" b="1">
              <a:solidFill>
                <a:srgbClr val="002060"/>
              </a:solidFill>
            </a:endParaRPr>
          </a:p>
        </p:txBody>
      </p:sp>
      <p:cxnSp>
        <p:nvCxnSpPr>
          <p:cNvPr id="5124"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5125"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2" name="Прямоугольник 1"/>
          <p:cNvSpPr/>
          <p:nvPr/>
        </p:nvSpPr>
        <p:spPr>
          <a:xfrm>
            <a:off x="3153897" y="393791"/>
            <a:ext cx="2925802" cy="492443"/>
          </a:xfrm>
          <a:prstGeom prst="rect">
            <a:avLst/>
          </a:prstGeom>
        </p:spPr>
        <p:txBody>
          <a:bodyPr wrap="none">
            <a:spAutoFit/>
          </a:bodyPr>
          <a:lstStyle/>
          <a:p>
            <a:pPr lvl="0" algn="ctr">
              <a:buClr>
                <a:srgbClr val="0070C0"/>
              </a:buClr>
              <a:buSzPts val="3200"/>
            </a:pPr>
            <a:r>
              <a:rPr lang="ru-RU" sz="2600" b="1" dirty="0">
                <a:solidFill>
                  <a:schemeClr val="bg1"/>
                </a:solidFill>
                <a:latin typeface="Century Gothic" panose="020B0502020202020204" pitchFamily="34" charset="0"/>
                <a:ea typeface="Tahoma"/>
                <a:cs typeface="Tahoma"/>
                <a:sym typeface="Tahoma"/>
              </a:rPr>
              <a:t>Проверьте себя</a:t>
            </a:r>
            <a:endParaRPr lang="ru-RU" sz="2600" dirty="0">
              <a:solidFill>
                <a:schemeClr val="bg1"/>
              </a:solidFill>
              <a:latin typeface="Century Gothic" panose="020B0502020202020204" pitchFamily="34" charset="0"/>
              <a:ea typeface="Tahoma"/>
              <a:cs typeface="Tahoma"/>
              <a:sym typeface="Tahoma"/>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604164317"/>
              </p:ext>
            </p:extLst>
          </p:nvPr>
        </p:nvGraphicFramePr>
        <p:xfrm>
          <a:off x="219545" y="1184671"/>
          <a:ext cx="8775500" cy="4517510"/>
        </p:xfrm>
        <a:graphic>
          <a:graphicData uri="http://schemas.openxmlformats.org/drawingml/2006/table">
            <a:tbl>
              <a:tblPr firstRow="1" bandRow="1">
                <a:noFill/>
              </a:tblPr>
              <a:tblGrid>
                <a:gridCol w="1931475">
                  <a:extLst>
                    <a:ext uri="{9D8B030D-6E8A-4147-A177-3AD203B41FA5}">
                      <a16:colId xmlns:a16="http://schemas.microsoft.com/office/drawing/2014/main" val="20000"/>
                    </a:ext>
                  </a:extLst>
                </a:gridCol>
                <a:gridCol w="6844025">
                  <a:extLst>
                    <a:ext uri="{9D8B030D-6E8A-4147-A177-3AD203B41FA5}">
                      <a16:colId xmlns:a16="http://schemas.microsoft.com/office/drawing/2014/main" val="20001"/>
                    </a:ext>
                  </a:extLst>
                </a:gridCol>
              </a:tblGrid>
              <a:tr h="384275">
                <a:tc>
                  <a:txBody>
                    <a:bodyPr/>
                    <a:lstStyle/>
                    <a:p>
                      <a:pPr marL="0" marR="0" lvl="0" indent="0" algn="ctr" rtl="0">
                        <a:spcBef>
                          <a:spcPts val="0"/>
                        </a:spcBef>
                        <a:spcAft>
                          <a:spcPts val="0"/>
                        </a:spcAft>
                        <a:buNone/>
                      </a:pPr>
                      <a:r>
                        <a:rPr lang="ru-RU" sz="2100" b="1" dirty="0">
                          <a:solidFill>
                            <a:srgbClr val="3F3F3F"/>
                          </a:solidFill>
                          <a:latin typeface="Times New Roman" panose="02020603050405020304" pitchFamily="18" charset="0"/>
                          <a:ea typeface="Tahoma"/>
                          <a:cs typeface="Times New Roman" panose="02020603050405020304" pitchFamily="18" charset="0"/>
                          <a:sym typeface="Tahoma"/>
                        </a:rPr>
                        <a:t>Жанр</a:t>
                      </a:r>
                      <a:endParaRPr sz="2100" b="1" dirty="0">
                        <a:solidFill>
                          <a:srgbClr val="3F3F3F"/>
                        </a:solidFill>
                        <a:latin typeface="Times New Roman" panose="02020603050405020304" pitchFamily="18" charset="0"/>
                        <a:ea typeface="Tahoma"/>
                        <a:cs typeface="Times New Roman" panose="02020603050405020304" pitchFamily="18" charset="0"/>
                        <a:sym typeface="Tahoma"/>
                      </a:endParaRPr>
                    </a:p>
                  </a:txBody>
                  <a:tcPr marL="45725" marR="45725" marT="45725" marB="45725" anchor="ctr"/>
                </a:tc>
                <a:tc>
                  <a:txBody>
                    <a:bodyPr/>
                    <a:lstStyle/>
                    <a:p>
                      <a:pPr marL="0" marR="0" lvl="0" indent="0" algn="ctr" rtl="0">
                        <a:spcBef>
                          <a:spcPts val="0"/>
                        </a:spcBef>
                        <a:spcAft>
                          <a:spcPts val="0"/>
                        </a:spcAft>
                        <a:buNone/>
                      </a:pPr>
                      <a:r>
                        <a:rPr lang="ru-RU" sz="2100" b="1" dirty="0">
                          <a:solidFill>
                            <a:srgbClr val="3F3F3F"/>
                          </a:solidFill>
                          <a:latin typeface="Times New Roman" panose="02020603050405020304" pitchFamily="18" charset="0"/>
                          <a:ea typeface="Tahoma"/>
                          <a:cs typeface="Times New Roman" panose="02020603050405020304" pitchFamily="18" charset="0"/>
                          <a:sym typeface="Tahoma"/>
                        </a:rPr>
                        <a:t>Примеры из пьесы «Вишнёвый сад»</a:t>
                      </a:r>
                      <a:endParaRPr sz="2100" b="1" dirty="0">
                        <a:solidFill>
                          <a:srgbClr val="3F3F3F"/>
                        </a:solidFill>
                        <a:latin typeface="Times New Roman" panose="02020603050405020304" pitchFamily="18" charset="0"/>
                        <a:ea typeface="Tahoma"/>
                        <a:cs typeface="Times New Roman" panose="02020603050405020304" pitchFamily="18" charset="0"/>
                        <a:sym typeface="Tahoma"/>
                      </a:endParaRPr>
                    </a:p>
                  </a:txBody>
                  <a:tcPr marL="45725" marR="45725" marT="45725" marB="45725" anchor="ctr"/>
                </a:tc>
                <a:extLst>
                  <a:ext uri="{0D108BD9-81ED-4DB2-BD59-A6C34878D82A}">
                    <a16:rowId xmlns:a16="http://schemas.microsoft.com/office/drawing/2014/main" val="10000"/>
                  </a:ext>
                </a:extLst>
              </a:tr>
              <a:tr h="679850">
                <a:tc>
                  <a:txBody>
                    <a:bodyPr/>
                    <a:lstStyle/>
                    <a:p>
                      <a:pPr marL="0" marR="0" lvl="0" indent="0" algn="l" rtl="0">
                        <a:spcBef>
                          <a:spcPts val="0"/>
                        </a:spcBef>
                        <a:spcAft>
                          <a:spcPts val="0"/>
                        </a:spcAft>
                        <a:buNone/>
                      </a:pPr>
                      <a:r>
                        <a:rPr lang="ru-RU" sz="2100" b="1" dirty="0">
                          <a:solidFill>
                            <a:srgbClr val="3F3F3F"/>
                          </a:solidFill>
                          <a:latin typeface="Times New Roman" panose="02020603050405020304" pitchFamily="18" charset="0"/>
                          <a:ea typeface="Tahoma"/>
                          <a:cs typeface="Times New Roman" panose="02020603050405020304" pitchFamily="18" charset="0"/>
                          <a:sym typeface="Tahoma"/>
                        </a:rPr>
                        <a:t>Драма</a:t>
                      </a:r>
                      <a:endParaRPr sz="2100" b="1" dirty="0">
                        <a:solidFill>
                          <a:srgbClr val="3F3F3F"/>
                        </a:solidFill>
                        <a:latin typeface="Times New Roman" panose="02020603050405020304" pitchFamily="18" charset="0"/>
                        <a:ea typeface="Tahoma"/>
                        <a:cs typeface="Times New Roman" panose="02020603050405020304" pitchFamily="18" charset="0"/>
                        <a:sym typeface="Tahoma"/>
                      </a:endParaRPr>
                    </a:p>
                  </a:txBody>
                  <a:tcPr marL="45725" marR="45725" marT="45725" marB="45725" anchor="ctr"/>
                </a:tc>
                <a:tc>
                  <a:txBody>
                    <a:bodyPr/>
                    <a:lstStyle/>
                    <a:p>
                      <a:pPr marL="0" marR="0" lvl="0" indent="0" algn="l" rtl="0">
                        <a:spcBef>
                          <a:spcPts val="0"/>
                        </a:spcBef>
                        <a:spcAft>
                          <a:spcPts val="0"/>
                        </a:spcAft>
                        <a:buNone/>
                      </a:pPr>
                      <a:r>
                        <a:rPr lang="ru-RU" sz="2100" dirty="0">
                          <a:solidFill>
                            <a:srgbClr val="3F3F3F"/>
                          </a:solidFill>
                          <a:latin typeface="Times New Roman" panose="02020603050405020304" pitchFamily="18" charset="0"/>
                          <a:ea typeface="Tahoma"/>
                          <a:cs typeface="Times New Roman" panose="02020603050405020304" pitchFamily="18" charset="0"/>
                          <a:sym typeface="Tahoma"/>
                        </a:rPr>
                        <a:t>Столкновение прошлого и настоящего; герои разобщены и мало связаны с реалиями жизни.</a:t>
                      </a:r>
                      <a:endParaRPr sz="2100" dirty="0">
                        <a:solidFill>
                          <a:srgbClr val="3F3F3F"/>
                        </a:solidFill>
                        <a:latin typeface="Times New Roman" panose="02020603050405020304" pitchFamily="18" charset="0"/>
                        <a:ea typeface="Tahoma"/>
                        <a:cs typeface="Times New Roman" panose="02020603050405020304" pitchFamily="18" charset="0"/>
                        <a:sym typeface="Tahoma"/>
                      </a:endParaRPr>
                    </a:p>
                  </a:txBody>
                  <a:tcPr marL="45725" marR="45725" marT="45725" marB="45725" anchor="ctr"/>
                </a:tc>
                <a:extLst>
                  <a:ext uri="{0D108BD9-81ED-4DB2-BD59-A6C34878D82A}">
                    <a16:rowId xmlns:a16="http://schemas.microsoft.com/office/drawing/2014/main" val="10001"/>
                  </a:ext>
                </a:extLst>
              </a:tr>
              <a:tr h="2453375">
                <a:tc>
                  <a:txBody>
                    <a:bodyPr/>
                    <a:lstStyle/>
                    <a:p>
                      <a:pPr marL="0" marR="0" lvl="0" indent="0" algn="l" rtl="0">
                        <a:spcBef>
                          <a:spcPts val="0"/>
                        </a:spcBef>
                        <a:spcAft>
                          <a:spcPts val="0"/>
                        </a:spcAft>
                        <a:buNone/>
                      </a:pPr>
                      <a:r>
                        <a:rPr lang="ru-RU" sz="2100" b="1" dirty="0" err="1">
                          <a:solidFill>
                            <a:srgbClr val="3F3F3F"/>
                          </a:solidFill>
                          <a:latin typeface="Times New Roman" panose="02020603050405020304" pitchFamily="18" charset="0"/>
                          <a:ea typeface="Tahoma"/>
                          <a:cs typeface="Times New Roman" panose="02020603050405020304" pitchFamily="18" charset="0"/>
                          <a:sym typeface="Tahoma"/>
                        </a:rPr>
                        <a:t>Koмeдия</a:t>
                      </a:r>
                      <a:r>
                        <a:rPr lang="ru-RU" sz="2100" b="1" dirty="0">
                          <a:solidFill>
                            <a:srgbClr val="3F3F3F"/>
                          </a:solidFill>
                          <a:latin typeface="Times New Roman" panose="02020603050405020304" pitchFamily="18" charset="0"/>
                          <a:ea typeface="Tahoma"/>
                          <a:cs typeface="Times New Roman" panose="02020603050405020304" pitchFamily="18" charset="0"/>
                          <a:sym typeface="Tahoma"/>
                        </a:rPr>
                        <a:t> </a:t>
                      </a:r>
                      <a:endParaRPr sz="2100" b="1" dirty="0">
                        <a:solidFill>
                          <a:srgbClr val="3F3F3F"/>
                        </a:solidFill>
                        <a:latin typeface="Times New Roman" panose="02020603050405020304" pitchFamily="18" charset="0"/>
                        <a:ea typeface="Tahoma"/>
                        <a:cs typeface="Times New Roman" panose="02020603050405020304" pitchFamily="18" charset="0"/>
                        <a:sym typeface="Tahoma"/>
                      </a:endParaRPr>
                    </a:p>
                  </a:txBody>
                  <a:tcPr marL="45725" marR="45725" marT="45725" marB="45725" anchor="ctr"/>
                </a:tc>
                <a:tc>
                  <a:txBody>
                    <a:bodyPr/>
                    <a:lstStyle/>
                    <a:p>
                      <a:pPr marL="0" marR="0" lvl="0" indent="0" algn="l" rtl="0">
                        <a:spcBef>
                          <a:spcPts val="0"/>
                        </a:spcBef>
                        <a:spcAft>
                          <a:spcPts val="0"/>
                        </a:spcAft>
                        <a:buNone/>
                      </a:pPr>
                      <a:r>
                        <a:rPr lang="ru-RU" sz="2100" dirty="0">
                          <a:solidFill>
                            <a:srgbClr val="3F3F3F"/>
                          </a:solidFill>
                          <a:latin typeface="Times New Roman" panose="02020603050405020304" pitchFamily="18" charset="0"/>
                          <a:ea typeface="Tahoma"/>
                          <a:cs typeface="Times New Roman" panose="02020603050405020304" pitchFamily="18" charset="0"/>
                          <a:sym typeface="Tahoma"/>
                        </a:rPr>
                        <a:t>Комические персонажи: Шарлотта Ивановна, </a:t>
                      </a:r>
                      <a:r>
                        <a:rPr lang="ru-RU" sz="2100" dirty="0" err="1">
                          <a:solidFill>
                            <a:srgbClr val="3F3F3F"/>
                          </a:solidFill>
                          <a:latin typeface="Times New Roman" panose="02020603050405020304" pitchFamily="18" charset="0"/>
                          <a:ea typeface="Tahoma"/>
                          <a:cs typeface="Times New Roman" panose="02020603050405020304" pitchFamily="18" charset="0"/>
                          <a:sym typeface="Tahoma"/>
                        </a:rPr>
                        <a:t>Епиходов</a:t>
                      </a:r>
                      <a:r>
                        <a:rPr lang="ru-RU" sz="2100" dirty="0">
                          <a:solidFill>
                            <a:srgbClr val="3F3F3F"/>
                          </a:solidFill>
                          <a:latin typeface="Times New Roman" panose="02020603050405020304" pitchFamily="18" charset="0"/>
                          <a:ea typeface="Tahoma"/>
                          <a:cs typeface="Times New Roman" panose="02020603050405020304" pitchFamily="18" charset="0"/>
                          <a:sym typeface="Tahoma"/>
                        </a:rPr>
                        <a:t>, Яша, Фирс. Антон Павлович Чехов подсмеивается над </a:t>
                      </a:r>
                      <a:r>
                        <a:rPr lang="ru-RU" sz="2100" dirty="0" err="1">
                          <a:solidFill>
                            <a:srgbClr val="3F3F3F"/>
                          </a:solidFill>
                          <a:latin typeface="Times New Roman" panose="02020603050405020304" pitchFamily="18" charset="0"/>
                          <a:ea typeface="Tahoma"/>
                          <a:cs typeface="Times New Roman" panose="02020603050405020304" pitchFamily="18" charset="0"/>
                          <a:sym typeface="Tahoma"/>
                        </a:rPr>
                        <a:t>Гаевым</a:t>
                      </a:r>
                      <a:r>
                        <a:rPr lang="ru-RU" sz="2100" dirty="0">
                          <a:solidFill>
                            <a:srgbClr val="3F3F3F"/>
                          </a:solidFill>
                          <a:latin typeface="Times New Roman" panose="02020603050405020304" pitchFamily="18" charset="0"/>
                          <a:ea typeface="Tahoma"/>
                          <a:cs typeface="Times New Roman" panose="02020603050405020304" pitchFamily="18" charset="0"/>
                          <a:sym typeface="Tahoma"/>
                        </a:rPr>
                        <a:t>, «прожившим своё состояние на леденцах», над не по возрасту сентиментальной Раневской и её практической беспомощностью. Даже над Петей Трофимовым, который, казалось бы, символизирует обновление России, А. П. Чехов иронизирует, называя его «вечным студентом».</a:t>
                      </a:r>
                      <a:endParaRPr sz="2100" dirty="0">
                        <a:solidFill>
                          <a:srgbClr val="3F3F3F"/>
                        </a:solidFill>
                        <a:latin typeface="Times New Roman" panose="02020603050405020304" pitchFamily="18" charset="0"/>
                        <a:ea typeface="Tahoma"/>
                        <a:cs typeface="Times New Roman" panose="02020603050405020304" pitchFamily="18" charset="0"/>
                        <a:sym typeface="Tahoma"/>
                      </a:endParaRPr>
                    </a:p>
                  </a:txBody>
                  <a:tcPr marL="45725" marR="45725" marT="45725" marB="45725" anchor="ctr"/>
                </a:tc>
                <a:extLst>
                  <a:ext uri="{0D108BD9-81ED-4DB2-BD59-A6C34878D82A}">
                    <a16:rowId xmlns:a16="http://schemas.microsoft.com/office/drawing/2014/main" val="10002"/>
                  </a:ext>
                </a:extLst>
              </a:tr>
              <a:tr h="384275">
                <a:tc>
                  <a:txBody>
                    <a:bodyPr/>
                    <a:lstStyle/>
                    <a:p>
                      <a:pPr marL="0" marR="0" lvl="0" indent="0" algn="l" rtl="0">
                        <a:spcBef>
                          <a:spcPts val="0"/>
                        </a:spcBef>
                        <a:spcAft>
                          <a:spcPts val="0"/>
                        </a:spcAft>
                        <a:buNone/>
                      </a:pPr>
                      <a:r>
                        <a:rPr lang="ru-RU" sz="2100" b="1" dirty="0">
                          <a:solidFill>
                            <a:srgbClr val="3F3F3F"/>
                          </a:solidFill>
                          <a:latin typeface="Times New Roman" panose="02020603050405020304" pitchFamily="18" charset="0"/>
                          <a:ea typeface="Tahoma"/>
                          <a:cs typeface="Times New Roman" panose="02020603050405020304" pitchFamily="18" charset="0"/>
                          <a:sym typeface="Tahoma"/>
                        </a:rPr>
                        <a:t>Трагедия</a:t>
                      </a:r>
                      <a:endParaRPr sz="2100" b="1" dirty="0">
                        <a:solidFill>
                          <a:srgbClr val="3F3F3F"/>
                        </a:solidFill>
                        <a:latin typeface="Times New Roman" panose="02020603050405020304" pitchFamily="18" charset="0"/>
                        <a:ea typeface="Tahoma"/>
                        <a:cs typeface="Times New Roman" panose="02020603050405020304" pitchFamily="18" charset="0"/>
                        <a:sym typeface="Tahoma"/>
                      </a:endParaRPr>
                    </a:p>
                  </a:txBody>
                  <a:tcPr marL="45725" marR="45725" marT="45725" marB="45725" anchor="ctr"/>
                </a:tc>
                <a:tc>
                  <a:txBody>
                    <a:bodyPr/>
                    <a:lstStyle/>
                    <a:p>
                      <a:pPr marL="0" marR="0" lvl="0" indent="0" algn="l" rtl="0">
                        <a:spcBef>
                          <a:spcPts val="0"/>
                        </a:spcBef>
                        <a:spcAft>
                          <a:spcPts val="0"/>
                        </a:spcAft>
                        <a:buNone/>
                      </a:pPr>
                      <a:r>
                        <a:rPr lang="ru-RU" sz="2100" dirty="0" err="1">
                          <a:solidFill>
                            <a:srgbClr val="3F3F3F"/>
                          </a:solidFill>
                          <a:latin typeface="Times New Roman" panose="02020603050405020304" pitchFamily="18" charset="0"/>
                          <a:ea typeface="Tahoma"/>
                          <a:cs typeface="Times New Roman" panose="02020603050405020304" pitchFamily="18" charset="0"/>
                          <a:sym typeface="Tahoma"/>
                        </a:rPr>
                        <a:t>Оплакивание</a:t>
                      </a:r>
                      <a:r>
                        <a:rPr lang="ru-RU" sz="2100" dirty="0">
                          <a:solidFill>
                            <a:srgbClr val="3F3F3F"/>
                          </a:solidFill>
                          <a:latin typeface="Times New Roman" panose="02020603050405020304" pitchFamily="18" charset="0"/>
                          <a:ea typeface="Tahoma"/>
                          <a:cs typeface="Times New Roman" panose="02020603050405020304" pitchFamily="18" charset="0"/>
                          <a:sym typeface="Tahoma"/>
                        </a:rPr>
                        <a:t> Раневской своего погибшего сына.</a:t>
                      </a:r>
                      <a:endParaRPr sz="2100" dirty="0">
                        <a:solidFill>
                          <a:srgbClr val="3F3F3F"/>
                        </a:solidFill>
                        <a:latin typeface="Times New Roman" panose="02020603050405020304" pitchFamily="18" charset="0"/>
                        <a:ea typeface="Tahoma"/>
                        <a:cs typeface="Times New Roman" panose="02020603050405020304" pitchFamily="18" charset="0"/>
                        <a:sym typeface="Tahoma"/>
                      </a:endParaRPr>
                    </a:p>
                  </a:txBody>
                  <a:tcPr marL="45725" marR="45725" marT="45725" marB="45725" anchor="ctr"/>
                </a:tc>
                <a:extLst>
                  <a:ext uri="{0D108BD9-81ED-4DB2-BD59-A6C34878D82A}">
                    <a16:rowId xmlns:a16="http://schemas.microsoft.com/office/drawing/2014/main" val="10003"/>
                  </a:ext>
                </a:extLst>
              </a:tr>
              <a:tr h="509625">
                <a:tc>
                  <a:txBody>
                    <a:bodyPr/>
                    <a:lstStyle/>
                    <a:p>
                      <a:pPr marL="0" marR="0" lvl="0" indent="0" algn="l" rtl="0">
                        <a:spcBef>
                          <a:spcPts val="0"/>
                        </a:spcBef>
                        <a:spcAft>
                          <a:spcPts val="0"/>
                        </a:spcAft>
                        <a:buNone/>
                      </a:pPr>
                      <a:r>
                        <a:rPr lang="ru-RU" sz="2100" b="1" dirty="0">
                          <a:solidFill>
                            <a:srgbClr val="3F3F3F"/>
                          </a:solidFill>
                          <a:latin typeface="Times New Roman" panose="02020603050405020304" pitchFamily="18" charset="0"/>
                          <a:ea typeface="Tahoma"/>
                          <a:cs typeface="Times New Roman" panose="02020603050405020304" pitchFamily="18" charset="0"/>
                          <a:sym typeface="Tahoma"/>
                        </a:rPr>
                        <a:t>Трагикомедия</a:t>
                      </a:r>
                      <a:endParaRPr sz="2100" b="1" dirty="0">
                        <a:solidFill>
                          <a:srgbClr val="3F3F3F"/>
                        </a:solidFill>
                        <a:latin typeface="Times New Roman" panose="02020603050405020304" pitchFamily="18" charset="0"/>
                        <a:ea typeface="Tahoma"/>
                        <a:cs typeface="Times New Roman" panose="02020603050405020304" pitchFamily="18" charset="0"/>
                        <a:sym typeface="Tahoma"/>
                      </a:endParaRPr>
                    </a:p>
                  </a:txBody>
                  <a:tcPr marL="45725" marR="45725" marT="45725" marB="45725" anchor="ctr"/>
                </a:tc>
                <a:tc>
                  <a:txBody>
                    <a:bodyPr/>
                    <a:lstStyle/>
                    <a:p>
                      <a:pPr marL="0" marR="0" lvl="0" indent="0" algn="l" rtl="0">
                        <a:spcBef>
                          <a:spcPts val="0"/>
                        </a:spcBef>
                        <a:spcAft>
                          <a:spcPts val="0"/>
                        </a:spcAft>
                        <a:buNone/>
                      </a:pPr>
                      <a:r>
                        <a:rPr lang="ru-RU" sz="2100" dirty="0">
                          <a:solidFill>
                            <a:srgbClr val="3F3F3F"/>
                          </a:solidFill>
                          <a:latin typeface="Times New Roman" panose="02020603050405020304" pitchFamily="18" charset="0"/>
                          <a:ea typeface="Tahoma"/>
                          <a:cs typeface="Times New Roman" panose="02020603050405020304" pitchFamily="18" charset="0"/>
                          <a:sym typeface="Tahoma"/>
                        </a:rPr>
                        <a:t>Имение продается с торгов, а в доме устроен праздник. </a:t>
                      </a:r>
                      <a:endParaRPr sz="2100" dirty="0">
                        <a:solidFill>
                          <a:srgbClr val="3F3F3F"/>
                        </a:solidFill>
                        <a:latin typeface="Times New Roman" panose="02020603050405020304" pitchFamily="18" charset="0"/>
                        <a:ea typeface="Tahoma"/>
                        <a:cs typeface="Times New Roman" panose="02020603050405020304" pitchFamily="18" charset="0"/>
                        <a:sym typeface="Tahoma"/>
                      </a:endParaRPr>
                    </a:p>
                  </a:txBody>
                  <a:tcPr marL="45725" marR="45725" marT="45725" marB="45725"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08097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44797" y="-32088"/>
            <a:ext cx="9144000" cy="6729853"/>
          </a:xfrm>
          <a:prstGeom prst="rect">
            <a:avLst/>
          </a:prstGeom>
          <a:solidFill>
            <a:schemeClr val="accent1">
              <a:lumMod val="40000"/>
              <a:lumOff val="60000"/>
            </a:schemeClr>
          </a:solidFill>
          <a:ln>
            <a:noFill/>
          </a:ln>
        </p:spPr>
      </p:pic>
      <p:sp>
        <p:nvSpPr>
          <p:cNvPr id="5123"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A5A27743-B97B-463B-B9D8-F7E71ABACDB7}" type="slidenum">
              <a:rPr lang="ru-RU" altLang="ru-RU" sz="1200" b="1">
                <a:solidFill>
                  <a:srgbClr val="002060"/>
                </a:solidFill>
              </a:rPr>
              <a:pPr>
                <a:buSzPts val="1100"/>
              </a:pPr>
              <a:t>8</a:t>
            </a:fld>
            <a:endParaRPr lang="ru-RU" altLang="ru-RU" sz="1200" b="1">
              <a:solidFill>
                <a:srgbClr val="002060"/>
              </a:solidFill>
            </a:endParaRPr>
          </a:p>
        </p:txBody>
      </p:sp>
      <p:cxnSp>
        <p:nvCxnSpPr>
          <p:cNvPr id="5124"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5125"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3" name="Прямоугольник 2"/>
          <p:cNvSpPr/>
          <p:nvPr/>
        </p:nvSpPr>
        <p:spPr>
          <a:xfrm>
            <a:off x="305734" y="401486"/>
            <a:ext cx="8064109" cy="477054"/>
          </a:xfrm>
          <a:prstGeom prst="rect">
            <a:avLst/>
          </a:prstGeom>
        </p:spPr>
        <p:txBody>
          <a:bodyPr wrap="square">
            <a:spAutoFit/>
          </a:bodyPr>
          <a:lstStyle/>
          <a:p>
            <a:pPr lvl="0" algn="ctr"/>
            <a:r>
              <a:rPr lang="ru-RU" sz="2500" b="1" dirty="0">
                <a:solidFill>
                  <a:schemeClr val="bg1"/>
                </a:solidFill>
                <a:latin typeface="Times New Roman" panose="02020603050405020304" pitchFamily="18" charset="0"/>
                <a:ea typeface="Tahoma"/>
                <a:cs typeface="Times New Roman" panose="02020603050405020304" pitchFamily="18" charset="0"/>
                <a:sym typeface="Tahoma"/>
              </a:rPr>
              <a:t>Прочитайте текст, составьте тезисный план. </a:t>
            </a:r>
          </a:p>
        </p:txBody>
      </p:sp>
      <p:sp>
        <p:nvSpPr>
          <p:cNvPr id="4" name="Прямоугольник 3"/>
          <p:cNvSpPr/>
          <p:nvPr/>
        </p:nvSpPr>
        <p:spPr>
          <a:xfrm>
            <a:off x="300002" y="1151879"/>
            <a:ext cx="8375665" cy="3785652"/>
          </a:xfrm>
          <a:prstGeom prst="rect">
            <a:avLst/>
          </a:prstGeom>
        </p:spPr>
        <p:txBody>
          <a:bodyPr wrap="square">
            <a:spAutoFit/>
          </a:bodyPr>
          <a:lstStyle/>
          <a:p>
            <a:pPr lvl="0" algn="ctr"/>
            <a:r>
              <a:rPr lang="ru-RU" sz="2400" dirty="0">
                <a:solidFill>
                  <a:schemeClr val="dk1"/>
                </a:solidFill>
                <a:latin typeface="Times New Roman" panose="02020603050405020304" pitchFamily="18" charset="0"/>
                <a:ea typeface="Tahoma"/>
                <a:cs typeface="Times New Roman" panose="02020603050405020304" pitchFamily="18" charset="0"/>
                <a:sym typeface="Tahoma"/>
              </a:rPr>
              <a:t>Условно композиция пьесы состоит из пяти частей.</a:t>
            </a:r>
            <a:endParaRPr lang="ru-RU" sz="2400" dirty="0">
              <a:latin typeface="Times New Roman" panose="02020603050405020304" pitchFamily="18" charset="0"/>
              <a:cs typeface="Times New Roman" panose="02020603050405020304" pitchFamily="18" charset="0"/>
            </a:endParaRPr>
          </a:p>
          <a:p>
            <a:pPr lvl="0"/>
            <a:r>
              <a:rPr lang="ru-RU" sz="2400" b="1" dirty="0">
                <a:latin typeface="Times New Roman" panose="02020603050405020304" pitchFamily="18" charset="0"/>
                <a:ea typeface="Tahoma"/>
                <a:cs typeface="Times New Roman" panose="02020603050405020304" pitchFamily="18" charset="0"/>
                <a:sym typeface="Tahoma"/>
              </a:rPr>
              <a:t>Первое действие пьесы</a:t>
            </a:r>
            <a:r>
              <a:rPr lang="ru-RU" sz="2400" dirty="0">
                <a:latin typeface="Times New Roman" panose="02020603050405020304" pitchFamily="18" charset="0"/>
                <a:ea typeface="Tahoma"/>
                <a:cs typeface="Times New Roman" panose="02020603050405020304" pitchFamily="18" charset="0"/>
                <a:sym typeface="Tahoma"/>
              </a:rPr>
              <a:t> </a:t>
            </a:r>
            <a:r>
              <a:rPr lang="ru-RU" sz="2400" dirty="0">
                <a:solidFill>
                  <a:schemeClr val="dk1"/>
                </a:solidFill>
                <a:latin typeface="Times New Roman" panose="02020603050405020304" pitchFamily="18" charset="0"/>
                <a:ea typeface="Tahoma"/>
                <a:cs typeface="Times New Roman" panose="02020603050405020304" pitchFamily="18" charset="0"/>
                <a:sym typeface="Tahoma"/>
              </a:rPr>
              <a:t>– это экспозиция. В доме все ожидают приезда хозяйки имения Раневской с дочерью из Парижа. Домочадцы говорят и думают каждый о своём, совершенно не слушая друг друга. Именно поэтому многие реплики героев брошены невпопад. Эта разобщённость очень напоминает разноголосую Россию, в которой живут такие же непохожие друг на друга люди, которым сложно достичь взаимопонимания.</a:t>
            </a:r>
            <a:r>
              <a:rPr lang="ru-RU" sz="2400" dirty="0">
                <a:latin typeface="Times New Roman" panose="02020603050405020304" pitchFamily="18" charset="0"/>
                <a:cs typeface="Times New Roman" panose="02020603050405020304" pitchFamily="18" charset="0"/>
              </a:rPr>
              <a:t> </a:t>
            </a:r>
            <a:r>
              <a:rPr lang="ru-RU" sz="2400" dirty="0">
                <a:solidFill>
                  <a:schemeClr val="dk1"/>
                </a:solidFill>
                <a:latin typeface="Times New Roman" panose="02020603050405020304" pitchFamily="18" charset="0"/>
                <a:ea typeface="Tahoma"/>
                <a:cs typeface="Times New Roman" panose="02020603050405020304" pitchFamily="18" charset="0"/>
                <a:sym typeface="Tahoma"/>
              </a:rPr>
              <a:t>В первом же действии читатель наблюдает и завязку. Любовь Андреевна с дочерью появляются в доме. </a:t>
            </a:r>
            <a:endParaRPr lang="ru-RU" sz="2400" dirty="0">
              <a:latin typeface="Times New Roman" panose="02020603050405020304" pitchFamily="18" charset="0"/>
              <a:cs typeface="Times New Roman" panose="02020603050405020304" pitchFamily="18" charset="0"/>
            </a:endParaRPr>
          </a:p>
        </p:txBody>
      </p:sp>
      <p:pic>
        <p:nvPicPr>
          <p:cNvPr id="10" name="Google Shape;363;p8"/>
          <p:cNvPicPr preferRelativeResize="0"/>
          <p:nvPr/>
        </p:nvPicPr>
        <p:blipFill rotWithShape="1">
          <a:blip r:embed="rId4">
            <a:alphaModFix/>
          </a:blip>
          <a:srcRect/>
          <a:stretch/>
        </p:blipFill>
        <p:spPr>
          <a:xfrm>
            <a:off x="5940152" y="5110469"/>
            <a:ext cx="1890266" cy="1719447"/>
          </a:xfrm>
          <a:prstGeom prst="rect">
            <a:avLst/>
          </a:prstGeom>
          <a:noFill/>
          <a:ln>
            <a:noFill/>
          </a:ln>
        </p:spPr>
      </p:pic>
    </p:spTree>
    <p:extLst>
      <p:ext uri="{BB962C8B-B14F-4D97-AF65-F5344CB8AC3E}">
        <p14:creationId xmlns:p14="http://schemas.microsoft.com/office/powerpoint/2010/main" val="4056423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44797" y="-89270"/>
            <a:ext cx="9144000" cy="6729853"/>
          </a:xfrm>
          <a:prstGeom prst="rect">
            <a:avLst/>
          </a:prstGeom>
          <a:solidFill>
            <a:schemeClr val="accent1">
              <a:lumMod val="40000"/>
              <a:lumOff val="60000"/>
            </a:schemeClr>
          </a:solidFill>
          <a:ln>
            <a:noFill/>
          </a:ln>
        </p:spPr>
      </p:pic>
      <p:sp>
        <p:nvSpPr>
          <p:cNvPr id="5123"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A5A27743-B97B-463B-B9D8-F7E71ABACDB7}" type="slidenum">
              <a:rPr lang="ru-RU" altLang="ru-RU" sz="1200" b="1">
                <a:solidFill>
                  <a:srgbClr val="002060"/>
                </a:solidFill>
              </a:rPr>
              <a:pPr>
                <a:buSzPts val="1100"/>
              </a:pPr>
              <a:t>9</a:t>
            </a:fld>
            <a:endParaRPr lang="ru-RU" altLang="ru-RU" sz="1200" b="1">
              <a:solidFill>
                <a:srgbClr val="002060"/>
              </a:solidFill>
            </a:endParaRPr>
          </a:p>
        </p:txBody>
      </p:sp>
      <p:cxnSp>
        <p:nvCxnSpPr>
          <p:cNvPr id="5124"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5125"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3" name="Прямоугольник 2"/>
          <p:cNvSpPr/>
          <p:nvPr/>
        </p:nvSpPr>
        <p:spPr>
          <a:xfrm>
            <a:off x="371762" y="981967"/>
            <a:ext cx="8375665" cy="4524315"/>
          </a:xfrm>
          <a:prstGeom prst="rect">
            <a:avLst/>
          </a:prstGeom>
        </p:spPr>
        <p:txBody>
          <a:bodyPr wrap="square">
            <a:spAutoFit/>
          </a:bodyPr>
          <a:lstStyle/>
          <a:p>
            <a:pPr lvl="0"/>
            <a:r>
              <a:rPr lang="ru-RU" sz="2400" dirty="0">
                <a:latin typeface="Times New Roman" panose="02020603050405020304" pitchFamily="18" charset="0"/>
                <a:ea typeface="Tahoma"/>
                <a:cs typeface="Times New Roman" panose="02020603050405020304" pitchFamily="18" charset="0"/>
                <a:sym typeface="Tahoma"/>
              </a:rPr>
              <a:t>Постепенно домочадцы узнают, что Раневской грозит разорение, но ни сама хозяйка имения, ни её брат Гаев не могут предотвратить неминуемого банкротства. Только у Лопахина появляется план спасения: вырубить старые вишни и построить на месте сада дачи. Это помогло бы выжить имению, но спесивые хозяева отвергают его предложение.</a:t>
            </a:r>
            <a:r>
              <a:rPr lang="ru-RU" sz="2400" b="1" dirty="0">
                <a:latin typeface="Times New Roman" panose="02020603050405020304" pitchFamily="18" charset="0"/>
                <a:ea typeface="Tahoma"/>
                <a:cs typeface="Times New Roman" panose="02020603050405020304" pitchFamily="18" charset="0"/>
                <a:sym typeface="Tahoma"/>
              </a:rPr>
              <a:t> </a:t>
            </a:r>
          </a:p>
          <a:p>
            <a:pPr lvl="0"/>
            <a:r>
              <a:rPr lang="ru-RU" sz="2400" b="1" dirty="0">
                <a:latin typeface="Times New Roman" panose="02020603050405020304" pitchFamily="18" charset="0"/>
                <a:ea typeface="Tahoma"/>
                <a:cs typeface="Times New Roman" panose="02020603050405020304" pitchFamily="18" charset="0"/>
                <a:sym typeface="Tahoma"/>
              </a:rPr>
              <a:t>    Во втором действии</a:t>
            </a:r>
            <a:r>
              <a:rPr lang="ru-RU" sz="2400" dirty="0">
                <a:latin typeface="Times New Roman" panose="02020603050405020304" pitchFamily="18" charset="0"/>
                <a:ea typeface="Tahoma"/>
                <a:cs typeface="Times New Roman" panose="02020603050405020304" pitchFamily="18" charset="0"/>
                <a:sym typeface="Tahoma"/>
              </a:rPr>
              <a:t> герои возвращаются к обсуждению судьбы поместья с садом. Раневская вновь с презрением отказывается от помощи Лопахина в решении этого вопроса и предпочитает предаваться воспоминаниям о былом. Ей намного проще бездействовать, нежась в своих страданиях. Гаев и купец постоянно ругаются.</a:t>
            </a:r>
          </a:p>
        </p:txBody>
      </p:sp>
      <p:pic>
        <p:nvPicPr>
          <p:cNvPr id="11" name="Google Shape;370;p9"/>
          <p:cNvPicPr preferRelativeResize="0"/>
          <p:nvPr/>
        </p:nvPicPr>
        <p:blipFill rotWithShape="1">
          <a:blip r:embed="rId4">
            <a:alphaModFix/>
          </a:blip>
          <a:srcRect t="10139"/>
          <a:stretch/>
        </p:blipFill>
        <p:spPr>
          <a:xfrm>
            <a:off x="6156176" y="5031363"/>
            <a:ext cx="2365231" cy="1475508"/>
          </a:xfrm>
          <a:prstGeom prst="rect">
            <a:avLst/>
          </a:prstGeom>
          <a:noFill/>
          <a:ln>
            <a:noFill/>
          </a:ln>
        </p:spPr>
      </p:pic>
    </p:spTree>
    <p:extLst>
      <p:ext uri="{BB962C8B-B14F-4D97-AF65-F5344CB8AC3E}">
        <p14:creationId xmlns:p14="http://schemas.microsoft.com/office/powerpoint/2010/main" val="3120557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759</TotalTime>
  <Words>1460</Words>
  <Application>Microsoft Office PowerPoint</Application>
  <PresentationFormat>Экран (4:3)</PresentationFormat>
  <Paragraphs>176</Paragraphs>
  <Slides>26</Slides>
  <Notes>26</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26</vt:i4>
      </vt:variant>
    </vt:vector>
  </HeadingPairs>
  <TitlesOfParts>
    <vt:vector size="35" baseType="lpstr">
      <vt:lpstr>Arial</vt:lpstr>
      <vt:lpstr>Calibri</vt:lpstr>
      <vt:lpstr>Century Gothic</vt:lpstr>
      <vt:lpstr>Comfortaa</vt:lpstr>
      <vt:lpstr>Open Sans</vt:lpstr>
      <vt:lpstr>Source Sans Pro</vt:lpstr>
      <vt:lpstr>Tahoma</vt:lpstr>
      <vt:lpstr>Times New Roman</vt:lpstr>
      <vt:lpstr>Тема Office</vt:lpstr>
      <vt:lpstr>Презентация PowerPoint</vt:lpstr>
      <vt:lpstr>Сегодня на уроке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Бахыт</dc:creator>
  <cp:lastModifiedBy>Данагул</cp:lastModifiedBy>
  <cp:revision>50</cp:revision>
  <dcterms:created xsi:type="dcterms:W3CDTF">2020-07-18T05:19:20Z</dcterms:created>
  <dcterms:modified xsi:type="dcterms:W3CDTF">2024-12-13T16:24:06Z</dcterms:modified>
</cp:coreProperties>
</file>