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media/image11.png" ContentType="image/png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49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D1FE1C3-1FF9-4E01-988F-969790F00C3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196920"/>
            <a:ext cx="10515600" cy="106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" name="Shape 8" descr=""/>
          <p:cNvPicPr/>
          <p:nvPr/>
        </p:nvPicPr>
        <p:blipFill>
          <a:blip r:embed="rId2"/>
          <a:stretch/>
        </p:blipFill>
        <p:spPr>
          <a:xfrm>
            <a:off x="11087280" y="185760"/>
            <a:ext cx="909360" cy="909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8" descr=""/>
          <p:cNvPicPr/>
          <p:nvPr/>
        </p:nvPicPr>
        <p:blipFill>
          <a:blip r:embed="rId2"/>
          <a:stretch/>
        </p:blipFill>
        <p:spPr>
          <a:xfrm>
            <a:off x="11087280" y="185760"/>
            <a:ext cx="909360" cy="9097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196920"/>
            <a:ext cx="10515600" cy="106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8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D035829-1670-41FB-93D3-7C6F7A4062A2}" type="slidenum">
              <a:rPr b="0" lang="en-US" sz="18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en-US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1.png"/><Relationship Id="rId9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/>
          <p:nvPr/>
        </p:nvSpPr>
        <p:spPr>
          <a:xfrm>
            <a:off x="3151080" y="174600"/>
            <a:ext cx="55119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Unit 5. Health and body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Прямоугольник 2"/>
          <p:cNvSpPr/>
          <p:nvPr/>
        </p:nvSpPr>
        <p:spPr>
          <a:xfrm>
            <a:off x="3151080" y="758880"/>
            <a:ext cx="5330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Lesson 5: Hats and Bats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Прямоугольник 6"/>
          <p:cNvSpPr/>
          <p:nvPr/>
        </p:nvSpPr>
        <p:spPr>
          <a:xfrm>
            <a:off x="351000" y="1608120"/>
            <a:ext cx="9445320" cy="87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7000"/>
              </a:lnSpc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Learning objectives(s) that this lesson is contributing to     (link to the Subject programme):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Прямоугольник 7"/>
          <p:cNvSpPr/>
          <p:nvPr/>
        </p:nvSpPr>
        <p:spPr>
          <a:xfrm>
            <a:off x="339480" y="2440080"/>
            <a:ext cx="8465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2.R4 begin to use with support a simple picture dictionary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8"/>
          <p:cNvSpPr/>
          <p:nvPr/>
        </p:nvSpPr>
        <p:spPr>
          <a:xfrm>
            <a:off x="305280" y="2881440"/>
            <a:ext cx="6147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2.R1 Read and spell out words for others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366840" y="3343320"/>
            <a:ext cx="434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Assessment criteria: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Прямоугольник 10"/>
          <p:cNvSpPr/>
          <p:nvPr/>
        </p:nvSpPr>
        <p:spPr>
          <a:xfrm>
            <a:off x="422280" y="4006800"/>
            <a:ext cx="545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Times New Roman"/>
              </a:rPr>
              <a:t>Use a picture dictionary with support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Прямоугольник 11"/>
          <p:cNvSpPr/>
          <p:nvPr/>
        </p:nvSpPr>
        <p:spPr>
          <a:xfrm>
            <a:off x="343800" y="3732120"/>
            <a:ext cx="5394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Read and spell out words for others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Прямоугольник 12"/>
          <p:cNvSpPr/>
          <p:nvPr/>
        </p:nvSpPr>
        <p:spPr>
          <a:xfrm>
            <a:off x="382680" y="5532480"/>
            <a:ext cx="84103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Teacher: Askarova Saule Amangeldievna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School № 50 “Kazgarish” named after Raiymbek  Batyr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TextBox 13"/>
          <p:cNvSpPr/>
          <p:nvPr/>
        </p:nvSpPr>
        <p:spPr>
          <a:xfrm>
            <a:off x="396720" y="4629240"/>
            <a:ext cx="90219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0000"/>
                </a:solidFill>
                <a:uFillTx/>
                <a:latin typeface="Arial"/>
              </a:rPr>
              <a:t>You will know the names of sport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0000"/>
                </a:solidFill>
                <a:uFillTx/>
                <a:latin typeface="Arial"/>
              </a:rPr>
              <a:t>You will learn to spell out and write missing letters in the words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Вертикальный свиток 15"/>
          <p:cNvSpPr/>
          <p:nvPr/>
        </p:nvSpPr>
        <p:spPr>
          <a:xfrm>
            <a:off x="10896480" y="103320"/>
            <a:ext cx="1295640" cy="1143000"/>
          </a:xfrm>
          <a:prstGeom prst="verticalScroll">
            <a:avLst>
              <a:gd name="adj" fmla="val 12500"/>
            </a:avLst>
          </a:prstGeom>
          <a:solidFill>
            <a:srgbClr val="ffe699"/>
          </a:solidFill>
          <a:ln w="25560">
            <a:solidFill>
              <a:srgbClr val="ffd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  <a:ea typeface="Open Sans"/>
              </a:rPr>
              <a:t>2nd grade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  <a:ea typeface="Open Sans"/>
              </a:rPr>
              <a:t>III term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Вертикальный свиток 21"/>
          <p:cNvSpPr/>
          <p:nvPr/>
        </p:nvSpPr>
        <p:spPr>
          <a:xfrm>
            <a:off x="9040680" y="1752480"/>
            <a:ext cx="3194280" cy="3706920"/>
          </a:xfrm>
          <a:prstGeom prst="verticalScroll">
            <a:avLst>
              <a:gd name="adj" fmla="val 12500"/>
            </a:avLst>
          </a:prstGeom>
          <a:solidFill>
            <a:srgbClr val="ffd966"/>
          </a:solidFill>
          <a:ln w="255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Lucida Handwriting"/>
                <a:ea typeface="Open Sans"/>
              </a:rPr>
              <a:t>Sport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Lucida Handwriting"/>
                <a:ea typeface="Open Sans"/>
              </a:rPr>
              <a:t>is a preserver of health.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Lucida Handwriting"/>
                <a:ea typeface="Open Sans"/>
              </a:rPr>
              <a:t>~ Hippocrates</a:t>
            </a:r>
            <a:br>
              <a:rPr sz="2800"/>
            </a:b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/>
          <p:nvPr/>
        </p:nvSpPr>
        <p:spPr>
          <a:xfrm>
            <a:off x="4334400" y="1512720"/>
            <a:ext cx="333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c00000"/>
                </a:solidFill>
                <a:uFillTx/>
                <a:latin typeface="Arial Black"/>
              </a:rPr>
              <a:t>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2" name="Группа 8"/>
          <p:cNvGrpSpPr/>
          <p:nvPr/>
        </p:nvGrpSpPr>
        <p:grpSpPr>
          <a:xfrm>
            <a:off x="534960" y="982800"/>
            <a:ext cx="4389480" cy="5557680"/>
            <a:chOff x="534960" y="982800"/>
            <a:chExt cx="4389480" cy="5557680"/>
          </a:xfrm>
        </p:grpSpPr>
        <p:pic>
          <p:nvPicPr>
            <p:cNvPr id="23" name="Рисунок 2" descr=""/>
            <p:cNvPicPr/>
            <p:nvPr/>
          </p:nvPicPr>
          <p:blipFill>
            <a:blip r:embed="rId1"/>
            <a:srcRect l="15836" t="2406" r="13887" b="2986"/>
            <a:stretch/>
          </p:blipFill>
          <p:spPr>
            <a:xfrm>
              <a:off x="534960" y="982800"/>
              <a:ext cx="4389480" cy="5557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" name="TextBox 6"/>
            <p:cNvSpPr/>
            <p:nvPr/>
          </p:nvSpPr>
          <p:spPr>
            <a:xfrm>
              <a:off x="1695960" y="1806480"/>
              <a:ext cx="2322360" cy="393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333333"/>
                  </a:solidFill>
                  <a:uFillTx/>
                  <a:latin typeface="Open Sans"/>
                  <a:ea typeface="Open Sans"/>
                </a:rPr>
                <a:t>al [ɔ:] 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000000"/>
                  </a:solidFill>
                  <a:uFillTx/>
                  <a:latin typeface="Open Sans"/>
                  <a:ea typeface="Open Sans"/>
                </a:rPr>
                <a:t>All 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000000"/>
                  </a:solidFill>
                  <a:uFillTx/>
                  <a:latin typeface="Open Sans"/>
                  <a:ea typeface="Open Sans"/>
                </a:rPr>
                <a:t>Ball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000000"/>
                  </a:solidFill>
                  <a:uFillTx/>
                  <a:latin typeface="Open Sans"/>
                  <a:ea typeface="Open Sans"/>
                </a:rPr>
                <a:t>Fall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000000"/>
                  </a:solidFill>
                  <a:uFillTx/>
                  <a:latin typeface="Open Sans"/>
                  <a:ea typeface="Open Sans"/>
                </a:rPr>
                <a:t>Small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000000"/>
                  </a:solidFill>
                  <a:uFillTx/>
                  <a:latin typeface="Open Sans"/>
                  <a:ea typeface="Open Sans"/>
                </a:rPr>
                <a:t>Football</a:t>
              </a:r>
              <a:r>
                <a:rPr b="0" lang="en-US" sz="3600" strike="noStrike" u="none">
                  <a:solidFill>
                    <a:srgbClr val="000000"/>
                  </a:solidFill>
                  <a:uFillTx/>
                  <a:latin typeface="Open Sans Semibold"/>
                  <a:ea typeface="Open Sans Semibold"/>
                </a:rPr>
                <a:t>  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25" name="Группа 10"/>
          <p:cNvGrpSpPr/>
          <p:nvPr/>
        </p:nvGrpSpPr>
        <p:grpSpPr>
          <a:xfrm>
            <a:off x="6399360" y="1092240"/>
            <a:ext cx="4389120" cy="5397480"/>
            <a:chOff x="6399360" y="1092240"/>
            <a:chExt cx="4389120" cy="5397480"/>
          </a:xfrm>
        </p:grpSpPr>
        <p:pic>
          <p:nvPicPr>
            <p:cNvPr id="26" name="Рисунок 7" descr=""/>
            <p:cNvPicPr/>
            <p:nvPr/>
          </p:nvPicPr>
          <p:blipFill>
            <a:blip r:embed="rId2"/>
            <a:stretch/>
          </p:blipFill>
          <p:spPr>
            <a:xfrm>
              <a:off x="6399360" y="1092240"/>
              <a:ext cx="4389120" cy="5397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7" name="TextBox 9"/>
            <p:cNvSpPr/>
            <p:nvPr/>
          </p:nvSpPr>
          <p:spPr>
            <a:xfrm>
              <a:off x="7441200" y="2115360"/>
              <a:ext cx="2467080" cy="283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000000"/>
                  </a:solidFill>
                  <a:uFillTx/>
                  <a:latin typeface="Open Sans"/>
                  <a:ea typeface="Open Sans"/>
                </a:rPr>
                <a:t>ng [ŋ]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000000"/>
                  </a:solidFill>
                  <a:uFillTx/>
                  <a:latin typeface="Open Sans"/>
                  <a:ea typeface="Open Sans"/>
                </a:rPr>
                <a:t>Swimming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000000"/>
                  </a:solidFill>
                  <a:uFillTx/>
                  <a:latin typeface="Open Sans"/>
                  <a:ea typeface="Open Sans"/>
                </a:rPr>
                <a:t>Cycling 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000000"/>
                  </a:solidFill>
                  <a:uFillTx/>
                  <a:latin typeface="Open Sans"/>
                  <a:ea typeface="Open Sans"/>
                </a:rPr>
                <a:t>Skiing 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000000"/>
                  </a:solidFill>
                  <a:uFillTx/>
                  <a:latin typeface="Open Sans"/>
                  <a:ea typeface="Open Sans"/>
                </a:rPr>
                <a:t>Skating</a:t>
              </a:r>
              <a:r>
                <a:rPr b="1" lang="en-US" sz="1400" strike="noStrike" u="none">
                  <a:solidFill>
                    <a:srgbClr val="000000"/>
                  </a:solidFill>
                  <a:uFillTx/>
                  <a:latin typeface="Arial"/>
                </a:rPr>
                <a:t> 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8" name="TextBox 11"/>
          <p:cNvSpPr/>
          <p:nvPr/>
        </p:nvSpPr>
        <p:spPr>
          <a:xfrm>
            <a:off x="4463280" y="196920"/>
            <a:ext cx="2822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Sound spot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Вертикальный свиток 18"/>
          <p:cNvSpPr/>
          <p:nvPr/>
        </p:nvSpPr>
        <p:spPr>
          <a:xfrm>
            <a:off x="10423440" y="41400"/>
            <a:ext cx="1768680" cy="1295280"/>
          </a:xfrm>
          <a:prstGeom prst="verticalScroll">
            <a:avLst>
              <a:gd name="adj" fmla="val 12500"/>
            </a:avLst>
          </a:prstGeom>
          <a:solidFill>
            <a:srgbClr val="ffe699"/>
          </a:solidFill>
          <a:ln w="25560">
            <a:solidFill>
              <a:srgbClr val="ffd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Unit 5:                        Health and Body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Lesson 5: 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Hats and Bats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9"/>
          <p:cNvSpPr/>
          <p:nvPr/>
        </p:nvSpPr>
        <p:spPr>
          <a:xfrm>
            <a:off x="3206880" y="125280"/>
            <a:ext cx="4352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Vocabulary: Sport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" name="Рисунок 10" descr=""/>
          <p:cNvPicPr/>
          <p:nvPr/>
        </p:nvPicPr>
        <p:blipFill>
          <a:blip r:embed="rId1"/>
          <a:stretch/>
        </p:blipFill>
        <p:spPr>
          <a:xfrm>
            <a:off x="1208160" y="771480"/>
            <a:ext cx="9144000" cy="5538960"/>
          </a:xfrm>
          <a:prstGeom prst="rect">
            <a:avLst/>
          </a:prstGeom>
          <a:ln w="0">
            <a:noFill/>
          </a:ln>
        </p:spPr>
      </p:pic>
      <p:sp>
        <p:nvSpPr>
          <p:cNvPr id="32" name="Вертикальный свиток 11"/>
          <p:cNvSpPr/>
          <p:nvPr/>
        </p:nvSpPr>
        <p:spPr>
          <a:xfrm>
            <a:off x="10423440" y="103320"/>
            <a:ext cx="1768680" cy="1296720"/>
          </a:xfrm>
          <a:prstGeom prst="verticalScroll">
            <a:avLst>
              <a:gd name="adj" fmla="val 12500"/>
            </a:avLst>
          </a:prstGeom>
          <a:solidFill>
            <a:srgbClr val="ffe699"/>
          </a:solidFill>
          <a:ln w="25560">
            <a:solidFill>
              <a:srgbClr val="ffd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Unit 5:                        Health and Body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Lesson 5: 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Hats and Bats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2"/>
          <p:cNvSpPr/>
          <p:nvPr/>
        </p:nvSpPr>
        <p:spPr>
          <a:xfrm>
            <a:off x="95760" y="425520"/>
            <a:ext cx="99021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Fill in the first letters in the names of sports.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 </a:t>
            </a:r>
            <a:r>
              <a:rPr b="0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Read and spell the words</a:t>
            </a:r>
            <a:r>
              <a:rPr b="0" lang="en-US" sz="1400" strike="noStrike" u="none">
                <a:solidFill>
                  <a:srgbClr val="ff0000"/>
                </a:solidFill>
                <a:uFillTx/>
                <a:latin typeface="Arial"/>
              </a:rPr>
              <a:t>.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TextBox 3"/>
          <p:cNvSpPr/>
          <p:nvPr/>
        </p:nvSpPr>
        <p:spPr>
          <a:xfrm>
            <a:off x="4392720" y="2413080"/>
            <a:ext cx="2215440" cy="33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_ootball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_asketball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_kating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_olleyball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_ockey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_ennis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Вертикальный свиток 4"/>
          <p:cNvSpPr/>
          <p:nvPr/>
        </p:nvSpPr>
        <p:spPr>
          <a:xfrm>
            <a:off x="10423440" y="103320"/>
            <a:ext cx="1768680" cy="1296720"/>
          </a:xfrm>
          <a:prstGeom prst="verticalScroll">
            <a:avLst>
              <a:gd name="adj" fmla="val 12500"/>
            </a:avLst>
          </a:prstGeom>
          <a:solidFill>
            <a:srgbClr val="ffe699"/>
          </a:solidFill>
          <a:ln w="25560">
            <a:solidFill>
              <a:srgbClr val="ffd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Unit 5:                        Health and Body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Lesson 5: 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Hats and Bats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"/>
          <p:cNvSpPr/>
          <p:nvPr/>
        </p:nvSpPr>
        <p:spPr>
          <a:xfrm>
            <a:off x="3507120" y="369720"/>
            <a:ext cx="4757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Check your answers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Прямоугольник 3"/>
          <p:cNvSpPr/>
          <p:nvPr/>
        </p:nvSpPr>
        <p:spPr>
          <a:xfrm>
            <a:off x="4451400" y="1349280"/>
            <a:ext cx="2643120" cy="33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F</a:t>
            </a:r>
            <a:r>
              <a:rPr b="0" lang="en-US" sz="36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ootball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B</a:t>
            </a:r>
            <a:r>
              <a:rPr b="0" lang="en-US" sz="36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asketball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S</a:t>
            </a:r>
            <a:r>
              <a:rPr b="0" lang="en-US" sz="36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kating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V</a:t>
            </a:r>
            <a:r>
              <a:rPr b="0" lang="en-US" sz="36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olleyball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H</a:t>
            </a:r>
            <a:r>
              <a:rPr b="0" lang="en-US" sz="36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ockey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T</a:t>
            </a:r>
            <a:r>
              <a:rPr b="0" lang="en-US" sz="36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ennis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Вертикальный свиток 4"/>
          <p:cNvSpPr/>
          <p:nvPr/>
        </p:nvSpPr>
        <p:spPr>
          <a:xfrm>
            <a:off x="10423440" y="103320"/>
            <a:ext cx="1768680" cy="1296720"/>
          </a:xfrm>
          <a:prstGeom prst="verticalScroll">
            <a:avLst>
              <a:gd name="adj" fmla="val 12500"/>
            </a:avLst>
          </a:prstGeom>
          <a:solidFill>
            <a:srgbClr val="ffe699"/>
          </a:solidFill>
          <a:ln w="25560">
            <a:solidFill>
              <a:srgbClr val="ffd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Unit 5:                        Health and Body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Lesson 5: 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Hats and Bats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"/>
          <p:cNvSpPr/>
          <p:nvPr/>
        </p:nvSpPr>
        <p:spPr>
          <a:xfrm>
            <a:off x="721080" y="457200"/>
            <a:ext cx="10094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Look at the pictures and say names of sport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0" name="Группа 11"/>
          <p:cNvGrpSpPr/>
          <p:nvPr/>
        </p:nvGrpSpPr>
        <p:grpSpPr>
          <a:xfrm>
            <a:off x="811080" y="1411200"/>
            <a:ext cx="3297240" cy="2498760"/>
            <a:chOff x="811080" y="1411200"/>
            <a:chExt cx="3297240" cy="2498760"/>
          </a:xfrm>
        </p:grpSpPr>
        <p:pic>
          <p:nvPicPr>
            <p:cNvPr id="41" name="Рисунок 2" descr=""/>
            <p:cNvPicPr/>
            <p:nvPr/>
          </p:nvPicPr>
          <p:blipFill>
            <a:blip r:embed="rId1"/>
            <a:stretch/>
          </p:blipFill>
          <p:spPr>
            <a:xfrm>
              <a:off x="811080" y="1411200"/>
              <a:ext cx="3297240" cy="2498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2" name="TextBox 3"/>
            <p:cNvSpPr/>
            <p:nvPr/>
          </p:nvSpPr>
          <p:spPr>
            <a:xfrm>
              <a:off x="3544560" y="1488240"/>
              <a:ext cx="4737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3600" strike="noStrike" u="none">
                  <a:solidFill>
                    <a:srgbClr val="ffffff"/>
                  </a:solidFill>
                  <a:uFillTx/>
                  <a:latin typeface="Open Sans"/>
                  <a:ea typeface="Open Sans"/>
                </a:rPr>
                <a:t>1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43" name="Группа 12"/>
          <p:cNvGrpSpPr/>
          <p:nvPr/>
        </p:nvGrpSpPr>
        <p:grpSpPr>
          <a:xfrm>
            <a:off x="4746600" y="1403280"/>
            <a:ext cx="3317760" cy="2457360"/>
            <a:chOff x="4746600" y="1403280"/>
            <a:chExt cx="3317760" cy="2457360"/>
          </a:xfrm>
        </p:grpSpPr>
        <p:pic>
          <p:nvPicPr>
            <p:cNvPr id="44" name="Рисунок 4" descr=""/>
            <p:cNvPicPr/>
            <p:nvPr/>
          </p:nvPicPr>
          <p:blipFill>
            <a:blip r:embed="rId2"/>
            <a:stretch/>
          </p:blipFill>
          <p:spPr>
            <a:xfrm>
              <a:off x="4746600" y="1411560"/>
              <a:ext cx="3317760" cy="2449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5" name="TextBox 5"/>
            <p:cNvSpPr/>
            <p:nvPr/>
          </p:nvSpPr>
          <p:spPr>
            <a:xfrm>
              <a:off x="7614000" y="1403280"/>
              <a:ext cx="40932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3600" strike="noStrike" u="none">
                  <a:solidFill>
                    <a:srgbClr val="ffffff"/>
                  </a:solidFill>
                  <a:uFillTx/>
                  <a:latin typeface="Open Sans"/>
                  <a:ea typeface="Open Sans"/>
                </a:rPr>
                <a:t>2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46" name="Группа 10"/>
          <p:cNvGrpSpPr/>
          <p:nvPr/>
        </p:nvGrpSpPr>
        <p:grpSpPr>
          <a:xfrm>
            <a:off x="8570880" y="1503360"/>
            <a:ext cx="3197160" cy="2371680"/>
            <a:chOff x="8570880" y="1503360"/>
            <a:chExt cx="3197160" cy="2371680"/>
          </a:xfrm>
        </p:grpSpPr>
        <p:pic>
          <p:nvPicPr>
            <p:cNvPr id="47" name="Рисунок 6" descr=""/>
            <p:cNvPicPr/>
            <p:nvPr/>
          </p:nvPicPr>
          <p:blipFill>
            <a:blip r:embed="rId3"/>
            <a:stretch/>
          </p:blipFill>
          <p:spPr>
            <a:xfrm>
              <a:off x="8570880" y="1503360"/>
              <a:ext cx="3197160" cy="2371680"/>
            </a:xfrm>
            <a:prstGeom prst="rect">
              <a:avLst/>
            </a:prstGeom>
            <a:ln w="9360">
              <a:solidFill>
                <a:srgbClr val="4472c4"/>
              </a:solidFill>
              <a:miter/>
            </a:ln>
          </p:spPr>
        </p:pic>
        <p:sp>
          <p:nvSpPr>
            <p:cNvPr id="48" name="Овал 9"/>
            <p:cNvSpPr/>
            <p:nvPr/>
          </p:nvSpPr>
          <p:spPr>
            <a:xfrm>
              <a:off x="11123640" y="1509480"/>
              <a:ext cx="639720" cy="539640"/>
            </a:xfrm>
            <a:prstGeom prst="ellipse">
              <a:avLst/>
            </a:prstGeom>
            <a:solidFill>
              <a:srgbClr val="4472c4"/>
            </a:solidFill>
            <a:ln w="25560">
              <a:solidFill>
                <a:srgbClr val="41719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3600" strike="noStrike" u="none">
                  <a:solidFill>
                    <a:srgbClr val="ffffff"/>
                  </a:solidFill>
                  <a:uFillTx/>
                  <a:latin typeface="Open Sans"/>
                  <a:ea typeface="Open Sans"/>
                </a:rPr>
                <a:t>3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49" name="Группа 16"/>
          <p:cNvGrpSpPr/>
          <p:nvPr/>
        </p:nvGrpSpPr>
        <p:grpSpPr>
          <a:xfrm>
            <a:off x="811080" y="4083120"/>
            <a:ext cx="3206880" cy="2414520"/>
            <a:chOff x="811080" y="4083120"/>
            <a:chExt cx="3206880" cy="2414520"/>
          </a:xfrm>
        </p:grpSpPr>
        <p:pic>
          <p:nvPicPr>
            <p:cNvPr id="50" name="Рисунок 7" descr=""/>
            <p:cNvPicPr/>
            <p:nvPr/>
          </p:nvPicPr>
          <p:blipFill>
            <a:blip r:embed="rId4"/>
            <a:stretch/>
          </p:blipFill>
          <p:spPr>
            <a:xfrm>
              <a:off x="811080" y="4083120"/>
              <a:ext cx="3206880" cy="2414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" name="TextBox 14"/>
            <p:cNvSpPr/>
            <p:nvPr/>
          </p:nvSpPr>
          <p:spPr>
            <a:xfrm>
              <a:off x="933840" y="4130640"/>
              <a:ext cx="40932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3600" strike="noStrike" u="none">
                  <a:solidFill>
                    <a:srgbClr val="ffffff"/>
                  </a:solidFill>
                  <a:uFillTx/>
                  <a:latin typeface="Open Sans"/>
                  <a:ea typeface="Open Sans"/>
                </a:rPr>
                <a:t>4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52" name="Группа 18"/>
          <p:cNvGrpSpPr/>
          <p:nvPr/>
        </p:nvGrpSpPr>
        <p:grpSpPr>
          <a:xfrm>
            <a:off x="4746600" y="4083120"/>
            <a:ext cx="3317760" cy="2317680"/>
            <a:chOff x="4746600" y="4083120"/>
            <a:chExt cx="3317760" cy="2317680"/>
          </a:xfrm>
        </p:grpSpPr>
        <p:pic>
          <p:nvPicPr>
            <p:cNvPr id="53" name="Рисунок 8" descr=""/>
            <p:cNvPicPr/>
            <p:nvPr/>
          </p:nvPicPr>
          <p:blipFill>
            <a:blip r:embed="rId5"/>
            <a:stretch/>
          </p:blipFill>
          <p:spPr>
            <a:xfrm>
              <a:off x="4746600" y="4083120"/>
              <a:ext cx="3317760" cy="2317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" name="TextBox 17"/>
            <p:cNvSpPr/>
            <p:nvPr/>
          </p:nvSpPr>
          <p:spPr>
            <a:xfrm>
              <a:off x="4858200" y="4130640"/>
              <a:ext cx="40932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3600" strike="noStrike" u="none">
                  <a:solidFill>
                    <a:srgbClr val="ffffff"/>
                  </a:solidFill>
                  <a:uFillTx/>
                  <a:latin typeface="Open Sans"/>
                  <a:ea typeface="Open Sans"/>
                </a:rPr>
                <a:t>5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55" name="Группа 19"/>
          <p:cNvGrpSpPr/>
          <p:nvPr/>
        </p:nvGrpSpPr>
        <p:grpSpPr>
          <a:xfrm>
            <a:off x="8570880" y="4083120"/>
            <a:ext cx="3192480" cy="2317680"/>
            <a:chOff x="8570880" y="4083120"/>
            <a:chExt cx="3192480" cy="2317680"/>
          </a:xfrm>
        </p:grpSpPr>
        <p:pic>
          <p:nvPicPr>
            <p:cNvPr id="56" name="Рисунок 13" descr=""/>
            <p:cNvPicPr/>
            <p:nvPr/>
          </p:nvPicPr>
          <p:blipFill>
            <a:blip r:embed="rId6"/>
            <a:stretch/>
          </p:blipFill>
          <p:spPr>
            <a:xfrm>
              <a:off x="8570880" y="4083120"/>
              <a:ext cx="3192480" cy="2317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" name="Прямоугольник 15"/>
            <p:cNvSpPr/>
            <p:nvPr/>
          </p:nvSpPr>
          <p:spPr>
            <a:xfrm>
              <a:off x="8820000" y="4163760"/>
              <a:ext cx="40932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3600" strike="noStrike" u="none">
                  <a:solidFill>
                    <a:srgbClr val="ffffff"/>
                  </a:solidFill>
                  <a:uFillTx/>
                  <a:latin typeface="Open Sans"/>
                  <a:ea typeface="Open Sans"/>
                </a:rPr>
                <a:t>6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58" name="Вертикальный свиток 22"/>
          <p:cNvSpPr/>
          <p:nvPr/>
        </p:nvSpPr>
        <p:spPr>
          <a:xfrm>
            <a:off x="10423440" y="103320"/>
            <a:ext cx="1768680" cy="1296720"/>
          </a:xfrm>
          <a:prstGeom prst="verticalScroll">
            <a:avLst>
              <a:gd name="adj" fmla="val 12500"/>
            </a:avLst>
          </a:prstGeom>
          <a:solidFill>
            <a:srgbClr val="ffe699"/>
          </a:solidFill>
          <a:ln w="25560">
            <a:solidFill>
              <a:srgbClr val="ffd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Unit 5:                        Health and Body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Lesson 5: 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Hats and Bats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1"/>
          <p:cNvSpPr/>
          <p:nvPr/>
        </p:nvSpPr>
        <p:spPr>
          <a:xfrm>
            <a:off x="721080" y="457200"/>
            <a:ext cx="10094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Look at the pictures and say names of sport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0" name="Группа 11"/>
          <p:cNvGrpSpPr/>
          <p:nvPr/>
        </p:nvGrpSpPr>
        <p:grpSpPr>
          <a:xfrm>
            <a:off x="933480" y="1335240"/>
            <a:ext cx="3297240" cy="2528640"/>
            <a:chOff x="933480" y="1335240"/>
            <a:chExt cx="3297240" cy="2528640"/>
          </a:xfrm>
        </p:grpSpPr>
        <p:pic>
          <p:nvPicPr>
            <p:cNvPr id="61" name="Рисунок 2" descr=""/>
            <p:cNvPicPr/>
            <p:nvPr/>
          </p:nvPicPr>
          <p:blipFill>
            <a:blip r:embed="rId1"/>
            <a:stretch/>
          </p:blipFill>
          <p:spPr>
            <a:xfrm>
              <a:off x="933480" y="1365480"/>
              <a:ext cx="3297240" cy="2498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2" name="TextBox 3"/>
            <p:cNvSpPr/>
            <p:nvPr/>
          </p:nvSpPr>
          <p:spPr>
            <a:xfrm>
              <a:off x="1809720" y="1335240"/>
              <a:ext cx="24210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ffffff"/>
                  </a:solidFill>
                  <a:uFillTx/>
                  <a:latin typeface="Open Sans"/>
                  <a:ea typeface="Open Sans"/>
                </a:rPr>
                <a:t>1 football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63" name="Группа 12"/>
          <p:cNvGrpSpPr/>
          <p:nvPr/>
        </p:nvGrpSpPr>
        <p:grpSpPr>
          <a:xfrm>
            <a:off x="4746600" y="1314360"/>
            <a:ext cx="3317760" cy="2546280"/>
            <a:chOff x="4746600" y="1314360"/>
            <a:chExt cx="3317760" cy="2546280"/>
          </a:xfrm>
        </p:grpSpPr>
        <p:pic>
          <p:nvPicPr>
            <p:cNvPr id="64" name="Рисунок 4" descr=""/>
            <p:cNvPicPr/>
            <p:nvPr/>
          </p:nvPicPr>
          <p:blipFill>
            <a:blip r:embed="rId2"/>
            <a:stretch/>
          </p:blipFill>
          <p:spPr>
            <a:xfrm>
              <a:off x="4746600" y="1412280"/>
              <a:ext cx="3317760" cy="2448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5" name="TextBox 5"/>
            <p:cNvSpPr/>
            <p:nvPr/>
          </p:nvSpPr>
          <p:spPr>
            <a:xfrm>
              <a:off x="5940720" y="1314360"/>
              <a:ext cx="19083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ffffff"/>
                  </a:solidFill>
                  <a:uFillTx/>
                  <a:latin typeface="Open Sans"/>
                  <a:ea typeface="Open Sans"/>
                </a:rPr>
                <a:t>2 tennis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66" name="Группа 10"/>
          <p:cNvGrpSpPr/>
          <p:nvPr/>
        </p:nvGrpSpPr>
        <p:grpSpPr>
          <a:xfrm>
            <a:off x="8596440" y="1430280"/>
            <a:ext cx="3211560" cy="2373480"/>
            <a:chOff x="8596440" y="1430280"/>
            <a:chExt cx="3211560" cy="2373480"/>
          </a:xfrm>
        </p:grpSpPr>
        <p:pic>
          <p:nvPicPr>
            <p:cNvPr id="67" name="Рисунок 6" descr=""/>
            <p:cNvPicPr/>
            <p:nvPr/>
          </p:nvPicPr>
          <p:blipFill>
            <a:blip r:embed="rId3"/>
            <a:stretch/>
          </p:blipFill>
          <p:spPr>
            <a:xfrm>
              <a:off x="8610480" y="1430280"/>
              <a:ext cx="3197520" cy="2373480"/>
            </a:xfrm>
            <a:prstGeom prst="rect">
              <a:avLst/>
            </a:prstGeom>
            <a:ln w="9360">
              <a:solidFill>
                <a:srgbClr val="4472c4"/>
              </a:solidFill>
              <a:miter/>
            </a:ln>
          </p:spPr>
        </p:pic>
        <p:sp>
          <p:nvSpPr>
            <p:cNvPr id="68" name="Овал 9"/>
            <p:cNvSpPr/>
            <p:nvPr/>
          </p:nvSpPr>
          <p:spPr>
            <a:xfrm>
              <a:off x="8596440" y="1436400"/>
              <a:ext cx="3164040" cy="539640"/>
            </a:xfrm>
            <a:prstGeom prst="ellipse">
              <a:avLst/>
            </a:prstGeom>
            <a:solidFill>
              <a:srgbClr val="4472c4"/>
            </a:solidFill>
            <a:ln w="25560">
              <a:solidFill>
                <a:srgbClr val="41719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ffffff"/>
                  </a:solidFill>
                  <a:uFillTx/>
                  <a:latin typeface="Open Sans"/>
                  <a:ea typeface="Open Sans"/>
                </a:rPr>
                <a:t>3 hockey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69" name="Группа 16"/>
          <p:cNvGrpSpPr/>
          <p:nvPr/>
        </p:nvGrpSpPr>
        <p:grpSpPr>
          <a:xfrm>
            <a:off x="914400" y="3938760"/>
            <a:ext cx="3316320" cy="2412720"/>
            <a:chOff x="914400" y="3938760"/>
            <a:chExt cx="3316320" cy="2412720"/>
          </a:xfrm>
        </p:grpSpPr>
        <p:pic>
          <p:nvPicPr>
            <p:cNvPr id="70" name="Рисунок 7" descr=""/>
            <p:cNvPicPr/>
            <p:nvPr/>
          </p:nvPicPr>
          <p:blipFill>
            <a:blip r:embed="rId4"/>
            <a:stretch/>
          </p:blipFill>
          <p:spPr>
            <a:xfrm>
              <a:off x="914400" y="3938760"/>
              <a:ext cx="3316320" cy="2412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" name="TextBox 14"/>
            <p:cNvSpPr/>
            <p:nvPr/>
          </p:nvSpPr>
          <p:spPr>
            <a:xfrm>
              <a:off x="1215360" y="3986280"/>
              <a:ext cx="287712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ffffff"/>
                  </a:solidFill>
                  <a:uFillTx/>
                  <a:latin typeface="Open Sans"/>
                  <a:ea typeface="Open Sans"/>
                </a:rPr>
                <a:t>4 volleyball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72" name="Группа 18"/>
          <p:cNvGrpSpPr/>
          <p:nvPr/>
        </p:nvGrpSpPr>
        <p:grpSpPr>
          <a:xfrm>
            <a:off x="4703760" y="4035600"/>
            <a:ext cx="3317760" cy="2319120"/>
            <a:chOff x="4703760" y="4035600"/>
            <a:chExt cx="3317760" cy="2319120"/>
          </a:xfrm>
        </p:grpSpPr>
        <p:pic>
          <p:nvPicPr>
            <p:cNvPr id="73" name="Рисунок 8" descr=""/>
            <p:cNvPicPr/>
            <p:nvPr/>
          </p:nvPicPr>
          <p:blipFill>
            <a:blip r:embed="rId5"/>
            <a:stretch/>
          </p:blipFill>
          <p:spPr>
            <a:xfrm>
              <a:off x="4703760" y="4035600"/>
              <a:ext cx="3317760" cy="2319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TextBox 17"/>
            <p:cNvSpPr/>
            <p:nvPr/>
          </p:nvSpPr>
          <p:spPr>
            <a:xfrm>
              <a:off x="4795560" y="4083120"/>
              <a:ext cx="32259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ffffff"/>
                  </a:solidFill>
                  <a:uFillTx/>
                  <a:latin typeface="Open Sans"/>
                  <a:ea typeface="Open Sans"/>
                </a:rPr>
                <a:t>5 basketball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75" name="Группа 19"/>
          <p:cNvGrpSpPr/>
          <p:nvPr/>
        </p:nvGrpSpPr>
        <p:grpSpPr>
          <a:xfrm>
            <a:off x="8591400" y="3962520"/>
            <a:ext cx="3192840" cy="2365200"/>
            <a:chOff x="8591400" y="3962520"/>
            <a:chExt cx="3192840" cy="2365200"/>
          </a:xfrm>
        </p:grpSpPr>
        <p:pic>
          <p:nvPicPr>
            <p:cNvPr id="76" name="Рисунок 13" descr=""/>
            <p:cNvPicPr/>
            <p:nvPr/>
          </p:nvPicPr>
          <p:blipFill>
            <a:blip r:embed="rId6"/>
            <a:stretch/>
          </p:blipFill>
          <p:spPr>
            <a:xfrm>
              <a:off x="8591400" y="4009680"/>
              <a:ext cx="3192840" cy="2318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7" name="Прямоугольник 15"/>
            <p:cNvSpPr/>
            <p:nvPr/>
          </p:nvSpPr>
          <p:spPr>
            <a:xfrm>
              <a:off x="8697240" y="3962520"/>
              <a:ext cx="302544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ffffff"/>
                  </a:solidFill>
                  <a:uFillTx/>
                  <a:latin typeface="Open Sans"/>
                  <a:ea typeface="Open Sans"/>
                </a:rPr>
                <a:t>6 badminton 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78" name="Рисунок 20" descr=""/>
          <p:cNvPicPr/>
          <p:nvPr/>
        </p:nvPicPr>
        <p:blipFill>
          <a:blip r:embed="rId7"/>
          <a:stretch/>
        </p:blipFill>
        <p:spPr>
          <a:xfrm>
            <a:off x="10415520" y="25560"/>
            <a:ext cx="2067120" cy="1341360"/>
          </a:xfrm>
          <a:prstGeom prst="rect">
            <a:avLst/>
          </a:prstGeom>
          <a:ln w="0">
            <a:noFill/>
          </a:ln>
        </p:spPr>
      </p:pic>
      <p:pic>
        <p:nvPicPr>
          <p:cNvPr id="79" name="Рисунок 20" descr=""/>
          <p:cNvPicPr/>
          <p:nvPr/>
        </p:nvPicPr>
        <p:blipFill>
          <a:blip r:embed="rId8"/>
          <a:stretch/>
        </p:blipFill>
        <p:spPr>
          <a:xfrm>
            <a:off x="10415520" y="-6480"/>
            <a:ext cx="2067120" cy="134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20" descr=""/>
          <p:cNvPicPr/>
          <p:nvPr/>
        </p:nvPicPr>
        <p:blipFill>
          <a:blip r:embed="rId1"/>
          <a:stretch/>
        </p:blipFill>
        <p:spPr>
          <a:xfrm>
            <a:off x="10415520" y="-6480"/>
            <a:ext cx="2067120" cy="1341720"/>
          </a:xfrm>
          <a:prstGeom prst="rect">
            <a:avLst/>
          </a:prstGeom>
          <a:ln w="0">
            <a:noFill/>
          </a:ln>
        </p:spPr>
      </p:pic>
      <p:sp>
        <p:nvSpPr>
          <p:cNvPr id="81" name="Вертикальный свиток 3"/>
          <p:cNvSpPr/>
          <p:nvPr/>
        </p:nvSpPr>
        <p:spPr>
          <a:xfrm>
            <a:off x="2324160" y="390600"/>
            <a:ext cx="7699320" cy="6270480"/>
          </a:xfrm>
          <a:prstGeom prst="verticalScroll">
            <a:avLst>
              <a:gd name="adj" fmla="val 12500"/>
            </a:avLst>
          </a:prstGeom>
          <a:solidFill>
            <a:srgbClr val="ffd966"/>
          </a:solidFill>
          <a:ln w="255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Lucida Handwriting"/>
              </a:rPr>
              <a:t>Today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Lucida Handwriting"/>
              </a:rPr>
              <a:t>you have known the new words about sport.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Lucida Handwriting"/>
              </a:rPr>
              <a:t>What is your favorite sport?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Lucida Handwriting"/>
              </a:rPr>
              <a:t>Answer the questions using the following constructions:  I like _________, or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Lucida Handwriting"/>
              </a:rPr>
              <a:t>My favourite sport is ________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Orians, A.J.</dc:creator>
  <dc:description/>
  <cp:keywords/>
  <dc:language>en-US</dc:language>
  <cp:lastModifiedBy>ww</cp:lastModifiedBy>
  <dcterms:modified xsi:type="dcterms:W3CDTF">2020-12-10T12:39:11Z</dcterms:modified>
  <cp:revision>57</cp:revision>
  <dc:subject/>
  <dc:title>Record a Presentation</dc:title>
</cp:coreProperties>
</file>