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_rels/presentation.xml.rels" ContentType="application/vnd.openxmlformats-package.relationships+xml"/>
  <Override PartName="/ppt/media/image1.png" ContentType="image/png"/>
  <Override PartName="/ppt/media/image4.png" ContentType="image/png"/>
  <Override PartName="/ppt/media/image12.wmf" ContentType="image/x-wmf"/>
  <Override PartName="/ppt/media/image5.png" ContentType="image/png"/>
  <Override PartName="/ppt/media/image13.wmf" ContentType="image/x-wmf"/>
  <Override PartName="/ppt/media/image14.png" ContentType="image/png"/>
  <Override PartName="/ppt/media/image6.png" ContentType="image/png"/>
  <Override PartName="/ppt/media/image7.png" ContentType="image/png"/>
  <Override PartName="/ppt/media/image15.wmf" ContentType="image/x-wmf"/>
  <Override PartName="/ppt/media/image16.png" ContentType="image/png"/>
  <Override PartName="/ppt/media/image8.png" ContentType="image/png"/>
  <Override PartName="/ppt/media/image3.png" ContentType="image/png"/>
  <Override PartName="/ppt/media/image11.wmf" ContentType="image/x-wmf"/>
  <Override PartName="/ppt/media/image10.png" ContentType="image/png"/>
  <Override PartName="/ppt/media/image2.png" ContentType="image/png"/>
  <Override PartName="/ppt/media/image9.png" ContentType="image/pn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49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599F16-574E-491A-B63A-220BB8A466F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196920"/>
            <a:ext cx="10515600" cy="106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" name="Shape 8" descr=""/>
          <p:cNvPicPr/>
          <p:nvPr/>
        </p:nvPicPr>
        <p:blipFill>
          <a:blip r:embed="rId2"/>
          <a:stretch/>
        </p:blipFill>
        <p:spPr>
          <a:xfrm>
            <a:off x="11087280" y="185760"/>
            <a:ext cx="909360" cy="909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" descr=""/>
          <p:cNvPicPr/>
          <p:nvPr/>
        </p:nvPicPr>
        <p:blipFill>
          <a:blip r:embed="rId2"/>
          <a:stretch/>
        </p:blipFill>
        <p:spPr>
          <a:xfrm>
            <a:off x="11087280" y="185760"/>
            <a:ext cx="909360" cy="9097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196920"/>
            <a:ext cx="10515600" cy="106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8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B3AE12C-BB18-4948-ABB3-D2A3EB881713}" type="slidenum">
              <a:rPr b="0" lang="en-US" sz="18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Relationship Id="rId4" Type="http://schemas.openxmlformats.org/officeDocument/2006/relationships/image" Target="../media/image14.png"/><Relationship Id="rId5" Type="http://schemas.openxmlformats.org/officeDocument/2006/relationships/image" Target="../media/image15.wmf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Relationship Id="rId4" Type="http://schemas.openxmlformats.org/officeDocument/2006/relationships/image" Target="../media/image14.png"/><Relationship Id="rId5" Type="http://schemas.openxmlformats.org/officeDocument/2006/relationships/image" Target="../media/image15.wmf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/>
          <p:nvPr/>
        </p:nvSpPr>
        <p:spPr>
          <a:xfrm>
            <a:off x="3151080" y="174600"/>
            <a:ext cx="55119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Unit 5. Health and body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Прямоугольник 2"/>
          <p:cNvSpPr/>
          <p:nvPr/>
        </p:nvSpPr>
        <p:spPr>
          <a:xfrm>
            <a:off x="3151080" y="758880"/>
            <a:ext cx="5330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Lesson </a:t>
            </a:r>
            <a:r>
              <a:rPr b="0" lang="ru-RU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6</a:t>
            </a:r>
            <a:r>
              <a:rPr b="0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: Hats and Bats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Прямоугольник 6"/>
          <p:cNvSpPr/>
          <p:nvPr/>
        </p:nvSpPr>
        <p:spPr>
          <a:xfrm>
            <a:off x="351000" y="1608120"/>
            <a:ext cx="7492680" cy="74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Learning objectives(s) that this lesson is contributing to                                       (link to the Subject programme):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Прямоугольник 7"/>
          <p:cNvSpPr/>
          <p:nvPr/>
        </p:nvSpPr>
        <p:spPr>
          <a:xfrm>
            <a:off x="318960" y="2289240"/>
            <a:ext cx="74682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2.L4 Recognize with support short basic questions relating to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features such as color and number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2.S8 Give simple instructions for others to follow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366840" y="3246480"/>
            <a:ext cx="4341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Assessment criteria: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12"/>
          <p:cNvSpPr/>
          <p:nvPr/>
        </p:nvSpPr>
        <p:spPr>
          <a:xfrm>
            <a:off x="396720" y="5578560"/>
            <a:ext cx="84106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Teacher: Kamalova Dilfuza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School № 50 “Kazgarish” named after Raiymbek  Batyr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TextBox 13"/>
          <p:cNvSpPr/>
          <p:nvPr/>
        </p:nvSpPr>
        <p:spPr>
          <a:xfrm>
            <a:off x="396720" y="4870440"/>
            <a:ext cx="82663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You will know the specific details of different sports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You will learn to give and follow simple instructions belong to sport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10896480" y="103320"/>
            <a:ext cx="1295640" cy="114300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  <a:ea typeface="Open Sans"/>
              </a:rPr>
              <a:t>2nd grade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  <a:ea typeface="Open Sans"/>
              </a:rPr>
              <a:t>III term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Вертикальный свиток 21"/>
          <p:cNvSpPr/>
          <p:nvPr/>
        </p:nvSpPr>
        <p:spPr>
          <a:xfrm>
            <a:off x="9040680" y="1752480"/>
            <a:ext cx="3194280" cy="3706920"/>
          </a:xfrm>
          <a:prstGeom prst="verticalScroll">
            <a:avLst>
              <a:gd name="adj" fmla="val 12500"/>
            </a:avLst>
          </a:prstGeom>
          <a:solidFill>
            <a:srgbClr val="ffd966"/>
          </a:solidFill>
          <a:ln w="25560">
            <a:solidFill>
              <a:srgbClr val="bf9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Freestyle Script"/>
                <a:ea typeface="Open Sans"/>
              </a:rPr>
              <a:t>The ball always looks for the best player.  ~French Proverb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Прямоугольник 1"/>
          <p:cNvSpPr/>
          <p:nvPr/>
        </p:nvSpPr>
        <p:spPr>
          <a:xfrm>
            <a:off x="338040" y="3614760"/>
            <a:ext cx="609624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•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Identify basic questions with support                             • Recognize colour and number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•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Give simple commands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•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Follow commands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ертикальный свиток 4"/>
          <p:cNvSpPr/>
          <p:nvPr/>
        </p:nvSpPr>
        <p:spPr>
          <a:xfrm>
            <a:off x="10423440" y="103320"/>
            <a:ext cx="1768680" cy="129672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6: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0" name="Группа 6"/>
          <p:cNvGrpSpPr/>
          <p:nvPr/>
        </p:nvGrpSpPr>
        <p:grpSpPr>
          <a:xfrm>
            <a:off x="365040" y="777960"/>
            <a:ext cx="5867640" cy="5486400"/>
            <a:chOff x="365040" y="777960"/>
            <a:chExt cx="5867640" cy="5486400"/>
          </a:xfrm>
        </p:grpSpPr>
        <p:pic>
          <p:nvPicPr>
            <p:cNvPr id="21" name="Рисунок 1" descr=""/>
            <p:cNvPicPr/>
            <p:nvPr/>
          </p:nvPicPr>
          <p:blipFill>
            <a:blip r:embed="rId1"/>
            <a:stretch/>
          </p:blipFill>
          <p:spPr>
            <a:xfrm>
              <a:off x="365040" y="777960"/>
              <a:ext cx="5867640" cy="548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" name="Прямоугольник 5"/>
            <p:cNvSpPr/>
            <p:nvPr/>
          </p:nvSpPr>
          <p:spPr>
            <a:xfrm>
              <a:off x="2706840" y="2059920"/>
              <a:ext cx="1285560" cy="2655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[</a:t>
              </a:r>
              <a:r>
                <a:rPr b="1" lang="en-US" sz="28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u]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Book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Cook 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Look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Foot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000000"/>
                  </a:solidFill>
                  <a:uFillTx/>
                  <a:latin typeface="Open Sans"/>
                  <a:ea typeface="Open Sans"/>
                </a:rPr>
                <a:t>Put 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3" name="Группа 9"/>
          <p:cNvGrpSpPr/>
          <p:nvPr/>
        </p:nvGrpSpPr>
        <p:grpSpPr>
          <a:xfrm>
            <a:off x="7201080" y="1384200"/>
            <a:ext cx="4005000" cy="4560480"/>
            <a:chOff x="7201080" y="1384200"/>
            <a:chExt cx="4005000" cy="4560480"/>
          </a:xfrm>
        </p:grpSpPr>
        <p:pic>
          <p:nvPicPr>
            <p:cNvPr id="24" name="Рисунок 7" descr=""/>
            <p:cNvPicPr/>
            <p:nvPr/>
          </p:nvPicPr>
          <p:blipFill>
            <a:blip r:embed="rId2"/>
            <a:stretch/>
          </p:blipFill>
          <p:spPr>
            <a:xfrm>
              <a:off x="7201080" y="1384200"/>
              <a:ext cx="4005000" cy="4237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" name="Прямоугольник 8"/>
            <p:cNvSpPr/>
            <p:nvPr/>
          </p:nvSpPr>
          <p:spPr>
            <a:xfrm>
              <a:off x="8849880" y="2313360"/>
              <a:ext cx="1199160" cy="3631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3600" strike="noStrike" u="none">
                  <a:solidFill>
                    <a:srgbClr val="333333"/>
                  </a:solidFill>
                  <a:uFillTx/>
                  <a:latin typeface="Open Sans"/>
                  <a:ea typeface="Open Sans"/>
                </a:rPr>
                <a:t>[</a:t>
              </a:r>
              <a:r>
                <a:rPr b="1" lang="en-US" sz="2800" strike="noStrike" u="none">
                  <a:solidFill>
                    <a:srgbClr val="333333"/>
                  </a:solidFill>
                  <a:uFillTx/>
                  <a:latin typeface="Open Sans"/>
                  <a:ea typeface="Open Sans"/>
                </a:rPr>
                <a:t>u:]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333333"/>
                  </a:solidFill>
                  <a:uFillTx/>
                  <a:latin typeface="Open Sans"/>
                  <a:ea typeface="Open Sans"/>
                </a:rPr>
                <a:t>School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333333"/>
                  </a:solidFill>
                  <a:uFillTx/>
                  <a:latin typeface="Open Sans"/>
                  <a:ea typeface="Open Sans"/>
                </a:rPr>
                <a:t>food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333333"/>
                  </a:solidFill>
                  <a:uFillTx/>
                  <a:latin typeface="Open Sans"/>
                  <a:ea typeface="Open Sans"/>
                </a:rPr>
                <a:t>Blue 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333333"/>
                  </a:solidFill>
                  <a:uFillTx/>
                  <a:latin typeface="Open Sans"/>
                  <a:ea typeface="Open Sans"/>
                </a:rPr>
                <a:t>Choose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333333"/>
                  </a:solidFill>
                  <a:uFillTx/>
                  <a:latin typeface="Open Sans"/>
                  <a:ea typeface="Open Sans"/>
                </a:rPr>
                <a:t>Do 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26" name="Рисунок 10" descr=""/>
          <p:cNvPicPr/>
          <p:nvPr/>
        </p:nvPicPr>
        <p:blipFill>
          <a:blip r:embed="rId3"/>
          <a:stretch/>
        </p:blipFill>
        <p:spPr>
          <a:xfrm>
            <a:off x="5151600" y="106200"/>
            <a:ext cx="3206520" cy="96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9"/>
          <p:cNvSpPr/>
          <p:nvPr/>
        </p:nvSpPr>
        <p:spPr>
          <a:xfrm>
            <a:off x="3206880" y="125280"/>
            <a:ext cx="4352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Vocabulary: Sport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" name="Рисунок 10" descr=""/>
          <p:cNvPicPr/>
          <p:nvPr/>
        </p:nvPicPr>
        <p:blipFill>
          <a:blip r:embed="rId1"/>
          <a:stretch/>
        </p:blipFill>
        <p:spPr>
          <a:xfrm>
            <a:off x="1208160" y="771480"/>
            <a:ext cx="9144000" cy="5538960"/>
          </a:xfrm>
          <a:prstGeom prst="rect">
            <a:avLst/>
          </a:prstGeom>
          <a:ln w="0">
            <a:noFill/>
          </a:ln>
        </p:spPr>
      </p:pic>
      <p:sp>
        <p:nvSpPr>
          <p:cNvPr id="29" name="Вертикальный свиток 11"/>
          <p:cNvSpPr/>
          <p:nvPr/>
        </p:nvSpPr>
        <p:spPr>
          <a:xfrm>
            <a:off x="10423440" y="103320"/>
            <a:ext cx="1768680" cy="129672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6: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Вертикальный свиток 4"/>
          <p:cNvSpPr/>
          <p:nvPr/>
        </p:nvSpPr>
        <p:spPr>
          <a:xfrm>
            <a:off x="10423440" y="103320"/>
            <a:ext cx="1768680" cy="129672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6: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Прямоугольник 2"/>
          <p:cNvSpPr/>
          <p:nvPr/>
        </p:nvSpPr>
        <p:spPr>
          <a:xfrm>
            <a:off x="-342720" y="941400"/>
            <a:ext cx="10083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Open Sans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What colours is the football?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    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a)brown and white  b)black and white  c)blue and yellow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Прямоугольник 3"/>
          <p:cNvSpPr/>
          <p:nvPr/>
        </p:nvSpPr>
        <p:spPr>
          <a:xfrm>
            <a:off x="500040" y="230040"/>
            <a:ext cx="8489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Listen to the teacher and circle the correct answer.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11"/>
          <p:cNvSpPr/>
          <p:nvPr/>
        </p:nvSpPr>
        <p:spPr>
          <a:xfrm>
            <a:off x="403200" y="1932120"/>
            <a:ext cx="70660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2. How many players are in a football team?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                          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a)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12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 b)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11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  c)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15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Прямоугольник 12"/>
          <p:cNvSpPr/>
          <p:nvPr/>
        </p:nvSpPr>
        <p:spPr>
          <a:xfrm>
            <a:off x="403200" y="2922480"/>
            <a:ext cx="609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3. How many goalkeepers are in a team?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a)2   b)1   c)3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Прямоугольник 13"/>
          <p:cNvSpPr/>
          <p:nvPr/>
        </p:nvSpPr>
        <p:spPr>
          <a:xfrm>
            <a:off x="403200" y="4927680"/>
            <a:ext cx="88218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5. What colour is the costume of Kazakhstan’s cycling team?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   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a)black and white   b)blue and red     c)blue and yellow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Прямоугольник 14"/>
          <p:cNvSpPr/>
          <p:nvPr/>
        </p:nvSpPr>
        <p:spPr>
          <a:xfrm>
            <a:off x="403200" y="3778200"/>
            <a:ext cx="72532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4. How many players are in a basketball team?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                         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a)5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 b)7  c)11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"/>
          <p:cNvSpPr/>
          <p:nvPr/>
        </p:nvSpPr>
        <p:spPr>
          <a:xfrm>
            <a:off x="3631680" y="216000"/>
            <a:ext cx="3229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Check your answers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Вертикальный свиток 4"/>
          <p:cNvSpPr/>
          <p:nvPr/>
        </p:nvSpPr>
        <p:spPr>
          <a:xfrm>
            <a:off x="10423440" y="103320"/>
            <a:ext cx="1768680" cy="129672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6: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TextBox 1"/>
          <p:cNvSpPr/>
          <p:nvPr/>
        </p:nvSpPr>
        <p:spPr>
          <a:xfrm>
            <a:off x="166680" y="1579680"/>
            <a:ext cx="3371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1. b) black and white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" name="Рисунок 6" descr=""/>
          <p:cNvPicPr/>
          <p:nvPr/>
        </p:nvPicPr>
        <p:blipFill>
          <a:blip r:embed="rId1"/>
          <a:stretch/>
        </p:blipFill>
        <p:spPr>
          <a:xfrm>
            <a:off x="3645000" y="1006560"/>
            <a:ext cx="1792080" cy="1455480"/>
          </a:xfrm>
          <a:prstGeom prst="rect">
            <a:avLst/>
          </a:prstGeom>
          <a:ln w="0">
            <a:noFill/>
          </a:ln>
        </p:spPr>
      </p:pic>
      <p:sp>
        <p:nvSpPr>
          <p:cNvPr id="41" name="TextBox 2"/>
          <p:cNvSpPr/>
          <p:nvPr/>
        </p:nvSpPr>
        <p:spPr>
          <a:xfrm>
            <a:off x="252360" y="3375000"/>
            <a:ext cx="1311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2. b) 11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" name="Рисунок 3" descr=""/>
          <p:cNvPicPr/>
          <p:nvPr/>
        </p:nvPicPr>
        <p:blipFill>
          <a:blip r:embed="rId2"/>
          <a:stretch/>
        </p:blipFill>
        <p:spPr>
          <a:xfrm>
            <a:off x="1932120" y="2511360"/>
            <a:ext cx="3400200" cy="1954440"/>
          </a:xfrm>
          <a:prstGeom prst="rect">
            <a:avLst/>
          </a:prstGeom>
          <a:ln w="0">
            <a:noFill/>
          </a:ln>
        </p:spPr>
      </p:pic>
      <p:sp>
        <p:nvSpPr>
          <p:cNvPr id="43" name="Прямоугольник 8"/>
          <p:cNvSpPr/>
          <p:nvPr/>
        </p:nvSpPr>
        <p:spPr>
          <a:xfrm>
            <a:off x="258480" y="5551560"/>
            <a:ext cx="1044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3. b) 1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" name="Рисунок 9" descr=""/>
          <p:cNvPicPr/>
          <p:nvPr/>
        </p:nvPicPr>
        <p:blipFill>
          <a:blip r:embed="rId3"/>
          <a:stretch/>
        </p:blipFill>
        <p:spPr>
          <a:xfrm>
            <a:off x="1947960" y="4738680"/>
            <a:ext cx="3400200" cy="1919160"/>
          </a:xfrm>
          <a:prstGeom prst="rect">
            <a:avLst/>
          </a:prstGeom>
          <a:ln w="0">
            <a:noFill/>
          </a:ln>
        </p:spPr>
      </p:pic>
      <p:sp>
        <p:nvSpPr>
          <p:cNvPr id="45" name="Прямоугольник 10"/>
          <p:cNvSpPr/>
          <p:nvPr/>
        </p:nvSpPr>
        <p:spPr>
          <a:xfrm>
            <a:off x="6641640" y="3368520"/>
            <a:ext cx="113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4. a) 5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" name="Рисунок 11" descr=""/>
          <p:cNvPicPr/>
          <p:nvPr/>
        </p:nvPicPr>
        <p:blipFill>
          <a:blip r:embed="rId4"/>
          <a:stretch/>
        </p:blipFill>
        <p:spPr>
          <a:xfrm>
            <a:off x="8082000" y="2390760"/>
            <a:ext cx="3225600" cy="1968480"/>
          </a:xfrm>
          <a:prstGeom prst="rect">
            <a:avLst/>
          </a:prstGeom>
          <a:ln w="0">
            <a:noFill/>
          </a:ln>
        </p:spPr>
      </p:pic>
      <p:pic>
        <p:nvPicPr>
          <p:cNvPr id="47" name="Рисунок 12" descr=""/>
          <p:cNvPicPr/>
          <p:nvPr/>
        </p:nvPicPr>
        <p:blipFill>
          <a:blip r:embed="rId5"/>
          <a:stretch/>
        </p:blipFill>
        <p:spPr>
          <a:xfrm>
            <a:off x="8082000" y="4457880"/>
            <a:ext cx="3225600" cy="2068200"/>
          </a:xfrm>
          <a:prstGeom prst="rect">
            <a:avLst/>
          </a:prstGeom>
          <a:ln w="0">
            <a:noFill/>
          </a:ln>
        </p:spPr>
      </p:pic>
      <p:sp>
        <p:nvSpPr>
          <p:cNvPr id="48" name="TextBox 13"/>
          <p:cNvSpPr/>
          <p:nvPr/>
        </p:nvSpPr>
        <p:spPr>
          <a:xfrm>
            <a:off x="5924880" y="5367240"/>
            <a:ext cx="22442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5 c) blue and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        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yellow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Вертикальный свиток 4"/>
          <p:cNvSpPr/>
          <p:nvPr/>
        </p:nvSpPr>
        <p:spPr>
          <a:xfrm>
            <a:off x="10423440" y="103320"/>
            <a:ext cx="1768680" cy="129672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6: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TextBox 8"/>
          <p:cNvSpPr/>
          <p:nvPr/>
        </p:nvSpPr>
        <p:spPr>
          <a:xfrm>
            <a:off x="573120" y="309600"/>
            <a:ext cx="7971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Listen to teacher and match commands with pictures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TextBox 9"/>
          <p:cNvSpPr/>
          <p:nvPr/>
        </p:nvSpPr>
        <p:spPr>
          <a:xfrm>
            <a:off x="255600" y="771480"/>
            <a:ext cx="2837160" cy="234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Open Sans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Go swimming!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Open Sans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Ride a bike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Open Sans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Kick the ball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Open Sans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Jump a rope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Open Sans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Throw me ball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>
              <a:buClr>
                <a:srgbClr val="000000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2" name="Группа 12"/>
          <p:cNvGrpSpPr/>
          <p:nvPr/>
        </p:nvGrpSpPr>
        <p:grpSpPr>
          <a:xfrm>
            <a:off x="882720" y="2828880"/>
            <a:ext cx="2303280" cy="3594240"/>
            <a:chOff x="882720" y="2828880"/>
            <a:chExt cx="2303280" cy="3594240"/>
          </a:xfrm>
        </p:grpSpPr>
        <p:pic>
          <p:nvPicPr>
            <p:cNvPr id="53" name="Рисунок 1" descr=""/>
            <p:cNvPicPr/>
            <p:nvPr/>
          </p:nvPicPr>
          <p:blipFill>
            <a:blip r:embed="rId1"/>
            <a:stretch/>
          </p:blipFill>
          <p:spPr>
            <a:xfrm>
              <a:off x="882720" y="2828880"/>
              <a:ext cx="2303280" cy="3594240"/>
            </a:xfrm>
            <a:prstGeom prst="rect">
              <a:avLst/>
            </a:prstGeom>
            <a:ln w="9360">
              <a:solidFill>
                <a:srgbClr val="c55a11"/>
              </a:solidFill>
              <a:miter/>
            </a:ln>
          </p:spPr>
        </p:pic>
        <p:sp>
          <p:nvSpPr>
            <p:cNvPr id="54" name="TextBox 11"/>
            <p:cNvSpPr/>
            <p:nvPr/>
          </p:nvSpPr>
          <p:spPr>
            <a:xfrm>
              <a:off x="973800" y="2828880"/>
              <a:ext cx="350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c55a11"/>
                  </a:solidFill>
                  <a:uFillTx/>
                  <a:latin typeface="Open Sans"/>
                  <a:ea typeface="Open Sans"/>
                </a:rPr>
                <a:t>a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5" name="Группа 13"/>
          <p:cNvGrpSpPr/>
          <p:nvPr/>
        </p:nvGrpSpPr>
        <p:grpSpPr>
          <a:xfrm>
            <a:off x="3691080" y="1841400"/>
            <a:ext cx="3456000" cy="2119320"/>
            <a:chOff x="3691080" y="1841400"/>
            <a:chExt cx="3456000" cy="2119320"/>
          </a:xfrm>
        </p:grpSpPr>
        <p:pic>
          <p:nvPicPr>
            <p:cNvPr id="56" name="Рисунок 2" descr=""/>
            <p:cNvPicPr/>
            <p:nvPr/>
          </p:nvPicPr>
          <p:blipFill>
            <a:blip r:embed="rId2"/>
            <a:stretch/>
          </p:blipFill>
          <p:spPr>
            <a:xfrm>
              <a:off x="3691080" y="1841400"/>
              <a:ext cx="3456000" cy="2119320"/>
            </a:xfrm>
            <a:prstGeom prst="rect">
              <a:avLst/>
            </a:prstGeom>
            <a:ln w="9360">
              <a:solidFill>
                <a:srgbClr val="c55a11"/>
              </a:solidFill>
              <a:miter/>
            </a:ln>
          </p:spPr>
        </p:pic>
        <p:sp>
          <p:nvSpPr>
            <p:cNvPr id="57" name="TextBox 17"/>
            <p:cNvSpPr/>
            <p:nvPr/>
          </p:nvSpPr>
          <p:spPr>
            <a:xfrm>
              <a:off x="3828240" y="1884240"/>
              <a:ext cx="366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c55a11"/>
                  </a:solidFill>
                  <a:uFillTx/>
                  <a:latin typeface="Open Sans"/>
                  <a:ea typeface="Open Sans"/>
                </a:rPr>
                <a:t>b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8" name="Группа 15"/>
          <p:cNvGrpSpPr/>
          <p:nvPr/>
        </p:nvGrpSpPr>
        <p:grpSpPr>
          <a:xfrm>
            <a:off x="7905600" y="1841400"/>
            <a:ext cx="3670560" cy="2170080"/>
            <a:chOff x="7905600" y="1841400"/>
            <a:chExt cx="3670560" cy="2170080"/>
          </a:xfrm>
        </p:grpSpPr>
        <p:pic>
          <p:nvPicPr>
            <p:cNvPr id="59" name="Рисунок 3" descr=""/>
            <p:cNvPicPr/>
            <p:nvPr/>
          </p:nvPicPr>
          <p:blipFill>
            <a:blip r:embed="rId3"/>
            <a:stretch/>
          </p:blipFill>
          <p:spPr>
            <a:xfrm>
              <a:off x="7905600" y="1841400"/>
              <a:ext cx="3670560" cy="2170080"/>
            </a:xfrm>
            <a:prstGeom prst="rect">
              <a:avLst/>
            </a:prstGeom>
            <a:ln w="9360">
              <a:solidFill>
                <a:srgbClr val="c55a11"/>
              </a:solidFill>
              <a:miter/>
            </a:ln>
          </p:spPr>
        </p:pic>
        <p:sp>
          <p:nvSpPr>
            <p:cNvPr id="60" name="TextBox 18"/>
            <p:cNvSpPr/>
            <p:nvPr/>
          </p:nvSpPr>
          <p:spPr>
            <a:xfrm>
              <a:off x="8044200" y="1869840"/>
              <a:ext cx="366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c55a11"/>
                  </a:solidFill>
                  <a:uFillTx/>
                  <a:latin typeface="Open Sans"/>
                  <a:ea typeface="Open Sans"/>
                </a:rPr>
                <a:t>d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1" name="Группа 14"/>
          <p:cNvGrpSpPr/>
          <p:nvPr/>
        </p:nvGrpSpPr>
        <p:grpSpPr>
          <a:xfrm>
            <a:off x="3691080" y="4197240"/>
            <a:ext cx="3456000" cy="2225880"/>
            <a:chOff x="3691080" y="4197240"/>
            <a:chExt cx="3456000" cy="2225880"/>
          </a:xfrm>
        </p:grpSpPr>
        <p:pic>
          <p:nvPicPr>
            <p:cNvPr id="62" name="Picture 10" descr="https://i.pinimg.com/originals/55/74/38/55743802c453a704aed13cd4d7c8bf32.png"/>
            <p:cNvPicPr/>
            <p:nvPr/>
          </p:nvPicPr>
          <p:blipFill>
            <a:blip r:embed="rId4"/>
            <a:stretch/>
          </p:blipFill>
          <p:spPr>
            <a:xfrm>
              <a:off x="3691080" y="4197240"/>
              <a:ext cx="3456000" cy="2225880"/>
            </a:xfrm>
            <a:prstGeom prst="rect">
              <a:avLst/>
            </a:prstGeom>
            <a:ln w="9360">
              <a:solidFill>
                <a:srgbClr val="c55a11"/>
              </a:solidFill>
              <a:miter/>
            </a:ln>
          </p:spPr>
        </p:pic>
        <p:sp>
          <p:nvSpPr>
            <p:cNvPr id="63" name="TextBox 19"/>
            <p:cNvSpPr/>
            <p:nvPr/>
          </p:nvSpPr>
          <p:spPr>
            <a:xfrm>
              <a:off x="3840120" y="4225680"/>
              <a:ext cx="350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sng">
                  <a:solidFill>
                    <a:srgbClr val="c55a11"/>
                  </a:solidFill>
                  <a:uFillTx/>
                  <a:latin typeface="Open Sans"/>
                  <a:ea typeface="Open Sans"/>
                </a:rPr>
                <a:t>c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4" name="Группа 16"/>
          <p:cNvGrpSpPr/>
          <p:nvPr/>
        </p:nvGrpSpPr>
        <p:grpSpPr>
          <a:xfrm>
            <a:off x="7905600" y="4168800"/>
            <a:ext cx="3670560" cy="2225520"/>
            <a:chOff x="7905600" y="4168800"/>
            <a:chExt cx="3670560" cy="2225520"/>
          </a:xfrm>
        </p:grpSpPr>
        <p:pic>
          <p:nvPicPr>
            <p:cNvPr id="65" name="Рисунок 5" descr=""/>
            <p:cNvPicPr/>
            <p:nvPr/>
          </p:nvPicPr>
          <p:blipFill>
            <a:blip r:embed="rId5"/>
            <a:stretch/>
          </p:blipFill>
          <p:spPr>
            <a:xfrm>
              <a:off x="7905600" y="4168800"/>
              <a:ext cx="3670560" cy="2225520"/>
            </a:xfrm>
            <a:prstGeom prst="rect">
              <a:avLst/>
            </a:prstGeom>
            <a:ln w="9360">
              <a:solidFill>
                <a:srgbClr val="c55a11"/>
              </a:solidFill>
              <a:miter/>
            </a:ln>
          </p:spPr>
        </p:pic>
        <p:sp>
          <p:nvSpPr>
            <p:cNvPr id="66" name="TextBox 20"/>
            <p:cNvSpPr/>
            <p:nvPr/>
          </p:nvSpPr>
          <p:spPr>
            <a:xfrm>
              <a:off x="8045280" y="4197240"/>
              <a:ext cx="350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c55a11"/>
                  </a:solidFill>
                  <a:uFillTx/>
                  <a:latin typeface="Open Sans"/>
                  <a:ea typeface="Open Sans"/>
                </a:rPr>
                <a:t>e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Вертикальный свиток 4"/>
          <p:cNvSpPr/>
          <p:nvPr/>
        </p:nvSpPr>
        <p:spPr>
          <a:xfrm>
            <a:off x="10423440" y="103320"/>
            <a:ext cx="1768680" cy="129672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6: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TextBox 8"/>
          <p:cNvSpPr/>
          <p:nvPr/>
        </p:nvSpPr>
        <p:spPr>
          <a:xfrm>
            <a:off x="4471920" y="252360"/>
            <a:ext cx="3314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0000"/>
                </a:solidFill>
                <a:uFillTx/>
                <a:latin typeface="Open Sans"/>
                <a:ea typeface="Open Sans"/>
              </a:rPr>
              <a:t>Check your answers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9" name="Группа 12"/>
          <p:cNvGrpSpPr/>
          <p:nvPr/>
        </p:nvGrpSpPr>
        <p:grpSpPr>
          <a:xfrm>
            <a:off x="237960" y="1450800"/>
            <a:ext cx="2789280" cy="4869000"/>
            <a:chOff x="237960" y="1450800"/>
            <a:chExt cx="2789280" cy="4869000"/>
          </a:xfrm>
        </p:grpSpPr>
        <p:pic>
          <p:nvPicPr>
            <p:cNvPr id="70" name="Рисунок 1" descr=""/>
            <p:cNvPicPr/>
            <p:nvPr/>
          </p:nvPicPr>
          <p:blipFill>
            <a:blip r:embed="rId1"/>
            <a:stretch/>
          </p:blipFill>
          <p:spPr>
            <a:xfrm>
              <a:off x="237960" y="1450800"/>
              <a:ext cx="2789280" cy="4869000"/>
            </a:xfrm>
            <a:prstGeom prst="rect">
              <a:avLst/>
            </a:prstGeom>
            <a:ln w="9360">
              <a:solidFill>
                <a:srgbClr val="c55a11"/>
              </a:solidFill>
              <a:miter/>
            </a:ln>
          </p:spPr>
        </p:pic>
        <p:sp>
          <p:nvSpPr>
            <p:cNvPr id="71" name="TextBox 11"/>
            <p:cNvSpPr/>
            <p:nvPr/>
          </p:nvSpPr>
          <p:spPr>
            <a:xfrm>
              <a:off x="385560" y="1450800"/>
              <a:ext cx="350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c55a11"/>
                  </a:solidFill>
                  <a:uFillTx/>
                  <a:latin typeface="Open Sans"/>
                  <a:ea typeface="Open Sans"/>
                </a:rPr>
                <a:t>a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2" name="Группа 13"/>
          <p:cNvGrpSpPr/>
          <p:nvPr/>
        </p:nvGrpSpPr>
        <p:grpSpPr>
          <a:xfrm>
            <a:off x="3349800" y="1474920"/>
            <a:ext cx="3455640" cy="2119320"/>
            <a:chOff x="3349800" y="1474920"/>
            <a:chExt cx="3455640" cy="2119320"/>
          </a:xfrm>
        </p:grpSpPr>
        <p:pic>
          <p:nvPicPr>
            <p:cNvPr id="73" name="Рисунок 2" descr=""/>
            <p:cNvPicPr/>
            <p:nvPr/>
          </p:nvPicPr>
          <p:blipFill>
            <a:blip r:embed="rId2"/>
            <a:stretch/>
          </p:blipFill>
          <p:spPr>
            <a:xfrm>
              <a:off x="3349800" y="1474920"/>
              <a:ext cx="3455640" cy="2119320"/>
            </a:xfrm>
            <a:prstGeom prst="rect">
              <a:avLst/>
            </a:prstGeom>
            <a:ln w="9360">
              <a:solidFill>
                <a:srgbClr val="c55a11"/>
              </a:solidFill>
              <a:miter/>
            </a:ln>
          </p:spPr>
        </p:pic>
        <p:sp>
          <p:nvSpPr>
            <p:cNvPr id="74" name="TextBox 17"/>
            <p:cNvSpPr/>
            <p:nvPr/>
          </p:nvSpPr>
          <p:spPr>
            <a:xfrm>
              <a:off x="3486600" y="1517040"/>
              <a:ext cx="366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c55a11"/>
                  </a:solidFill>
                  <a:uFillTx/>
                  <a:latin typeface="Open Sans"/>
                  <a:ea typeface="Open Sans"/>
                </a:rPr>
                <a:t>b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5" name="Группа 15"/>
          <p:cNvGrpSpPr/>
          <p:nvPr/>
        </p:nvGrpSpPr>
        <p:grpSpPr>
          <a:xfrm>
            <a:off x="7880400" y="1517760"/>
            <a:ext cx="3672000" cy="2170080"/>
            <a:chOff x="7880400" y="1517760"/>
            <a:chExt cx="3672000" cy="2170080"/>
          </a:xfrm>
        </p:grpSpPr>
        <p:pic>
          <p:nvPicPr>
            <p:cNvPr id="76" name="Рисунок 3" descr=""/>
            <p:cNvPicPr/>
            <p:nvPr/>
          </p:nvPicPr>
          <p:blipFill>
            <a:blip r:embed="rId3"/>
            <a:stretch/>
          </p:blipFill>
          <p:spPr>
            <a:xfrm>
              <a:off x="7880400" y="1517760"/>
              <a:ext cx="3672000" cy="2170080"/>
            </a:xfrm>
            <a:prstGeom prst="rect">
              <a:avLst/>
            </a:prstGeom>
            <a:ln w="9360">
              <a:solidFill>
                <a:srgbClr val="c55a11"/>
              </a:solidFill>
              <a:miter/>
            </a:ln>
          </p:spPr>
        </p:pic>
        <p:sp>
          <p:nvSpPr>
            <p:cNvPr id="77" name="TextBox 18"/>
            <p:cNvSpPr/>
            <p:nvPr/>
          </p:nvSpPr>
          <p:spPr>
            <a:xfrm>
              <a:off x="8018640" y="1546560"/>
              <a:ext cx="366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c55a11"/>
                  </a:solidFill>
                  <a:uFillTx/>
                  <a:latin typeface="Open Sans"/>
                  <a:ea typeface="Open Sans"/>
                </a:rPr>
                <a:t>d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8" name="Группа 14"/>
          <p:cNvGrpSpPr/>
          <p:nvPr/>
        </p:nvGrpSpPr>
        <p:grpSpPr>
          <a:xfrm>
            <a:off x="3349800" y="4138560"/>
            <a:ext cx="3455640" cy="2224080"/>
            <a:chOff x="3349800" y="4138560"/>
            <a:chExt cx="3455640" cy="2224080"/>
          </a:xfrm>
        </p:grpSpPr>
        <p:pic>
          <p:nvPicPr>
            <p:cNvPr id="79" name="Picture 10" descr="https://i.pinimg.com/originals/55/74/38/55743802c453a704aed13cd4d7c8bf32.png"/>
            <p:cNvPicPr/>
            <p:nvPr/>
          </p:nvPicPr>
          <p:blipFill>
            <a:blip r:embed="rId4"/>
            <a:stretch/>
          </p:blipFill>
          <p:spPr>
            <a:xfrm>
              <a:off x="3349800" y="4138560"/>
              <a:ext cx="3455640" cy="2224080"/>
            </a:xfrm>
            <a:prstGeom prst="rect">
              <a:avLst/>
            </a:prstGeom>
            <a:ln w="9360">
              <a:solidFill>
                <a:srgbClr val="c55a11"/>
              </a:solidFill>
              <a:miter/>
            </a:ln>
          </p:spPr>
        </p:pic>
        <p:sp>
          <p:nvSpPr>
            <p:cNvPr id="80" name="TextBox 19"/>
            <p:cNvSpPr/>
            <p:nvPr/>
          </p:nvSpPr>
          <p:spPr>
            <a:xfrm>
              <a:off x="3498480" y="4166640"/>
              <a:ext cx="350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sng">
                  <a:solidFill>
                    <a:srgbClr val="c55a11"/>
                  </a:solidFill>
                  <a:uFillTx/>
                  <a:latin typeface="Open Sans"/>
                  <a:ea typeface="Open Sans"/>
                </a:rPr>
                <a:t>c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81" name="Группа 16"/>
          <p:cNvGrpSpPr/>
          <p:nvPr/>
        </p:nvGrpSpPr>
        <p:grpSpPr>
          <a:xfrm>
            <a:off x="7677000" y="4130640"/>
            <a:ext cx="3875400" cy="2232000"/>
            <a:chOff x="7677000" y="4130640"/>
            <a:chExt cx="3875400" cy="2232000"/>
          </a:xfrm>
        </p:grpSpPr>
        <p:pic>
          <p:nvPicPr>
            <p:cNvPr id="82" name="Рисунок 5" descr=""/>
            <p:cNvPicPr/>
            <p:nvPr/>
          </p:nvPicPr>
          <p:blipFill>
            <a:blip r:embed="rId5"/>
            <a:stretch/>
          </p:blipFill>
          <p:spPr>
            <a:xfrm>
              <a:off x="7677000" y="4130640"/>
              <a:ext cx="3875400" cy="2232000"/>
            </a:xfrm>
            <a:prstGeom prst="rect">
              <a:avLst/>
            </a:prstGeom>
            <a:ln w="9360">
              <a:solidFill>
                <a:srgbClr val="c55a11"/>
              </a:solidFill>
              <a:miter/>
            </a:ln>
          </p:spPr>
        </p:pic>
        <p:sp>
          <p:nvSpPr>
            <p:cNvPr id="83" name="TextBox 20"/>
            <p:cNvSpPr/>
            <p:nvPr/>
          </p:nvSpPr>
          <p:spPr>
            <a:xfrm>
              <a:off x="7833960" y="4159080"/>
              <a:ext cx="3502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c55a11"/>
                  </a:solidFill>
                  <a:uFillTx/>
                  <a:latin typeface="Open Sans"/>
                  <a:ea typeface="Open Sans"/>
                </a:rPr>
                <a:t>e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84" name="Прямоугольник 6"/>
          <p:cNvSpPr/>
          <p:nvPr/>
        </p:nvSpPr>
        <p:spPr>
          <a:xfrm>
            <a:off x="225360" y="905040"/>
            <a:ext cx="2337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3. Kick the ball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10"/>
          <p:cNvSpPr/>
          <p:nvPr/>
        </p:nvSpPr>
        <p:spPr>
          <a:xfrm>
            <a:off x="3352320" y="938160"/>
            <a:ext cx="256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1. Go swimming!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Прямоугольник 21"/>
          <p:cNvSpPr/>
          <p:nvPr/>
        </p:nvSpPr>
        <p:spPr>
          <a:xfrm>
            <a:off x="3454560" y="3668760"/>
            <a:ext cx="2174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2. Ride a bike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Прямоугольник 22"/>
          <p:cNvSpPr/>
          <p:nvPr/>
        </p:nvSpPr>
        <p:spPr>
          <a:xfrm>
            <a:off x="7819200" y="988920"/>
            <a:ext cx="2760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5. Throw me ball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Прямоугольник 23"/>
          <p:cNvSpPr/>
          <p:nvPr/>
        </p:nvSpPr>
        <p:spPr>
          <a:xfrm>
            <a:off x="7844760" y="3676680"/>
            <a:ext cx="239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4. Jump a rope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Вертикальный свиток 4"/>
          <p:cNvSpPr/>
          <p:nvPr/>
        </p:nvSpPr>
        <p:spPr>
          <a:xfrm>
            <a:off x="10423440" y="103320"/>
            <a:ext cx="1768680" cy="1296720"/>
          </a:xfrm>
          <a:prstGeom prst="verticalScroll">
            <a:avLst>
              <a:gd name="adj" fmla="val 12500"/>
            </a:avLst>
          </a:prstGeom>
          <a:solidFill>
            <a:srgbClr val="ffe699"/>
          </a:solidFill>
          <a:ln w="25560">
            <a:solidFill>
              <a:srgbClr val="ffd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Unit 5:                        Health and Body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Lesson 6: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Lucida Handwriting"/>
              </a:rPr>
              <a:t>Hats and Bats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Прямоугольник 3"/>
          <p:cNvSpPr/>
          <p:nvPr/>
        </p:nvSpPr>
        <p:spPr>
          <a:xfrm>
            <a:off x="244440" y="750960"/>
            <a:ext cx="4915080" cy="26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Today  you  have known the specific details of different sports.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Can you answer the questions?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What is your favorite sport?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How many players in the team?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What can you do in this sport?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" name="Рисунок 8" descr=""/>
          <p:cNvPicPr/>
          <p:nvPr/>
        </p:nvPicPr>
        <p:blipFill>
          <a:blip r:embed="rId1"/>
          <a:stretch/>
        </p:blipFill>
        <p:spPr>
          <a:xfrm>
            <a:off x="5332320" y="750960"/>
            <a:ext cx="4919760" cy="3954240"/>
          </a:xfrm>
          <a:prstGeom prst="rect">
            <a:avLst/>
          </a:prstGeom>
          <a:ln w="0">
            <a:noFill/>
          </a:ln>
        </p:spPr>
      </p:pic>
      <p:sp>
        <p:nvSpPr>
          <p:cNvPr id="92" name="TextBox 9"/>
          <p:cNvSpPr/>
          <p:nvPr/>
        </p:nvSpPr>
        <p:spPr>
          <a:xfrm>
            <a:off x="206280" y="3944880"/>
            <a:ext cx="640080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Hello! My name is Marat.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I am 8 years old.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My favourite sport is football.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There are 11 players in the team.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uFillTx/>
                <a:latin typeface="Open Sans"/>
                <a:ea typeface="Open Sans"/>
              </a:rPr>
              <a:t>I can run, kick the ball and throw the ball.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Orians, A.J.</dc:creator>
  <dc:description/>
  <cp:keywords/>
  <dc:language>en-US</dc:language>
  <cp:lastModifiedBy>ww</cp:lastModifiedBy>
  <dcterms:modified xsi:type="dcterms:W3CDTF">2020-12-21T21:33:37Z</dcterms:modified>
  <cp:revision>81</cp:revision>
  <dc:subject/>
  <dc:title>Record a Presentation</dc:title>
</cp:coreProperties>
</file>