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_rels/.rels" ContentType="application/vnd.openxmlformats-package.relationship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_rels/presentation.xml.rels" ContentType="application/vnd.openxmlformats-package.relationships+xml"/>
  <Override PartName="/ppt/media/image1.png" ContentType="image/png"/>
  <Override PartName="/ppt/media/image4.png" ContentType="image/png"/>
  <Override PartName="/ppt/media/image12.png" ContentType="image/png"/>
  <Override PartName="/ppt/media/image5.png" ContentType="image/png"/>
  <Override PartName="/ppt/media/image13.png" ContentType="image/png"/>
  <Override PartName="/ppt/media/image6.png" ContentType="image/png"/>
  <Override PartName="/ppt/media/image14.png" ContentType="image/png"/>
  <Override PartName="/ppt/media/image15.png" ContentType="image/png"/>
  <Override PartName="/ppt/media/image7.png" ContentType="image/png"/>
  <Override PartName="/ppt/media/image8.png" ContentType="image/png"/>
  <Override PartName="/ppt/media/image10.png" ContentType="image/png"/>
  <Override PartName="/ppt/media/image2.png" ContentType="image/png"/>
  <Override PartName="/ppt/media/image9.png" ContentType="image/png"/>
  <Override PartName="/ppt/media/image11.png" ContentType="image/png"/>
  <Override PartName="/ppt/media/image3.png" ContentType="image/png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6.xml" ContentType="application/vnd.openxmlformats-officedocument.presentationml.slide+xml"/>
  <Override PartName="/ppt/slides/slide7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49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</p:sldIdLst>
  <p:sldSz cx="12193588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200FB96-3669-4183-A924-D30E4EAD8C9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8080" y="196920"/>
            <a:ext cx="10515600" cy="1063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>
              <a:buClr>
                <a:srgbClr val="000000"/>
              </a:buClr>
              <a:buFont typeface="Arial"/>
              <a:buChar char="–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>
              <a:buClr>
                <a:srgbClr val="000000"/>
              </a:buClr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>
              <a:buClr>
                <a:srgbClr val="000000"/>
              </a:buClr>
              <a:buFont typeface="Arial"/>
              <a:buChar char="–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>
              <a:buClr>
                <a:srgbClr val="000000"/>
              </a:buClr>
              <a:buFont typeface="Arial"/>
              <a:buChar char="»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>
              <a:buClr>
                <a:srgbClr val="000000"/>
              </a:buClr>
              <a:buFont typeface="Arial"/>
              <a:buChar char="»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>
              <a:buClr>
                <a:srgbClr val="000000"/>
              </a:buClr>
              <a:buFont typeface="Arial"/>
              <a:buChar char="»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" name="Shape 8" descr=""/>
          <p:cNvPicPr/>
          <p:nvPr/>
        </p:nvPicPr>
        <p:blipFill>
          <a:blip r:embed="rId2"/>
          <a:stretch/>
        </p:blipFill>
        <p:spPr>
          <a:xfrm>
            <a:off x="11087280" y="185760"/>
            <a:ext cx="909360" cy="90972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/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2f2f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 8" descr=""/>
          <p:cNvPicPr/>
          <p:nvPr/>
        </p:nvPicPr>
        <p:blipFill>
          <a:blip r:embed="rId2"/>
          <a:stretch/>
        </p:blipFill>
        <p:spPr>
          <a:xfrm>
            <a:off x="11087280" y="185760"/>
            <a:ext cx="909360" cy="90972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838080" y="196920"/>
            <a:ext cx="10515600" cy="1063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ctr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838080" y="1825200"/>
            <a:ext cx="10515600" cy="435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rmAutofit/>
          </a:bodyPr>
          <a:p>
            <a:pPr indent="0"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>
              <a:buClr>
                <a:srgbClr val="000000"/>
              </a:buClr>
              <a:buFont typeface="Arial"/>
              <a:buChar char="–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>
              <a:buClr>
                <a:srgbClr val="000000"/>
              </a:buClr>
              <a:buFont typeface="Arial"/>
              <a:buChar char="•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>
              <a:buClr>
                <a:srgbClr val="000000"/>
              </a:buClr>
              <a:buFont typeface="Arial"/>
              <a:buChar char="–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>
              <a:buClr>
                <a:srgbClr val="000000"/>
              </a:buClr>
              <a:buFont typeface="Arial"/>
              <a:buChar char="»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>
              <a:buClr>
                <a:srgbClr val="000000"/>
              </a:buClr>
              <a:buFont typeface="Arial"/>
              <a:buChar char="»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>
              <a:buClr>
                <a:srgbClr val="000000"/>
              </a:buClr>
              <a:buFont typeface="Arial"/>
              <a:buChar char="»"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3200" cy="365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" name="PlaceHolder 4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800" cy="365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91440" bIns="91440" anchor="t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" name="PlaceHolder 5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3200" cy="365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en-US" sz="1800" strike="noStrike" u="none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BA0C354A-2A2D-4E43-8E79-E4949BA1C757}" type="slidenum">
              <a:rPr b="0" lang="en-US" sz="1800" strike="noStrike" u="none">
                <a:solidFill>
                  <a:srgbClr val="000000"/>
                </a:solidFill>
                <a:uFillTx/>
                <a:latin typeface="Calibri"/>
              </a:rPr>
              <a:t>&lt;number&gt;</a:t>
            </a:fld>
            <a:endParaRPr b="0" lang="en-US" sz="18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5.png"/><Relationship Id="rId7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9.png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1"/>
          <p:cNvSpPr/>
          <p:nvPr/>
        </p:nvSpPr>
        <p:spPr>
          <a:xfrm>
            <a:off x="3151080" y="174600"/>
            <a:ext cx="5511960" cy="64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600" strike="noStrike" u="none">
                <a:solidFill>
                  <a:srgbClr val="ff0000"/>
                </a:solidFill>
                <a:uFillTx/>
                <a:latin typeface="Open Sans"/>
                <a:ea typeface="Open Sans"/>
              </a:rPr>
              <a:t>Unit 5. Health and Body</a:t>
            </a:r>
            <a:endParaRPr b="0" lang="en-US" sz="3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" name="Прямоугольник 2"/>
          <p:cNvSpPr/>
          <p:nvPr/>
        </p:nvSpPr>
        <p:spPr>
          <a:xfrm>
            <a:off x="3151080" y="758880"/>
            <a:ext cx="5889600" cy="64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3600" strike="noStrike" u="none">
                <a:solidFill>
                  <a:srgbClr val="ff0000"/>
                </a:solidFill>
                <a:uFillTx/>
                <a:latin typeface="Open Sans"/>
                <a:ea typeface="Open Sans"/>
              </a:rPr>
              <a:t>Lesson </a:t>
            </a:r>
            <a:r>
              <a:rPr b="0" lang="ru-RU" sz="3600" strike="noStrike" u="none">
                <a:solidFill>
                  <a:srgbClr val="ff0000"/>
                </a:solidFill>
                <a:uFillTx/>
                <a:latin typeface="Open Sans"/>
                <a:ea typeface="Open Sans"/>
              </a:rPr>
              <a:t>7</a:t>
            </a:r>
            <a:r>
              <a:rPr b="0" lang="en-US" sz="3600" strike="noStrike" u="none">
                <a:solidFill>
                  <a:srgbClr val="ff0000"/>
                </a:solidFill>
                <a:uFillTx/>
                <a:latin typeface="Open Sans"/>
                <a:ea typeface="Open Sans"/>
              </a:rPr>
              <a:t>: Altogether Now</a:t>
            </a:r>
            <a:endParaRPr b="0" lang="en-US" sz="3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" name="Прямоугольник 6"/>
          <p:cNvSpPr/>
          <p:nvPr/>
        </p:nvSpPr>
        <p:spPr>
          <a:xfrm>
            <a:off x="351000" y="1608120"/>
            <a:ext cx="7492680" cy="746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7000"/>
              </a:lnSpc>
              <a:spcAft>
                <a:spcPts val="799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20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Learning objectives(s) that this lesson is contributing to                                       (link to the Subject programme):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" name="Прямоугольник 7"/>
          <p:cNvSpPr/>
          <p:nvPr/>
        </p:nvSpPr>
        <p:spPr>
          <a:xfrm>
            <a:off x="322920" y="2289240"/>
            <a:ext cx="7680600" cy="100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2.R3 Read and follow with considerable support simple, words,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phrases and sentences on familiar topics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2.W3 Write short phrases to identify people, place and objects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" name="Прямоугольник 9"/>
          <p:cNvSpPr/>
          <p:nvPr/>
        </p:nvSpPr>
        <p:spPr>
          <a:xfrm>
            <a:off x="366840" y="3246480"/>
            <a:ext cx="4341600" cy="398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20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Assessment criteria: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" name="Прямоугольник 12"/>
          <p:cNvSpPr/>
          <p:nvPr/>
        </p:nvSpPr>
        <p:spPr>
          <a:xfrm>
            <a:off x="396720" y="5578560"/>
            <a:ext cx="8410680" cy="703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Teacher: Taibuldinova Saniya Abylaevna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School № 50 “Kazgarish” named after Raiymbek  Batyr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" name="TextBox 13"/>
          <p:cNvSpPr/>
          <p:nvPr/>
        </p:nvSpPr>
        <p:spPr>
          <a:xfrm>
            <a:off x="396720" y="4870440"/>
            <a:ext cx="9339480" cy="1008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trike="noStrike" u="none">
                <a:solidFill>
                  <a:srgbClr val="ff0000"/>
                </a:solidFill>
                <a:uFillTx/>
                <a:latin typeface="Open Sans"/>
                <a:ea typeface="Open Sans"/>
              </a:rPr>
              <a:t>You will know some verbs belong to sport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trike="noStrike" u="none">
                <a:solidFill>
                  <a:srgbClr val="ff0000"/>
                </a:solidFill>
                <a:uFillTx/>
                <a:latin typeface="Open Sans"/>
                <a:ea typeface="Open Sans"/>
              </a:rPr>
              <a:t>You will learn to write phrases and sentences to describe pictures with sport</a:t>
            </a:r>
            <a:r>
              <a:rPr b="0" lang="en-US" sz="20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 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" name="Прямоугольник 1"/>
          <p:cNvSpPr/>
          <p:nvPr/>
        </p:nvSpPr>
        <p:spPr>
          <a:xfrm>
            <a:off x="338040" y="3614760"/>
            <a:ext cx="9012240" cy="1313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• </a:t>
            </a:r>
            <a:r>
              <a:rPr b="0" lang="en-US" sz="20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Read and follow words, phrases and sentences with considerable support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• </a:t>
            </a:r>
            <a:r>
              <a:rPr b="0" lang="en-US" sz="20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Identify people, places and objects;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• </a:t>
            </a:r>
            <a:r>
              <a:rPr b="0" lang="en-US" sz="20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Write short phrases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17" name="Группа 11"/>
          <p:cNvGrpSpPr/>
          <p:nvPr/>
        </p:nvGrpSpPr>
        <p:grpSpPr>
          <a:xfrm>
            <a:off x="10712520" y="-33480"/>
            <a:ext cx="1549440" cy="1438560"/>
            <a:chOff x="10712520" y="-33480"/>
            <a:chExt cx="1549440" cy="1438560"/>
          </a:xfrm>
        </p:grpSpPr>
        <p:pic>
          <p:nvPicPr>
            <p:cNvPr id="18" name="Picture 11" descr="https://img2.pngio.com/gold-medal-png-gold-medals-png-1229_2048.png"/>
            <p:cNvPicPr/>
            <p:nvPr/>
          </p:nvPicPr>
          <p:blipFill>
            <a:blip r:embed="rId1"/>
            <a:stretch/>
          </p:blipFill>
          <p:spPr>
            <a:xfrm>
              <a:off x="10712520" y="-33480"/>
              <a:ext cx="1549440" cy="1438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9" name="TextBox 13"/>
            <p:cNvSpPr/>
            <p:nvPr/>
          </p:nvSpPr>
          <p:spPr>
            <a:xfrm>
              <a:off x="10944000" y="277920"/>
              <a:ext cx="1090800" cy="947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spAutoFit/>
            </a:bodyPr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2-nd 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Grade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III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term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0" descr=""/>
          <p:cNvPicPr/>
          <p:nvPr/>
        </p:nvPicPr>
        <p:blipFill>
          <a:blip r:embed="rId1"/>
          <a:stretch/>
        </p:blipFill>
        <p:spPr>
          <a:xfrm>
            <a:off x="4376880" y="103320"/>
            <a:ext cx="2862000" cy="860400"/>
          </a:xfrm>
          <a:prstGeom prst="rect">
            <a:avLst/>
          </a:prstGeom>
          <a:ln w="0">
            <a:noFill/>
          </a:ln>
        </p:spPr>
      </p:pic>
      <p:grpSp>
        <p:nvGrpSpPr>
          <p:cNvPr id="21" name="Группа 5"/>
          <p:cNvGrpSpPr/>
          <p:nvPr/>
        </p:nvGrpSpPr>
        <p:grpSpPr>
          <a:xfrm>
            <a:off x="550800" y="376200"/>
            <a:ext cx="4467240" cy="5680080"/>
            <a:chOff x="550800" y="376200"/>
            <a:chExt cx="4467240" cy="5680080"/>
          </a:xfrm>
        </p:grpSpPr>
        <p:pic>
          <p:nvPicPr>
            <p:cNvPr id="22" name="Picture 11" descr="https://img2.pngio.com/gold-medal-png-gold-medals-png-1229_2048.png"/>
            <p:cNvPicPr/>
            <p:nvPr/>
          </p:nvPicPr>
          <p:blipFill>
            <a:blip r:embed="rId2"/>
            <a:srcRect l="5859" t="22830" r="4604" b="5360"/>
            <a:stretch/>
          </p:blipFill>
          <p:spPr>
            <a:xfrm>
              <a:off x="550800" y="376200"/>
              <a:ext cx="4467240" cy="56800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3" name="TextBox 3"/>
            <p:cNvSpPr/>
            <p:nvPr/>
          </p:nvSpPr>
          <p:spPr>
            <a:xfrm>
              <a:off x="1856880" y="2866320"/>
              <a:ext cx="1854720" cy="2655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1" lang="en-US" sz="28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C - e, y, i </a:t>
              </a:r>
              <a:endParaRPr b="0" lang="en-US" sz="28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28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[s]</a:t>
              </a:r>
              <a:endParaRPr b="0" lang="en-US" sz="28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2800" strike="noStrike" u="none">
                  <a:solidFill>
                    <a:srgbClr val="ff0000"/>
                  </a:solidFill>
                  <a:uFillTx/>
                  <a:latin typeface="Open Sans"/>
                  <a:ea typeface="Open Sans"/>
                </a:rPr>
                <a:t>C</a:t>
              </a:r>
              <a:r>
                <a:rPr b="0" lang="en-US" sz="28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enter</a:t>
              </a:r>
              <a:endParaRPr b="0" lang="en-US" sz="28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2800" strike="noStrike" u="none">
                  <a:solidFill>
                    <a:srgbClr val="ff0000"/>
                  </a:solidFill>
                  <a:uFillTx/>
                  <a:latin typeface="Open Sans"/>
                  <a:ea typeface="Open Sans"/>
                </a:rPr>
                <a:t>C</a:t>
              </a:r>
              <a:r>
                <a:rPr b="0" lang="en-US" sz="28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ycling</a:t>
              </a:r>
              <a:endParaRPr b="0" lang="en-US" sz="28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28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Practi</a:t>
              </a:r>
              <a:r>
                <a:rPr b="0" lang="en-US" sz="2800" strike="noStrike" u="none">
                  <a:solidFill>
                    <a:srgbClr val="ff0000"/>
                  </a:solidFill>
                  <a:uFillTx/>
                  <a:latin typeface="Open Sans"/>
                  <a:ea typeface="Open Sans"/>
                </a:rPr>
                <a:t>c</a:t>
              </a:r>
              <a:r>
                <a:rPr b="0" lang="en-US" sz="28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e</a:t>
              </a:r>
              <a:endParaRPr b="0" lang="en-US" sz="28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28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Dan</a:t>
              </a:r>
              <a:r>
                <a:rPr b="0" lang="en-US" sz="2800" strike="noStrike" u="none">
                  <a:solidFill>
                    <a:srgbClr val="ff0000"/>
                  </a:solidFill>
                  <a:uFillTx/>
                  <a:latin typeface="Open Sans"/>
                  <a:ea typeface="Open Sans"/>
                </a:rPr>
                <a:t>c</a:t>
              </a:r>
              <a:r>
                <a:rPr b="0" lang="en-US" sz="28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ing </a:t>
              </a:r>
              <a:endParaRPr b="0" lang="en-US" sz="2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grpSp>
        <p:nvGrpSpPr>
          <p:cNvPr id="24" name="Группа 8"/>
          <p:cNvGrpSpPr/>
          <p:nvPr/>
        </p:nvGrpSpPr>
        <p:grpSpPr>
          <a:xfrm>
            <a:off x="6411960" y="260280"/>
            <a:ext cx="4467240" cy="5680080"/>
            <a:chOff x="6411960" y="260280"/>
            <a:chExt cx="4467240" cy="5680080"/>
          </a:xfrm>
        </p:grpSpPr>
        <p:pic>
          <p:nvPicPr>
            <p:cNvPr id="25" name="Picture 11" descr="https://img2.pngio.com/gold-medal-png-gold-medals-png-1229_2048.png"/>
            <p:cNvPicPr/>
            <p:nvPr/>
          </p:nvPicPr>
          <p:blipFill>
            <a:blip r:embed="rId3"/>
            <a:srcRect l="5859" t="22830" r="4604" b="5360"/>
            <a:stretch/>
          </p:blipFill>
          <p:spPr>
            <a:xfrm>
              <a:off x="6411960" y="260280"/>
              <a:ext cx="4467240" cy="56800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6" name="TextBox 6"/>
            <p:cNvSpPr/>
            <p:nvPr/>
          </p:nvSpPr>
          <p:spPr>
            <a:xfrm>
              <a:off x="7683120" y="2724480"/>
              <a:ext cx="2176920" cy="26557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 anchor="t">
              <a:spAutoFit/>
            </a:bodyPr>
            <a:p>
              <a:pPr algn="ctr"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1" lang="en-US" sz="28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C – [k]</a:t>
              </a:r>
              <a:endParaRPr b="0" lang="en-US" sz="28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2800" strike="noStrike" u="none">
                  <a:solidFill>
                    <a:srgbClr val="ff0000"/>
                  </a:solidFill>
                  <a:uFillTx/>
                  <a:latin typeface="Open Sans"/>
                  <a:ea typeface="Open Sans"/>
                </a:rPr>
                <a:t>C</a:t>
              </a:r>
              <a:r>
                <a:rPr b="0" lang="en-US" sz="28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an</a:t>
              </a:r>
              <a:endParaRPr b="0" lang="en-US" sz="28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2800" strike="noStrike" u="none">
                  <a:solidFill>
                    <a:srgbClr val="ff0000"/>
                  </a:solidFill>
                  <a:uFillTx/>
                  <a:latin typeface="Open Sans"/>
                  <a:ea typeface="Open Sans"/>
                </a:rPr>
                <a:t>C</a:t>
              </a:r>
              <a:r>
                <a:rPr b="0" lang="en-US" sz="28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lap </a:t>
              </a:r>
              <a:endParaRPr b="0" lang="en-US" sz="28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2800" strike="noStrike" u="none">
                  <a:solidFill>
                    <a:srgbClr val="ff0000"/>
                  </a:solidFill>
                  <a:uFillTx/>
                  <a:latin typeface="Open Sans"/>
                  <a:ea typeface="Open Sans"/>
                </a:rPr>
                <a:t>C</a:t>
              </a:r>
              <a:r>
                <a:rPr b="0" lang="en-US" sz="28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atch</a:t>
              </a:r>
              <a:endParaRPr b="0" lang="en-US" sz="28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28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 </a:t>
              </a:r>
              <a:r>
                <a:rPr b="0" lang="en-US" sz="2800" strike="noStrike" u="none">
                  <a:solidFill>
                    <a:srgbClr val="ff0000"/>
                  </a:solidFill>
                  <a:uFillTx/>
                  <a:latin typeface="Open Sans"/>
                  <a:ea typeface="Open Sans"/>
                </a:rPr>
                <a:t>C</a:t>
              </a:r>
              <a:r>
                <a:rPr b="0" lang="en-US" sz="28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ompete</a:t>
              </a:r>
              <a:endParaRPr b="0" lang="en-US" sz="28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28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  </a:t>
              </a:r>
              <a:r>
                <a:rPr b="0" lang="en-US" sz="28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Pra</a:t>
              </a:r>
              <a:r>
                <a:rPr b="0" lang="en-US" sz="2800" strike="noStrike" u="none">
                  <a:solidFill>
                    <a:srgbClr val="ff0000"/>
                  </a:solidFill>
                  <a:uFillTx/>
                  <a:latin typeface="Open Sans"/>
                  <a:ea typeface="Open Sans"/>
                </a:rPr>
                <a:t>c</a:t>
              </a:r>
              <a:r>
                <a:rPr b="0" lang="en-US" sz="28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tice  </a:t>
              </a:r>
              <a:endParaRPr b="0" lang="en-US" sz="2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grpSp>
        <p:nvGrpSpPr>
          <p:cNvPr id="27" name="Группа 21"/>
          <p:cNvGrpSpPr/>
          <p:nvPr/>
        </p:nvGrpSpPr>
        <p:grpSpPr>
          <a:xfrm>
            <a:off x="10721880" y="-38160"/>
            <a:ext cx="1551240" cy="1438200"/>
            <a:chOff x="10721880" y="-38160"/>
            <a:chExt cx="1551240" cy="1438200"/>
          </a:xfrm>
        </p:grpSpPr>
        <p:pic>
          <p:nvPicPr>
            <p:cNvPr id="28" name="Picture 11" descr="https://img2.pngio.com/gold-medal-png-gold-medals-png-1229_2048.png"/>
            <p:cNvPicPr/>
            <p:nvPr/>
          </p:nvPicPr>
          <p:blipFill>
            <a:blip r:embed="rId4"/>
            <a:stretch/>
          </p:blipFill>
          <p:spPr>
            <a:xfrm>
              <a:off x="10721880" y="-38160"/>
              <a:ext cx="1551240" cy="14382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9" name="TextBox 23"/>
            <p:cNvSpPr/>
            <p:nvPr/>
          </p:nvSpPr>
          <p:spPr>
            <a:xfrm>
              <a:off x="10951200" y="273240"/>
              <a:ext cx="1093320" cy="947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spAutoFit/>
            </a:bodyPr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Unit 5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Lesson7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Altogether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now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па 20"/>
          <p:cNvGrpSpPr/>
          <p:nvPr/>
        </p:nvGrpSpPr>
        <p:grpSpPr>
          <a:xfrm>
            <a:off x="8488440" y="971640"/>
            <a:ext cx="3168720" cy="2281320"/>
            <a:chOff x="8488440" y="971640"/>
            <a:chExt cx="3168720" cy="2281320"/>
          </a:xfrm>
        </p:grpSpPr>
        <p:pic>
          <p:nvPicPr>
            <p:cNvPr id="31" name="Рисунок 7" descr=""/>
            <p:cNvPicPr/>
            <p:nvPr/>
          </p:nvPicPr>
          <p:blipFill>
            <a:blip r:embed="rId1"/>
            <a:stretch/>
          </p:blipFill>
          <p:spPr>
            <a:xfrm>
              <a:off x="8488440" y="991440"/>
              <a:ext cx="3168720" cy="2261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2" name="TextBox 23"/>
            <p:cNvSpPr/>
            <p:nvPr/>
          </p:nvSpPr>
          <p:spPr>
            <a:xfrm>
              <a:off x="8577360" y="971640"/>
              <a:ext cx="378720" cy="520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2800" strike="noStrike" u="none">
                  <a:solidFill>
                    <a:srgbClr val="ff0000"/>
                  </a:solidFill>
                  <a:uFillTx/>
                  <a:latin typeface="Open Sans"/>
                  <a:ea typeface="Open Sans"/>
                </a:rPr>
                <a:t>d</a:t>
              </a:r>
              <a:endParaRPr b="0" lang="en-US" sz="2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33" name="TextBox 9"/>
          <p:cNvSpPr/>
          <p:nvPr/>
        </p:nvSpPr>
        <p:spPr>
          <a:xfrm>
            <a:off x="2833560" y="325440"/>
            <a:ext cx="5924520" cy="64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3600" strike="noStrike" u="none">
                <a:solidFill>
                  <a:srgbClr val="ff0000"/>
                </a:solidFill>
                <a:uFillTx/>
                <a:latin typeface="Open Sans"/>
                <a:ea typeface="Open Sans"/>
              </a:rPr>
              <a:t>Vocabulary: Sport verbs</a:t>
            </a:r>
            <a:endParaRPr b="0" lang="en-US" sz="3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4" name="Прямоугольник 1"/>
          <p:cNvSpPr/>
          <p:nvPr/>
        </p:nvSpPr>
        <p:spPr>
          <a:xfrm>
            <a:off x="369360" y="998640"/>
            <a:ext cx="635688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2800" strike="noStrike" u="none">
                <a:solidFill>
                  <a:srgbClr val="ff0000"/>
                </a:solidFill>
                <a:uFillTx/>
                <a:latin typeface="Open Sans"/>
                <a:ea typeface="Open Sans"/>
              </a:rPr>
              <a:t>Read and match verbs with pictures 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" name="TextBox 14"/>
          <p:cNvSpPr/>
          <p:nvPr/>
        </p:nvSpPr>
        <p:spPr>
          <a:xfrm>
            <a:off x="102600" y="1730520"/>
            <a:ext cx="696384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1.Skate 2.Run 3.Jump 4. Ride 5. Swim  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36" name="Группа 16"/>
          <p:cNvGrpSpPr/>
          <p:nvPr/>
        </p:nvGrpSpPr>
        <p:grpSpPr>
          <a:xfrm>
            <a:off x="176040" y="3252960"/>
            <a:ext cx="2060640" cy="3017520"/>
            <a:chOff x="176040" y="3252960"/>
            <a:chExt cx="2060640" cy="3017520"/>
          </a:xfrm>
        </p:grpSpPr>
        <p:pic>
          <p:nvPicPr>
            <p:cNvPr id="37" name="Рисунок 2" descr=""/>
            <p:cNvPicPr/>
            <p:nvPr/>
          </p:nvPicPr>
          <p:blipFill>
            <a:blip r:embed="rId2"/>
            <a:srcRect l="5104" t="307" r="1073" b="4587"/>
            <a:stretch/>
          </p:blipFill>
          <p:spPr>
            <a:xfrm>
              <a:off x="176040" y="3252960"/>
              <a:ext cx="2060640" cy="3017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8" name="TextBox 15"/>
            <p:cNvSpPr/>
            <p:nvPr/>
          </p:nvSpPr>
          <p:spPr>
            <a:xfrm>
              <a:off x="329400" y="3279600"/>
              <a:ext cx="378720" cy="520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2800" strike="noStrike" u="none">
                  <a:solidFill>
                    <a:srgbClr val="ff0000"/>
                  </a:solidFill>
                  <a:uFillTx/>
                  <a:latin typeface="Open Sans"/>
                  <a:ea typeface="Open Sans"/>
                </a:rPr>
                <a:t>a</a:t>
              </a:r>
              <a:endParaRPr b="0" lang="en-US" sz="2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grpSp>
        <p:nvGrpSpPr>
          <p:cNvPr id="39" name="Группа 17"/>
          <p:cNvGrpSpPr/>
          <p:nvPr/>
        </p:nvGrpSpPr>
        <p:grpSpPr>
          <a:xfrm>
            <a:off x="2852640" y="3259080"/>
            <a:ext cx="2292480" cy="3011400"/>
            <a:chOff x="2852640" y="3259080"/>
            <a:chExt cx="2292480" cy="3011400"/>
          </a:xfrm>
        </p:grpSpPr>
        <p:pic>
          <p:nvPicPr>
            <p:cNvPr id="40" name="Рисунок 3" descr=""/>
            <p:cNvPicPr/>
            <p:nvPr/>
          </p:nvPicPr>
          <p:blipFill>
            <a:blip r:embed="rId3"/>
            <a:srcRect l="19781" t="4882" r="20102" b="4225"/>
            <a:stretch/>
          </p:blipFill>
          <p:spPr>
            <a:xfrm>
              <a:off x="2852640" y="3278880"/>
              <a:ext cx="2292480" cy="29916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1" name="TextBox 21"/>
            <p:cNvSpPr/>
            <p:nvPr/>
          </p:nvSpPr>
          <p:spPr>
            <a:xfrm>
              <a:off x="3003480" y="3259080"/>
              <a:ext cx="378720" cy="520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2800" strike="noStrike" u="none">
                  <a:solidFill>
                    <a:srgbClr val="ff0000"/>
                  </a:solidFill>
                  <a:uFillTx/>
                  <a:latin typeface="Open Sans"/>
                  <a:ea typeface="Open Sans"/>
                </a:rPr>
                <a:t>b</a:t>
              </a:r>
              <a:endParaRPr b="0" lang="en-US" sz="2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grpSp>
        <p:nvGrpSpPr>
          <p:cNvPr id="42" name="Группа 18"/>
          <p:cNvGrpSpPr/>
          <p:nvPr/>
        </p:nvGrpSpPr>
        <p:grpSpPr>
          <a:xfrm>
            <a:off x="5479920" y="3252960"/>
            <a:ext cx="2573640" cy="2990520"/>
            <a:chOff x="5479920" y="3252960"/>
            <a:chExt cx="2573640" cy="2990520"/>
          </a:xfrm>
        </p:grpSpPr>
        <p:pic>
          <p:nvPicPr>
            <p:cNvPr id="43" name="Рисунок 13" descr=""/>
            <p:cNvPicPr/>
            <p:nvPr/>
          </p:nvPicPr>
          <p:blipFill>
            <a:blip r:embed="rId4"/>
            <a:stretch/>
          </p:blipFill>
          <p:spPr>
            <a:xfrm>
              <a:off x="5479920" y="3252960"/>
              <a:ext cx="2573640" cy="2990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4" name="TextBox 22"/>
            <p:cNvSpPr/>
            <p:nvPr/>
          </p:nvSpPr>
          <p:spPr>
            <a:xfrm>
              <a:off x="5578560" y="3252960"/>
              <a:ext cx="358920" cy="520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2800" strike="noStrike" u="none">
                  <a:solidFill>
                    <a:srgbClr val="ff0000"/>
                  </a:solidFill>
                  <a:uFillTx/>
                  <a:latin typeface="Open Sans"/>
                  <a:ea typeface="Open Sans"/>
                </a:rPr>
                <a:t>c</a:t>
              </a:r>
              <a:endParaRPr b="0" lang="en-US" sz="2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grpSp>
        <p:nvGrpSpPr>
          <p:cNvPr id="45" name="Группа 19"/>
          <p:cNvGrpSpPr/>
          <p:nvPr/>
        </p:nvGrpSpPr>
        <p:grpSpPr>
          <a:xfrm>
            <a:off x="8553600" y="3279600"/>
            <a:ext cx="3038400" cy="2841840"/>
            <a:chOff x="8553600" y="3279600"/>
            <a:chExt cx="3038400" cy="2841840"/>
          </a:xfrm>
        </p:grpSpPr>
        <p:pic>
          <p:nvPicPr>
            <p:cNvPr id="46" name="Picture 10" descr="https://www.clipartmax.com/png/full/260-2602712_sports-activities-clipart-sport-cover-page-long-jump-clipart.png"/>
            <p:cNvPicPr/>
            <p:nvPr/>
          </p:nvPicPr>
          <p:blipFill>
            <a:blip r:embed="rId5"/>
            <a:stretch/>
          </p:blipFill>
          <p:spPr>
            <a:xfrm>
              <a:off x="8553600" y="3279600"/>
              <a:ext cx="3038400" cy="28418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47" name="TextBox 25"/>
            <p:cNvSpPr/>
            <p:nvPr/>
          </p:nvSpPr>
          <p:spPr>
            <a:xfrm>
              <a:off x="8604720" y="3289680"/>
              <a:ext cx="378720" cy="520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2800" strike="noStrike" u="none">
                  <a:solidFill>
                    <a:srgbClr val="ff0000"/>
                  </a:solidFill>
                  <a:uFillTx/>
                  <a:latin typeface="Open Sans"/>
                  <a:ea typeface="Open Sans"/>
                </a:rPr>
                <a:t>e</a:t>
              </a:r>
              <a:endParaRPr b="0" lang="en-US" sz="2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grpSp>
        <p:nvGrpSpPr>
          <p:cNvPr id="48" name="Группа 31"/>
          <p:cNvGrpSpPr/>
          <p:nvPr/>
        </p:nvGrpSpPr>
        <p:grpSpPr>
          <a:xfrm>
            <a:off x="10721880" y="-38160"/>
            <a:ext cx="1551240" cy="1438200"/>
            <a:chOff x="10721880" y="-38160"/>
            <a:chExt cx="1551240" cy="1438200"/>
          </a:xfrm>
        </p:grpSpPr>
        <p:pic>
          <p:nvPicPr>
            <p:cNvPr id="49" name="Picture 11" descr="https://img2.pngio.com/gold-medal-png-gold-medals-png-1229_2048.png"/>
            <p:cNvPicPr/>
            <p:nvPr/>
          </p:nvPicPr>
          <p:blipFill>
            <a:blip r:embed="rId6"/>
            <a:stretch/>
          </p:blipFill>
          <p:spPr>
            <a:xfrm>
              <a:off x="10721880" y="-38160"/>
              <a:ext cx="1551240" cy="14382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0" name="TextBox 33"/>
            <p:cNvSpPr/>
            <p:nvPr/>
          </p:nvSpPr>
          <p:spPr>
            <a:xfrm>
              <a:off x="10951200" y="273240"/>
              <a:ext cx="1093320" cy="947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spAutoFit/>
            </a:bodyPr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Unit 5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Lesson7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Altogether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now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Группа 29"/>
          <p:cNvGrpSpPr/>
          <p:nvPr/>
        </p:nvGrpSpPr>
        <p:grpSpPr>
          <a:xfrm>
            <a:off x="8481960" y="847800"/>
            <a:ext cx="3167280" cy="2281320"/>
            <a:chOff x="8481960" y="847800"/>
            <a:chExt cx="3167280" cy="2281320"/>
          </a:xfrm>
        </p:grpSpPr>
        <p:grpSp>
          <p:nvGrpSpPr>
            <p:cNvPr id="52" name="Группа 20"/>
            <p:cNvGrpSpPr/>
            <p:nvPr/>
          </p:nvGrpSpPr>
          <p:grpSpPr>
            <a:xfrm>
              <a:off x="8481960" y="847800"/>
              <a:ext cx="3167280" cy="2281320"/>
              <a:chOff x="8481960" y="847800"/>
              <a:chExt cx="3167280" cy="2281320"/>
            </a:xfrm>
          </p:grpSpPr>
          <p:pic>
            <p:nvPicPr>
              <p:cNvPr id="53" name="Рисунок 7" descr=""/>
              <p:cNvPicPr/>
              <p:nvPr/>
            </p:nvPicPr>
            <p:blipFill>
              <a:blip r:embed="rId1"/>
              <a:stretch/>
            </p:blipFill>
            <p:spPr>
              <a:xfrm>
                <a:off x="8481960" y="867600"/>
                <a:ext cx="3167280" cy="226152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54" name="TextBox 23"/>
              <p:cNvSpPr/>
              <p:nvPr/>
            </p:nvSpPr>
            <p:spPr>
              <a:xfrm>
                <a:off x="8570880" y="847800"/>
                <a:ext cx="378720" cy="520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6800" bIns="46800" anchor="t">
                <a:spAutoFit/>
              </a:bodyPr>
              <a:p>
                <a:pPr>
                  <a:lnSpc>
                    <a:spcPct val="100000"/>
                  </a:lnSpc>
                  <a:tabLst>
                    <a:tab algn="l" pos="0"/>
                    <a:tab algn="l" pos="914400"/>
                    <a:tab algn="l" pos="1828800"/>
                    <a:tab algn="l" pos="2743200"/>
                    <a:tab algn="l" pos="3657600"/>
                    <a:tab algn="l" pos="4572000"/>
                    <a:tab algn="l" pos="5486400"/>
                    <a:tab algn="l" pos="6400800"/>
                    <a:tab algn="l" pos="7315200"/>
                    <a:tab algn="l" pos="8229600"/>
                    <a:tab algn="l" pos="9144000"/>
                    <a:tab algn="l" pos="10058400"/>
                  </a:tabLst>
                </a:pPr>
                <a:r>
                  <a:rPr b="0" lang="en-US" sz="2800" strike="noStrike" u="none">
                    <a:solidFill>
                      <a:srgbClr val="ff0000"/>
                    </a:solidFill>
                    <a:uFillTx/>
                    <a:latin typeface="Open Sans"/>
                    <a:ea typeface="Open Sans"/>
                  </a:rPr>
                  <a:t>d</a:t>
                </a:r>
                <a:endParaRPr b="0" lang="en-US" sz="2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</p:grpSp>
        <p:sp>
          <p:nvSpPr>
            <p:cNvPr id="55" name="Прямоугольник 12"/>
            <p:cNvSpPr/>
            <p:nvPr/>
          </p:nvSpPr>
          <p:spPr>
            <a:xfrm>
              <a:off x="8955000" y="867600"/>
              <a:ext cx="615240" cy="307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ff0000"/>
                  </a:solidFill>
                  <a:uFillTx/>
                  <a:latin typeface="Open Sans"/>
                  <a:ea typeface="Open Sans"/>
                </a:rPr>
                <a:t>Swim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56" name="TextBox 9"/>
          <p:cNvSpPr/>
          <p:nvPr/>
        </p:nvSpPr>
        <p:spPr>
          <a:xfrm>
            <a:off x="3527280" y="274680"/>
            <a:ext cx="3888000" cy="64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3600" strike="noStrike" u="none">
                <a:solidFill>
                  <a:srgbClr val="ff0000"/>
                </a:solidFill>
                <a:uFillTx/>
                <a:latin typeface="Open Sans"/>
                <a:ea typeface="Open Sans"/>
              </a:rPr>
              <a:t>Check together </a:t>
            </a:r>
            <a:endParaRPr b="0" lang="en-US" sz="3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7" name="Прямоугольник 1"/>
          <p:cNvSpPr/>
          <p:nvPr/>
        </p:nvSpPr>
        <p:spPr>
          <a:xfrm>
            <a:off x="300600" y="1004760"/>
            <a:ext cx="635688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2800" strike="noStrike" u="none">
                <a:solidFill>
                  <a:srgbClr val="ff0000"/>
                </a:solidFill>
                <a:uFillTx/>
                <a:latin typeface="Open Sans"/>
                <a:ea typeface="Open Sans"/>
              </a:rPr>
              <a:t>Read and match verbs with pictures 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58" name="Группа 26"/>
          <p:cNvGrpSpPr/>
          <p:nvPr/>
        </p:nvGrpSpPr>
        <p:grpSpPr>
          <a:xfrm>
            <a:off x="5586480" y="1998720"/>
            <a:ext cx="2573280" cy="2990880"/>
            <a:chOff x="5586480" y="1998720"/>
            <a:chExt cx="2573280" cy="2990880"/>
          </a:xfrm>
        </p:grpSpPr>
        <p:grpSp>
          <p:nvGrpSpPr>
            <p:cNvPr id="59" name="Группа 18"/>
            <p:cNvGrpSpPr/>
            <p:nvPr/>
          </p:nvGrpSpPr>
          <p:grpSpPr>
            <a:xfrm>
              <a:off x="5586480" y="1998720"/>
              <a:ext cx="2573280" cy="2990880"/>
              <a:chOff x="5586480" y="1998720"/>
              <a:chExt cx="2573280" cy="2990880"/>
            </a:xfrm>
          </p:grpSpPr>
          <p:pic>
            <p:nvPicPr>
              <p:cNvPr id="60" name="Рисунок 13" descr=""/>
              <p:cNvPicPr/>
              <p:nvPr/>
            </p:nvPicPr>
            <p:blipFill>
              <a:blip r:embed="rId2"/>
              <a:stretch/>
            </p:blipFill>
            <p:spPr>
              <a:xfrm>
                <a:off x="5586480" y="1998720"/>
                <a:ext cx="2573280" cy="299088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61" name="TextBox 22"/>
              <p:cNvSpPr/>
              <p:nvPr/>
            </p:nvSpPr>
            <p:spPr>
              <a:xfrm>
                <a:off x="5685120" y="1998720"/>
                <a:ext cx="358920" cy="520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6800" bIns="46800" anchor="t">
                <a:spAutoFit/>
              </a:bodyPr>
              <a:p>
                <a:pPr>
                  <a:lnSpc>
                    <a:spcPct val="100000"/>
                  </a:lnSpc>
                  <a:tabLst>
                    <a:tab algn="l" pos="0"/>
                    <a:tab algn="l" pos="914400"/>
                    <a:tab algn="l" pos="1828800"/>
                    <a:tab algn="l" pos="2743200"/>
                    <a:tab algn="l" pos="3657600"/>
                    <a:tab algn="l" pos="4572000"/>
                    <a:tab algn="l" pos="5486400"/>
                    <a:tab algn="l" pos="6400800"/>
                    <a:tab algn="l" pos="7315200"/>
                    <a:tab algn="l" pos="8229600"/>
                    <a:tab algn="l" pos="9144000"/>
                    <a:tab algn="l" pos="10058400"/>
                  </a:tabLst>
                </a:pPr>
                <a:r>
                  <a:rPr b="0" lang="en-US" sz="2800" strike="noStrike" u="none">
                    <a:solidFill>
                      <a:srgbClr val="ff0000"/>
                    </a:solidFill>
                    <a:uFillTx/>
                    <a:latin typeface="Open Sans"/>
                    <a:ea typeface="Open Sans"/>
                  </a:rPr>
                  <a:t>c</a:t>
                </a:r>
                <a:endParaRPr b="0" lang="en-US" sz="2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</p:grpSp>
        <p:sp>
          <p:nvSpPr>
            <p:cNvPr id="62" name="Прямоугольник 8"/>
            <p:cNvSpPr/>
            <p:nvPr/>
          </p:nvSpPr>
          <p:spPr>
            <a:xfrm>
              <a:off x="5602680" y="2414880"/>
              <a:ext cx="727200" cy="307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ff0000"/>
                  </a:solidFill>
                  <a:uFillTx/>
                  <a:latin typeface="Open Sans"/>
                  <a:ea typeface="Open Sans"/>
                </a:rPr>
                <a:t>Skate 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grpSp>
        <p:nvGrpSpPr>
          <p:cNvPr id="63" name="Группа 27"/>
          <p:cNvGrpSpPr/>
          <p:nvPr/>
        </p:nvGrpSpPr>
        <p:grpSpPr>
          <a:xfrm>
            <a:off x="203040" y="1998720"/>
            <a:ext cx="2210040" cy="3174840"/>
            <a:chOff x="203040" y="1998720"/>
            <a:chExt cx="2210040" cy="3174840"/>
          </a:xfrm>
        </p:grpSpPr>
        <p:grpSp>
          <p:nvGrpSpPr>
            <p:cNvPr id="64" name="Группа 16"/>
            <p:cNvGrpSpPr/>
            <p:nvPr/>
          </p:nvGrpSpPr>
          <p:grpSpPr>
            <a:xfrm>
              <a:off x="203040" y="1998720"/>
              <a:ext cx="2210040" cy="3174840"/>
              <a:chOff x="203040" y="1998720"/>
              <a:chExt cx="2210040" cy="3174840"/>
            </a:xfrm>
          </p:grpSpPr>
          <p:pic>
            <p:nvPicPr>
              <p:cNvPr id="65" name="Рисунок 2" descr=""/>
              <p:cNvPicPr/>
              <p:nvPr/>
            </p:nvPicPr>
            <p:blipFill>
              <a:blip r:embed="rId3"/>
              <a:srcRect l="5104" t="307" r="1073" b="4587"/>
              <a:stretch/>
            </p:blipFill>
            <p:spPr>
              <a:xfrm>
                <a:off x="203040" y="1998720"/>
                <a:ext cx="2210040" cy="317484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66" name="TextBox 15"/>
              <p:cNvSpPr/>
              <p:nvPr/>
            </p:nvSpPr>
            <p:spPr>
              <a:xfrm>
                <a:off x="381240" y="2026800"/>
                <a:ext cx="378720" cy="520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6800" bIns="46800" anchor="t">
                <a:spAutoFit/>
              </a:bodyPr>
              <a:p>
                <a:pPr>
                  <a:lnSpc>
                    <a:spcPct val="100000"/>
                  </a:lnSpc>
                  <a:tabLst>
                    <a:tab algn="l" pos="0"/>
                    <a:tab algn="l" pos="914400"/>
                    <a:tab algn="l" pos="1828800"/>
                    <a:tab algn="l" pos="2743200"/>
                    <a:tab algn="l" pos="3657600"/>
                    <a:tab algn="l" pos="4572000"/>
                    <a:tab algn="l" pos="5486400"/>
                    <a:tab algn="l" pos="6400800"/>
                    <a:tab algn="l" pos="7315200"/>
                    <a:tab algn="l" pos="8229600"/>
                    <a:tab algn="l" pos="9144000"/>
                    <a:tab algn="l" pos="10058400"/>
                  </a:tabLst>
                </a:pPr>
                <a:r>
                  <a:rPr b="0" lang="en-US" sz="2800" strike="noStrike" u="none">
                    <a:solidFill>
                      <a:srgbClr val="ff0000"/>
                    </a:solidFill>
                    <a:uFillTx/>
                    <a:latin typeface="Open Sans"/>
                    <a:ea typeface="Open Sans"/>
                  </a:rPr>
                  <a:t>a</a:t>
                </a:r>
                <a:endParaRPr b="0" lang="en-US" sz="2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</p:grpSp>
        <p:sp>
          <p:nvSpPr>
            <p:cNvPr id="67" name="Прямоугольник 9"/>
            <p:cNvSpPr/>
            <p:nvPr/>
          </p:nvSpPr>
          <p:spPr>
            <a:xfrm>
              <a:off x="374400" y="2443320"/>
              <a:ext cx="596160" cy="307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ff0000"/>
                  </a:solidFill>
                  <a:uFillTx/>
                  <a:latin typeface="Open Sans"/>
                  <a:ea typeface="Open Sans"/>
                </a:rPr>
                <a:t>Run</a:t>
              </a: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 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grpSp>
        <p:nvGrpSpPr>
          <p:cNvPr id="68" name="Группа 24"/>
          <p:cNvGrpSpPr/>
          <p:nvPr/>
        </p:nvGrpSpPr>
        <p:grpSpPr>
          <a:xfrm>
            <a:off x="8558280" y="3403440"/>
            <a:ext cx="3036960" cy="2840040"/>
            <a:chOff x="8558280" y="3403440"/>
            <a:chExt cx="3036960" cy="2840040"/>
          </a:xfrm>
        </p:grpSpPr>
        <p:grpSp>
          <p:nvGrpSpPr>
            <p:cNvPr id="69" name="Группа 19"/>
            <p:cNvGrpSpPr/>
            <p:nvPr/>
          </p:nvGrpSpPr>
          <p:grpSpPr>
            <a:xfrm>
              <a:off x="8558280" y="3403440"/>
              <a:ext cx="3036960" cy="2840040"/>
              <a:chOff x="8558280" y="3403440"/>
              <a:chExt cx="3036960" cy="2840040"/>
            </a:xfrm>
          </p:grpSpPr>
          <p:pic>
            <p:nvPicPr>
              <p:cNvPr id="70" name="Picture 10" descr="https://www.clipartmax.com/png/full/260-2602712_sports-activities-clipart-sport-cover-page-long-jump-clipart.png"/>
              <p:cNvPicPr/>
              <p:nvPr/>
            </p:nvPicPr>
            <p:blipFill>
              <a:blip r:embed="rId4"/>
              <a:stretch/>
            </p:blipFill>
            <p:spPr>
              <a:xfrm>
                <a:off x="8558280" y="3403440"/>
                <a:ext cx="3036960" cy="284004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71" name="TextBox 25"/>
              <p:cNvSpPr/>
              <p:nvPr/>
            </p:nvSpPr>
            <p:spPr>
              <a:xfrm>
                <a:off x="8609040" y="3413520"/>
                <a:ext cx="378720" cy="520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6800" bIns="46800" anchor="t">
                <a:spAutoFit/>
              </a:bodyPr>
              <a:p>
                <a:pPr>
                  <a:lnSpc>
                    <a:spcPct val="100000"/>
                  </a:lnSpc>
                  <a:tabLst>
                    <a:tab algn="l" pos="0"/>
                    <a:tab algn="l" pos="914400"/>
                    <a:tab algn="l" pos="1828800"/>
                    <a:tab algn="l" pos="2743200"/>
                    <a:tab algn="l" pos="3657600"/>
                    <a:tab algn="l" pos="4572000"/>
                    <a:tab algn="l" pos="5486400"/>
                    <a:tab algn="l" pos="6400800"/>
                    <a:tab algn="l" pos="7315200"/>
                    <a:tab algn="l" pos="8229600"/>
                    <a:tab algn="l" pos="9144000"/>
                    <a:tab algn="l" pos="10058400"/>
                  </a:tabLst>
                </a:pPr>
                <a:r>
                  <a:rPr b="0" lang="en-US" sz="2800" strike="noStrike" u="none">
                    <a:solidFill>
                      <a:srgbClr val="ff0000"/>
                    </a:solidFill>
                    <a:uFillTx/>
                    <a:latin typeface="Open Sans"/>
                    <a:ea typeface="Open Sans"/>
                  </a:rPr>
                  <a:t>e</a:t>
                </a:r>
                <a:endParaRPr b="0" lang="en-US" sz="2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</p:grpSp>
        <p:sp>
          <p:nvSpPr>
            <p:cNvPr id="72" name="Прямоугольник 10"/>
            <p:cNvSpPr/>
            <p:nvPr/>
          </p:nvSpPr>
          <p:spPr>
            <a:xfrm>
              <a:off x="8978400" y="3540960"/>
              <a:ext cx="616680" cy="307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ff0000"/>
                  </a:solidFill>
                  <a:uFillTx/>
                  <a:latin typeface="Open Sans"/>
                  <a:ea typeface="Open Sans"/>
                </a:rPr>
                <a:t>Jump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grpSp>
        <p:nvGrpSpPr>
          <p:cNvPr id="73" name="Группа 28"/>
          <p:cNvGrpSpPr/>
          <p:nvPr/>
        </p:nvGrpSpPr>
        <p:grpSpPr>
          <a:xfrm>
            <a:off x="2735280" y="1998720"/>
            <a:ext cx="2494080" cy="3206520"/>
            <a:chOff x="2735280" y="1998720"/>
            <a:chExt cx="2494080" cy="3206520"/>
          </a:xfrm>
        </p:grpSpPr>
        <p:grpSp>
          <p:nvGrpSpPr>
            <p:cNvPr id="74" name="Группа 17"/>
            <p:cNvGrpSpPr/>
            <p:nvPr/>
          </p:nvGrpSpPr>
          <p:grpSpPr>
            <a:xfrm>
              <a:off x="2735280" y="1998720"/>
              <a:ext cx="2494080" cy="3206520"/>
              <a:chOff x="2735280" y="1998720"/>
              <a:chExt cx="2494080" cy="3206520"/>
            </a:xfrm>
          </p:grpSpPr>
          <p:pic>
            <p:nvPicPr>
              <p:cNvPr id="75" name="Рисунок 3" descr=""/>
              <p:cNvPicPr/>
              <p:nvPr/>
            </p:nvPicPr>
            <p:blipFill>
              <a:blip r:embed="rId5"/>
              <a:srcRect l="19781" t="4882" r="20102" b="4225"/>
              <a:stretch/>
            </p:blipFill>
            <p:spPr>
              <a:xfrm>
                <a:off x="2735280" y="2019600"/>
                <a:ext cx="2494080" cy="3185640"/>
              </a:xfrm>
              <a:prstGeom prst="rect">
                <a:avLst/>
              </a:prstGeom>
              <a:ln w="0">
                <a:noFill/>
              </a:ln>
            </p:spPr>
          </p:pic>
          <p:sp>
            <p:nvSpPr>
              <p:cNvPr id="76" name="TextBox 21"/>
              <p:cNvSpPr/>
              <p:nvPr/>
            </p:nvSpPr>
            <p:spPr>
              <a:xfrm>
                <a:off x="2916000" y="1998720"/>
                <a:ext cx="378720" cy="5209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6800" bIns="46800" anchor="t">
                <a:spAutoFit/>
              </a:bodyPr>
              <a:p>
                <a:pPr>
                  <a:lnSpc>
                    <a:spcPct val="100000"/>
                  </a:lnSpc>
                  <a:tabLst>
                    <a:tab algn="l" pos="0"/>
                    <a:tab algn="l" pos="914400"/>
                    <a:tab algn="l" pos="1828800"/>
                    <a:tab algn="l" pos="2743200"/>
                    <a:tab algn="l" pos="3657600"/>
                    <a:tab algn="l" pos="4572000"/>
                    <a:tab algn="l" pos="5486400"/>
                    <a:tab algn="l" pos="6400800"/>
                    <a:tab algn="l" pos="7315200"/>
                    <a:tab algn="l" pos="8229600"/>
                    <a:tab algn="l" pos="9144000"/>
                    <a:tab algn="l" pos="10058400"/>
                  </a:tabLst>
                </a:pPr>
                <a:r>
                  <a:rPr b="0" lang="en-US" sz="2800" strike="noStrike" u="none">
                    <a:solidFill>
                      <a:srgbClr val="ff0000"/>
                    </a:solidFill>
                    <a:uFillTx/>
                    <a:latin typeface="Open Sans"/>
                    <a:ea typeface="Open Sans"/>
                  </a:rPr>
                  <a:t>b</a:t>
                </a:r>
                <a:endParaRPr b="0" lang="en-US" sz="2800" strike="noStrike" u="none">
                  <a:solidFill>
                    <a:srgbClr val="000000"/>
                  </a:solidFill>
                  <a:uFillTx/>
                  <a:latin typeface="Arial"/>
                </a:endParaRPr>
              </a:p>
            </p:txBody>
          </p:sp>
        </p:grpSp>
        <p:sp>
          <p:nvSpPr>
            <p:cNvPr id="77" name="Прямоугольник 11"/>
            <p:cNvSpPr/>
            <p:nvPr/>
          </p:nvSpPr>
          <p:spPr>
            <a:xfrm>
              <a:off x="2905200" y="2430720"/>
              <a:ext cx="546480" cy="307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ff0000"/>
                  </a:solidFill>
                  <a:uFillTx/>
                  <a:latin typeface="Open Sans"/>
                  <a:ea typeface="Open Sans"/>
                </a:rPr>
                <a:t>Ride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grpSp>
        <p:nvGrpSpPr>
          <p:cNvPr id="78" name="Группа 32"/>
          <p:cNvGrpSpPr/>
          <p:nvPr/>
        </p:nvGrpSpPr>
        <p:grpSpPr>
          <a:xfrm>
            <a:off x="10721880" y="-38160"/>
            <a:ext cx="1551240" cy="1438200"/>
            <a:chOff x="10721880" y="-38160"/>
            <a:chExt cx="1551240" cy="1438200"/>
          </a:xfrm>
        </p:grpSpPr>
        <p:pic>
          <p:nvPicPr>
            <p:cNvPr id="79" name="Picture 11" descr="https://img2.pngio.com/gold-medal-png-gold-medals-png-1229_2048.png"/>
            <p:cNvPicPr/>
            <p:nvPr/>
          </p:nvPicPr>
          <p:blipFill>
            <a:blip r:embed="rId6"/>
            <a:stretch/>
          </p:blipFill>
          <p:spPr>
            <a:xfrm>
              <a:off x="10721880" y="-38160"/>
              <a:ext cx="1551240" cy="14382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0" name="TextBox 34"/>
            <p:cNvSpPr/>
            <p:nvPr/>
          </p:nvSpPr>
          <p:spPr>
            <a:xfrm>
              <a:off x="10951200" y="273240"/>
              <a:ext cx="1093320" cy="947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spAutoFit/>
            </a:bodyPr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Unit 5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Lesson7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Altogether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now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Группа 8203"/>
          <p:cNvGrpSpPr/>
          <p:nvPr/>
        </p:nvGrpSpPr>
        <p:grpSpPr>
          <a:xfrm>
            <a:off x="6973920" y="1046160"/>
            <a:ext cx="4578480" cy="2136600"/>
            <a:chOff x="6973920" y="1046160"/>
            <a:chExt cx="4578480" cy="2136600"/>
          </a:xfrm>
        </p:grpSpPr>
        <p:sp>
          <p:nvSpPr>
            <p:cNvPr id="82" name="Прямоугольная выноска 8200"/>
            <p:cNvSpPr/>
            <p:nvPr/>
          </p:nvSpPr>
          <p:spPr>
            <a:xfrm>
              <a:off x="6973920" y="1046160"/>
              <a:ext cx="4578480" cy="2136600"/>
            </a:xfrm>
            <a:prstGeom prst="wedgeRectCallout">
              <a:avLst>
                <a:gd name="adj1" fmla="val -20833"/>
                <a:gd name="adj2" fmla="val 62500"/>
              </a:avLst>
            </a:prstGeom>
            <a:noFill/>
            <a:ln w="25560">
              <a:solidFill>
                <a:srgbClr val="41719c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ctr">
              <a:noAutofit/>
            </a:bodyPr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83" name="TextBox 8202"/>
            <p:cNvSpPr/>
            <p:nvPr/>
          </p:nvSpPr>
          <p:spPr>
            <a:xfrm>
              <a:off x="7192080" y="1128600"/>
              <a:ext cx="4145040" cy="1922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i="1" lang="en-US" sz="24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It is our playground.</a:t>
              </a:r>
              <a:endParaRPr b="0" lang="en-US" sz="2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i="1" lang="en-US" sz="24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I am riding a bike.</a:t>
              </a:r>
              <a:endParaRPr b="0" lang="en-US" sz="2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i="1" lang="en-US" sz="24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My brother is playing football.</a:t>
              </a:r>
              <a:endParaRPr b="0" lang="en-US" sz="2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i="1" lang="en-US" sz="24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My friends are scatting.</a:t>
              </a:r>
              <a:endParaRPr b="0" lang="en-US" sz="2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i="1" lang="en-US" sz="24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The girl is jumping a rope</a:t>
              </a: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.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84" name="TextBox 9"/>
          <p:cNvSpPr/>
          <p:nvPr/>
        </p:nvSpPr>
        <p:spPr>
          <a:xfrm>
            <a:off x="235080" y="223920"/>
            <a:ext cx="9407520" cy="520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2800" strike="noStrike" u="none">
                <a:solidFill>
                  <a:srgbClr val="ff0000"/>
                </a:solidFill>
                <a:uFillTx/>
                <a:latin typeface="Open Sans"/>
                <a:ea typeface="Open Sans"/>
              </a:rPr>
              <a:t>Look at the pictures and read short descriptions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85" name="Группа 4"/>
          <p:cNvGrpSpPr/>
          <p:nvPr/>
        </p:nvGrpSpPr>
        <p:grpSpPr>
          <a:xfrm>
            <a:off x="10721880" y="-38160"/>
            <a:ext cx="1551240" cy="1438200"/>
            <a:chOff x="10721880" y="-38160"/>
            <a:chExt cx="1551240" cy="1438200"/>
          </a:xfrm>
        </p:grpSpPr>
        <p:pic>
          <p:nvPicPr>
            <p:cNvPr id="86" name="Picture 11" descr="https://img2.pngio.com/gold-medal-png-gold-medals-png-1229_2048.png"/>
            <p:cNvPicPr/>
            <p:nvPr/>
          </p:nvPicPr>
          <p:blipFill>
            <a:blip r:embed="rId1"/>
            <a:stretch/>
          </p:blipFill>
          <p:spPr>
            <a:xfrm>
              <a:off x="10721880" y="-38160"/>
              <a:ext cx="1551240" cy="14382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7" name="TextBox 6"/>
            <p:cNvSpPr/>
            <p:nvPr/>
          </p:nvSpPr>
          <p:spPr>
            <a:xfrm>
              <a:off x="10951200" y="273240"/>
              <a:ext cx="1093320" cy="947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spAutoFit/>
            </a:bodyPr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Unit 5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Lesson7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Altogether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now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pic>
        <p:nvPicPr>
          <p:cNvPr id="88" name="Рисунок 30" descr=""/>
          <p:cNvPicPr/>
          <p:nvPr/>
        </p:nvPicPr>
        <p:blipFill>
          <a:blip r:embed="rId2"/>
          <a:srcRect l="14341" t="6951" r="15763" b="4225"/>
          <a:stretch/>
        </p:blipFill>
        <p:spPr>
          <a:xfrm>
            <a:off x="249120" y="873000"/>
            <a:ext cx="3386160" cy="2664000"/>
          </a:xfrm>
          <a:prstGeom prst="rect">
            <a:avLst/>
          </a:prstGeom>
          <a:ln w="9360">
            <a:solidFill>
              <a:srgbClr val="41719c"/>
            </a:solidFill>
            <a:miter/>
          </a:ln>
        </p:spPr>
      </p:pic>
      <p:pic>
        <p:nvPicPr>
          <p:cNvPr id="89" name="Рисунок 8191" descr=""/>
          <p:cNvPicPr/>
          <p:nvPr/>
        </p:nvPicPr>
        <p:blipFill>
          <a:blip r:embed="rId3"/>
          <a:stretch/>
        </p:blipFill>
        <p:spPr>
          <a:xfrm>
            <a:off x="182520" y="3828960"/>
            <a:ext cx="3524400" cy="2632320"/>
          </a:xfrm>
          <a:prstGeom prst="rect">
            <a:avLst/>
          </a:prstGeom>
          <a:ln w="0">
            <a:noFill/>
          </a:ln>
        </p:spPr>
      </p:pic>
      <p:pic>
        <p:nvPicPr>
          <p:cNvPr id="90" name="Рисунок 8192" descr=""/>
          <p:cNvPicPr/>
          <p:nvPr/>
        </p:nvPicPr>
        <p:blipFill>
          <a:blip r:embed="rId4"/>
          <a:stretch/>
        </p:blipFill>
        <p:spPr>
          <a:xfrm>
            <a:off x="6973920" y="3489480"/>
            <a:ext cx="4578480" cy="2982600"/>
          </a:xfrm>
          <a:prstGeom prst="rect">
            <a:avLst/>
          </a:prstGeom>
          <a:ln w="9360">
            <a:solidFill>
              <a:srgbClr val="41719c"/>
            </a:solidFill>
            <a:miter/>
          </a:ln>
        </p:spPr>
      </p:pic>
      <p:grpSp>
        <p:nvGrpSpPr>
          <p:cNvPr id="91" name="Группа 8196"/>
          <p:cNvGrpSpPr/>
          <p:nvPr/>
        </p:nvGrpSpPr>
        <p:grpSpPr>
          <a:xfrm>
            <a:off x="4024440" y="1063800"/>
            <a:ext cx="2728800" cy="1441440"/>
            <a:chOff x="4024440" y="1063800"/>
            <a:chExt cx="2728800" cy="1441440"/>
          </a:xfrm>
        </p:grpSpPr>
        <p:sp>
          <p:nvSpPr>
            <p:cNvPr id="92" name="Прямоугольная выноска 8194"/>
            <p:cNvSpPr/>
            <p:nvPr/>
          </p:nvSpPr>
          <p:spPr>
            <a:xfrm rot="5400000">
              <a:off x="4627800" y="460080"/>
              <a:ext cx="1441440" cy="2648160"/>
            </a:xfrm>
            <a:prstGeom prst="wedgeRectCallout">
              <a:avLst>
                <a:gd name="adj1" fmla="val -20833"/>
                <a:gd name="adj2" fmla="val 62500"/>
              </a:avLst>
            </a:prstGeom>
            <a:noFill/>
            <a:ln w="25560">
              <a:solidFill>
                <a:srgbClr val="41719c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ctr">
              <a:noAutofit/>
            </a:bodyPr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93" name="TextBox 8195"/>
            <p:cNvSpPr/>
            <p:nvPr/>
          </p:nvSpPr>
          <p:spPr>
            <a:xfrm>
              <a:off x="4024440" y="1126440"/>
              <a:ext cx="2728800" cy="11912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i="1" lang="en-US" sz="24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In this photo you </a:t>
              </a:r>
              <a:endParaRPr b="0" lang="en-US" sz="2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i="1" lang="en-US" sz="24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can see my sister. </a:t>
              </a:r>
              <a:endParaRPr b="0" lang="en-US" sz="2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i="1" lang="en-US" sz="24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She is dancing. </a:t>
              </a:r>
              <a:endParaRPr b="0" lang="en-US" sz="24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grpSp>
        <p:nvGrpSpPr>
          <p:cNvPr id="94" name="Группа 8199"/>
          <p:cNvGrpSpPr/>
          <p:nvPr/>
        </p:nvGrpSpPr>
        <p:grpSpPr>
          <a:xfrm>
            <a:off x="4024440" y="3884760"/>
            <a:ext cx="1828800" cy="1309680"/>
            <a:chOff x="4024440" y="3884760"/>
            <a:chExt cx="1828800" cy="1309680"/>
          </a:xfrm>
        </p:grpSpPr>
        <p:sp>
          <p:nvSpPr>
            <p:cNvPr id="95" name="Прямоугольная выноска 8197"/>
            <p:cNvSpPr/>
            <p:nvPr/>
          </p:nvSpPr>
          <p:spPr>
            <a:xfrm rot="5400000">
              <a:off x="4284000" y="3625200"/>
              <a:ext cx="1309680" cy="1828800"/>
            </a:xfrm>
            <a:prstGeom prst="wedgeRectCallout">
              <a:avLst>
                <a:gd name="adj1" fmla="val -20833"/>
                <a:gd name="adj2" fmla="val 62500"/>
              </a:avLst>
            </a:prstGeom>
            <a:noFill/>
            <a:ln w="25560">
              <a:solidFill>
                <a:srgbClr val="41719c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ctr">
              <a:noAutofit/>
            </a:bodyPr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96" name="TextBox 8198"/>
            <p:cNvSpPr/>
            <p:nvPr/>
          </p:nvSpPr>
          <p:spPr>
            <a:xfrm>
              <a:off x="4115880" y="4123800"/>
              <a:ext cx="1705320" cy="8254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 anchor="t">
              <a:spAutoFit/>
            </a:bodyPr>
            <a:p>
              <a:pPr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i="1" lang="en-US" sz="24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They are </a:t>
              </a:r>
              <a:endParaRPr b="0" lang="en-US" sz="2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>
                <a:lnSpc>
                  <a:spcPct val="100000"/>
                </a:lnSpc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i="1" lang="en-US" sz="2400" strike="noStrike" u="none">
                  <a:solidFill>
                    <a:srgbClr val="000000"/>
                  </a:solidFill>
                  <a:uFillTx/>
                  <a:latin typeface="Open Sans"/>
                  <a:ea typeface="Open Sans"/>
                </a:rPr>
                <a:t>ice scatting</a:t>
              </a:r>
              <a:endParaRPr b="0" lang="en-US" sz="24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Группа 31"/>
          <p:cNvGrpSpPr/>
          <p:nvPr/>
        </p:nvGrpSpPr>
        <p:grpSpPr>
          <a:xfrm>
            <a:off x="10721880" y="-38160"/>
            <a:ext cx="1551240" cy="1438200"/>
            <a:chOff x="10721880" y="-38160"/>
            <a:chExt cx="1551240" cy="1438200"/>
          </a:xfrm>
        </p:grpSpPr>
        <p:pic>
          <p:nvPicPr>
            <p:cNvPr id="98" name="Picture 11" descr="https://img2.pngio.com/gold-medal-png-gold-medals-png-1229_2048.png"/>
            <p:cNvPicPr/>
            <p:nvPr/>
          </p:nvPicPr>
          <p:blipFill>
            <a:blip r:embed="rId1"/>
            <a:stretch/>
          </p:blipFill>
          <p:spPr>
            <a:xfrm>
              <a:off x="10721880" y="-38160"/>
              <a:ext cx="1551240" cy="14382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9" name="TextBox 33"/>
            <p:cNvSpPr/>
            <p:nvPr/>
          </p:nvSpPr>
          <p:spPr>
            <a:xfrm>
              <a:off x="10951200" y="273240"/>
              <a:ext cx="1093320" cy="947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spAutoFit/>
            </a:bodyPr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Unit 5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Lesson 7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Altogether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now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sp>
        <p:nvSpPr>
          <p:cNvPr id="100" name="Прямоугольник 1"/>
          <p:cNvSpPr/>
          <p:nvPr/>
        </p:nvSpPr>
        <p:spPr>
          <a:xfrm>
            <a:off x="193680" y="1274760"/>
            <a:ext cx="5305320" cy="479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2800" strike="noStrike" u="none">
                <a:solidFill>
                  <a:srgbClr val="336600"/>
                </a:solidFill>
                <a:uFillTx/>
                <a:latin typeface="Georgia"/>
              </a:rPr>
              <a:t>Sports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en-US" sz="2800" strike="noStrike" u="none">
                <a:solidFill>
                  <a:srgbClr val="333333"/>
                </a:solidFill>
                <a:uFillTx/>
                <a:latin typeface="Georgia"/>
              </a:rPr>
              <a:t>Sport is fun for girls and boys.</a:t>
            </a:r>
            <a:br>
              <a:rPr sz="2800"/>
            </a:br>
            <a:r>
              <a:rPr b="0" lang="en-US" sz="2800" strike="noStrike" u="none">
                <a:solidFill>
                  <a:srgbClr val="333333"/>
                </a:solidFill>
                <a:uFillTx/>
                <a:latin typeface="Georgia"/>
              </a:rPr>
              <a:t>It's much better than the toys.</a:t>
            </a:r>
            <a:br>
              <a:rPr sz="2800"/>
            </a:br>
            <a:r>
              <a:rPr b="0" lang="en-US" sz="2800" strike="noStrike" u="none">
                <a:solidFill>
                  <a:srgbClr val="333333"/>
                </a:solidFill>
                <a:uFillTx/>
                <a:latin typeface="Georgia"/>
              </a:rPr>
              <a:t>You can sledge and ski and skate</a:t>
            </a:r>
            <a:br>
              <a:rPr sz="2800"/>
            </a:br>
            <a:r>
              <a:rPr b="0" lang="en-US" sz="2800" strike="noStrike" u="none">
                <a:solidFill>
                  <a:srgbClr val="333333"/>
                </a:solidFill>
                <a:uFillTx/>
                <a:latin typeface="Georgia"/>
              </a:rPr>
              <a:t>And play snowballs with Kate.</a:t>
            </a:r>
            <a:br>
              <a:rPr sz="2800"/>
            </a:br>
            <a:br>
              <a:rPr sz="2800"/>
            </a:br>
            <a:r>
              <a:rPr b="0" lang="en-US" sz="2800" strike="noStrike" u="none">
                <a:solidFill>
                  <a:srgbClr val="333333"/>
                </a:solidFill>
                <a:uFillTx/>
                <a:latin typeface="Georgia"/>
              </a:rPr>
              <a:t>You can swim and play football,</a:t>
            </a:r>
            <a:br>
              <a:rPr sz="2800"/>
            </a:br>
            <a:r>
              <a:rPr b="0" lang="en-US" sz="2800" strike="noStrike" u="none">
                <a:solidFill>
                  <a:srgbClr val="333333"/>
                </a:solidFill>
                <a:uFillTx/>
                <a:latin typeface="Georgia"/>
              </a:rPr>
              <a:t>Hockey, tennis, basketball.</a:t>
            </a:r>
            <a:br>
              <a:rPr sz="2800"/>
            </a:br>
            <a:r>
              <a:rPr b="0" lang="en-US" sz="2800" strike="noStrike" u="none">
                <a:solidFill>
                  <a:srgbClr val="333333"/>
                </a:solidFill>
                <a:uFillTx/>
                <a:latin typeface="Georgia"/>
              </a:rPr>
              <a:t>You can jump and you can run.</a:t>
            </a:r>
            <a:br>
              <a:rPr sz="2800"/>
            </a:br>
            <a:r>
              <a:rPr b="0" lang="en-US" sz="2800" strike="noStrike" u="none">
                <a:solidFill>
                  <a:srgbClr val="333333"/>
                </a:solidFill>
                <a:uFillTx/>
                <a:latin typeface="Georgia"/>
              </a:rPr>
              <a:t>You can have a lot of fun.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br>
              <a:rPr sz="1400"/>
            </a:b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01" name="Рисунок 2" descr=""/>
          <p:cNvPicPr/>
          <p:nvPr/>
        </p:nvPicPr>
        <p:blipFill>
          <a:blip r:embed="rId2"/>
          <a:stretch/>
        </p:blipFill>
        <p:spPr>
          <a:xfrm>
            <a:off x="5832360" y="1270080"/>
            <a:ext cx="5119920" cy="5184720"/>
          </a:xfrm>
          <a:prstGeom prst="rect">
            <a:avLst/>
          </a:prstGeom>
          <a:ln w="0">
            <a:noFill/>
          </a:ln>
        </p:spPr>
      </p:pic>
      <p:sp>
        <p:nvSpPr>
          <p:cNvPr id="102" name="TextBox 1"/>
          <p:cNvSpPr/>
          <p:nvPr/>
        </p:nvSpPr>
        <p:spPr>
          <a:xfrm flipH="1">
            <a:off x="193680" y="450720"/>
            <a:ext cx="2362320" cy="45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2400" strike="noStrike" u="none">
                <a:solidFill>
                  <a:srgbClr val="ff0000"/>
                </a:solidFill>
                <a:uFillTx/>
                <a:latin typeface="Open Sans"/>
                <a:ea typeface="Open Sans"/>
              </a:rPr>
              <a:t>Read together </a:t>
            </a: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Прямоугольник 3"/>
          <p:cNvSpPr/>
          <p:nvPr/>
        </p:nvSpPr>
        <p:spPr>
          <a:xfrm>
            <a:off x="6516720" y="1778040"/>
            <a:ext cx="5133960" cy="2288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spAutoFit/>
          </a:bodyPr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24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Today  you  have known some verbs related with sports.</a:t>
            </a: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24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Can you describe the picture?</a:t>
            </a: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24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What can you see in the picture?</a:t>
            </a: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1" lang="en-US" sz="2400" strike="noStrike" u="none">
                <a:solidFill>
                  <a:srgbClr val="000000"/>
                </a:solidFill>
                <a:uFillTx/>
                <a:latin typeface="Open Sans"/>
                <a:ea typeface="Open Sans"/>
              </a:rPr>
              <a:t>Write what boys and girls doing are in the picture.  </a:t>
            </a: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04" name="Рисунок 1" descr=""/>
          <p:cNvPicPr/>
          <p:nvPr/>
        </p:nvPicPr>
        <p:blipFill>
          <a:blip r:embed="rId1"/>
          <a:stretch/>
        </p:blipFill>
        <p:spPr>
          <a:xfrm>
            <a:off x="322200" y="642960"/>
            <a:ext cx="5975280" cy="5126040"/>
          </a:xfrm>
          <a:prstGeom prst="rect">
            <a:avLst/>
          </a:prstGeom>
          <a:ln w="0">
            <a:noFill/>
          </a:ln>
        </p:spPr>
      </p:pic>
      <p:grpSp>
        <p:nvGrpSpPr>
          <p:cNvPr id="105" name="Группа 9"/>
          <p:cNvGrpSpPr/>
          <p:nvPr/>
        </p:nvGrpSpPr>
        <p:grpSpPr>
          <a:xfrm>
            <a:off x="10721880" y="-38160"/>
            <a:ext cx="1551240" cy="1438200"/>
            <a:chOff x="10721880" y="-38160"/>
            <a:chExt cx="1551240" cy="1438200"/>
          </a:xfrm>
        </p:grpSpPr>
        <p:pic>
          <p:nvPicPr>
            <p:cNvPr id="106" name="Picture 11" descr="https://img2.pngio.com/gold-medal-png-gold-medals-png-1229_2048.png"/>
            <p:cNvPicPr/>
            <p:nvPr/>
          </p:nvPicPr>
          <p:blipFill>
            <a:blip r:embed="rId2"/>
            <a:stretch/>
          </p:blipFill>
          <p:spPr>
            <a:xfrm>
              <a:off x="10721880" y="-38160"/>
              <a:ext cx="1551240" cy="14382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7" name="TextBox 11"/>
            <p:cNvSpPr/>
            <p:nvPr/>
          </p:nvSpPr>
          <p:spPr>
            <a:xfrm>
              <a:off x="10951200" y="273240"/>
              <a:ext cx="1093320" cy="9478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6800" bIns="46800" anchor="t">
              <a:spAutoFit/>
            </a:bodyPr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Unit 5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Lesson7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Altogether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algn="ctr">
                <a:tabLst>
                  <a:tab algn="l" pos="0"/>
                  <a:tab algn="l" pos="914400"/>
                  <a:tab algn="l" pos="1828800"/>
                  <a:tab algn="l" pos="2743200"/>
                  <a:tab algn="l" pos="3657600"/>
                  <a:tab algn="l" pos="4572000"/>
                  <a:tab algn="l" pos="5486400"/>
                  <a:tab algn="l" pos="6400800"/>
                  <a:tab algn="l" pos="7315200"/>
                  <a:tab algn="l" pos="8229600"/>
                  <a:tab algn="l" pos="9144000"/>
                  <a:tab algn="l" pos="10058400"/>
                </a:tabLst>
              </a:pPr>
              <a:r>
                <a:rPr b="0" lang="en-US" sz="1400" strike="noStrike" u="none">
                  <a:solidFill>
                    <a:srgbClr val="000000"/>
                  </a:solidFill>
                  <a:uFillTx/>
                  <a:latin typeface="Arial"/>
                </a:rPr>
                <a:t>now</a:t>
              </a:r>
              <a:endParaRPr b="0" lang="en-US" sz="14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1148</TotalTime>
  <Application>LibreOffice/24.8.2.1$MacOSX_AARCH64 LibreOffice_project/0f794b6e29741098670a3b95d60478a65d05ef13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Orians, A.J.</dc:creator>
  <dc:description/>
  <cp:keywords/>
  <dc:language>en-US</dc:language>
  <cp:lastModifiedBy>ww</cp:lastModifiedBy>
  <dcterms:modified xsi:type="dcterms:W3CDTF">2020-12-21T21:59:48Z</dcterms:modified>
  <cp:revision>102</cp:revision>
  <dc:subject/>
  <dc:title>Record a Presentation</dc:title>
</cp:coreProperties>
</file>