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0" r:id="rId2"/>
    <p:sldId id="256" r:id="rId3"/>
    <p:sldId id="287" r:id="rId4"/>
    <p:sldId id="281" r:id="rId5"/>
    <p:sldId id="289" r:id="rId6"/>
    <p:sldId id="276" r:id="rId7"/>
    <p:sldId id="270" r:id="rId8"/>
    <p:sldId id="290" r:id="rId9"/>
    <p:sldId id="277" r:id="rId10"/>
    <p:sldId id="292" r:id="rId11"/>
    <p:sldId id="285" r:id="rId12"/>
    <p:sldId id="269"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0099"/>
    <a:srgbClr val="009900"/>
    <a:srgbClr val="990033"/>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56" autoAdjust="0"/>
    <p:restoredTop sz="94660"/>
  </p:normalViewPr>
  <p:slideViewPr>
    <p:cSldViewPr>
      <p:cViewPr>
        <p:scale>
          <a:sx n="71" d="100"/>
          <a:sy n="71" d="100"/>
        </p:scale>
        <p:origin x="-1236" y="-1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4BD7C3D-EB87-4F5A-998F-A52BE7773676}" type="datetimeFigureOut">
              <a:rPr lang="ru-RU" smtClean="0"/>
              <a:pPr/>
              <a:t>07.01.2021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6CE59FF-E8BD-4C28-8BB9-F5031E813E93}"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4BD7C3D-EB87-4F5A-998F-A52BE7773676}" type="datetimeFigureOut">
              <a:rPr lang="ru-RU" smtClean="0"/>
              <a:pPr/>
              <a:t>07.01.2021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6CE59FF-E8BD-4C28-8BB9-F5031E813E9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4BD7C3D-EB87-4F5A-998F-A52BE7773676}" type="datetimeFigureOut">
              <a:rPr lang="ru-RU" smtClean="0"/>
              <a:pPr/>
              <a:t>07.01.2021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6CE59FF-E8BD-4C28-8BB9-F5031E813E93}"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4BD7C3D-EB87-4F5A-998F-A52BE7773676}" type="datetimeFigureOut">
              <a:rPr lang="ru-RU" smtClean="0"/>
              <a:pPr/>
              <a:t>07.01.2021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6CE59FF-E8BD-4C28-8BB9-F5031E813E93}"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4BD7C3D-EB87-4F5A-998F-A52BE7773676}" type="datetimeFigureOut">
              <a:rPr lang="ru-RU" smtClean="0"/>
              <a:pPr/>
              <a:t>07.01.2021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6CE59FF-E8BD-4C28-8BB9-F5031E813E93}"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4BD7C3D-EB87-4F5A-998F-A52BE7773676}" type="datetimeFigureOut">
              <a:rPr lang="ru-RU" smtClean="0"/>
              <a:pPr/>
              <a:t>07.01.2021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6CE59FF-E8BD-4C28-8BB9-F5031E813E93}"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4BD7C3D-EB87-4F5A-998F-A52BE7773676}" type="datetimeFigureOut">
              <a:rPr lang="ru-RU" smtClean="0"/>
              <a:pPr/>
              <a:t>07.01.2021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6CE59FF-E8BD-4C28-8BB9-F5031E813E93}"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4BD7C3D-EB87-4F5A-998F-A52BE7773676}" type="datetimeFigureOut">
              <a:rPr lang="ru-RU" smtClean="0"/>
              <a:pPr/>
              <a:t>07.01.2021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6CE59FF-E8BD-4C28-8BB9-F5031E813E93}"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4BD7C3D-EB87-4F5A-998F-A52BE7773676}" type="datetimeFigureOut">
              <a:rPr lang="ru-RU" smtClean="0"/>
              <a:pPr/>
              <a:t>07.01.2021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6CE59FF-E8BD-4C28-8BB9-F5031E813E9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4BD7C3D-EB87-4F5A-998F-A52BE7773676}" type="datetimeFigureOut">
              <a:rPr lang="ru-RU" smtClean="0"/>
              <a:pPr/>
              <a:t>07.01.2021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6CE59FF-E8BD-4C28-8BB9-F5031E813E93}"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4BD7C3D-EB87-4F5A-998F-A52BE7773676}" type="datetimeFigureOut">
              <a:rPr lang="ru-RU" smtClean="0"/>
              <a:pPr/>
              <a:t>07.01.2021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6CE59FF-E8BD-4C28-8BB9-F5031E813E93}"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screen">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BD7C3D-EB87-4F5A-998F-A52BE7773676}" type="datetimeFigureOut">
              <a:rPr lang="ru-RU" smtClean="0"/>
              <a:pPr/>
              <a:t>07.01.2021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CE59FF-E8BD-4C28-8BB9-F5031E813E93}" type="slidenum">
              <a:rPr lang="ru-RU" smtClean="0"/>
              <a:pPr/>
              <a:t>‹#›</a:t>
            </a:fld>
            <a:endParaRPr lang="ru-RU"/>
          </a:p>
        </p:txBody>
      </p:sp>
      <p:sp>
        <p:nvSpPr>
          <p:cNvPr id="13313" name="Rectangle 1"/>
          <p:cNvSpPr>
            <a:spLocks noChangeArrowheads="1"/>
          </p:cNvSpPr>
          <p:nvPr/>
        </p:nvSpPr>
        <p:spPr bwMode="auto">
          <a:xfrm>
            <a:off x="0" y="6642556"/>
            <a:ext cx="1245854" cy="21544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bg1">
                    <a:lumMod val="50000"/>
                  </a:schemeClr>
                </a:solidFill>
                <a:effectLst/>
                <a:latin typeface="Arial" pitchFamily="34" charset="0"/>
                <a:ea typeface="Calibri" pitchFamily="34" charset="0"/>
                <a:cs typeface="Times New Roman" pitchFamily="18" charset="0"/>
              </a:rPr>
              <a:t>FokinaLida.75@mail.ru</a:t>
            </a:r>
            <a:endParaRPr kumimoji="0" lang="en-US" sz="800" b="0" i="0" u="none" strike="noStrike" cap="none" normalizeH="0" baseline="0" dirty="0" smtClean="0">
              <a:ln>
                <a:noFill/>
              </a:ln>
              <a:solidFill>
                <a:schemeClr val="bg1">
                  <a:lumMod val="50000"/>
                </a:schemeClr>
              </a:solidFill>
              <a:effectLst/>
              <a:latin typeface="Arial" pitchFamily="34" charset="0"/>
              <a:cs typeface="Arial" pitchFamily="34" charset="0"/>
            </a:endParaRPr>
          </a:p>
        </p:txBody>
      </p:sp>
      <p:sp>
        <p:nvSpPr>
          <p:cNvPr id="9" name="Скругленный прямоугольник 8"/>
          <p:cNvSpPr/>
          <p:nvPr/>
        </p:nvSpPr>
        <p:spPr>
          <a:xfrm>
            <a:off x="179512" y="188640"/>
            <a:ext cx="8784976" cy="648072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ru-RU"/>
          </a:p>
        </p:txBody>
      </p:sp>
      <p:pic>
        <p:nvPicPr>
          <p:cNvPr id="10" name="Рисунок 9" descr="MyFirstSchoolDay1.jpg"/>
          <p:cNvPicPr>
            <a:picLocks noChangeAspect="1"/>
          </p:cNvPicPr>
          <p:nvPr/>
        </p:nvPicPr>
        <p:blipFill>
          <a:blip r:embed="rId14" cstate="screen">
            <a:clrChange>
              <a:clrFrom>
                <a:srgbClr val="FFFEFF"/>
              </a:clrFrom>
              <a:clrTo>
                <a:srgbClr val="FFFEFF">
                  <a:alpha val="0"/>
                </a:srgbClr>
              </a:clrTo>
            </a:clrChange>
          </a:blip>
          <a:stretch>
            <a:fillRect/>
          </a:stretch>
        </p:blipFill>
        <p:spPr>
          <a:xfrm>
            <a:off x="7092280" y="5157192"/>
            <a:ext cx="1828800" cy="1399032"/>
          </a:xfrm>
          <a:prstGeom prst="rect">
            <a:avLst/>
          </a:prstGeom>
        </p:spPr>
      </p:pic>
      <p:pic>
        <p:nvPicPr>
          <p:cNvPr id="13314" name="Picture 2"/>
          <p:cNvPicPr>
            <a:picLocks noChangeAspect="1" noChangeArrowheads="1"/>
          </p:cNvPicPr>
          <p:nvPr/>
        </p:nvPicPr>
        <p:blipFill>
          <a:blip r:embed="rId15" cstate="screen">
            <a:clrChange>
              <a:clrFrom>
                <a:srgbClr val="FFFFFF"/>
              </a:clrFrom>
              <a:clrTo>
                <a:srgbClr val="FFFFFF">
                  <a:alpha val="0"/>
                </a:srgbClr>
              </a:clrTo>
            </a:clrChange>
          </a:blip>
          <a:srcRect/>
          <a:stretch>
            <a:fillRect/>
          </a:stretch>
        </p:blipFill>
        <p:spPr bwMode="auto">
          <a:xfrm rot="20135246">
            <a:off x="138348" y="162073"/>
            <a:ext cx="974707" cy="88031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24188" y="1144886"/>
            <a:ext cx="2286000" cy="923330"/>
          </a:xfrm>
          <a:prstGeom prst="rect">
            <a:avLst/>
          </a:prstGeom>
        </p:spPr>
        <p:txBody>
          <a:bodyPr>
            <a:spAutoFit/>
          </a:bodyPr>
          <a:lstStyle/>
          <a:p>
            <a:pPr lvl="0" algn="ctr"/>
            <a:r>
              <a:rPr lang="kk-KZ" b="1" dirty="0">
                <a:solidFill>
                  <a:prstClr val="white"/>
                </a:solidFill>
                <a:latin typeface="Times New Roman" pitchFamily="18" charset="0"/>
                <a:cs typeface="Times New Roman" pitchFamily="18" charset="0"/>
              </a:rPr>
              <a:t>Нұр-Сұлтан қаласы </a:t>
            </a:r>
          </a:p>
          <a:p>
            <a:pPr lvl="0" algn="ctr"/>
            <a:r>
              <a:rPr lang="kk-KZ" b="1" dirty="0">
                <a:solidFill>
                  <a:prstClr val="white"/>
                </a:solidFill>
                <a:latin typeface="Times New Roman" pitchFamily="18" charset="0"/>
                <a:cs typeface="Times New Roman" pitchFamily="18" charset="0"/>
              </a:rPr>
              <a:t>“№86 мектеп-гимназия” КММ </a:t>
            </a:r>
            <a:endParaRPr lang="ru-RU" b="1" dirty="0">
              <a:solidFill>
                <a:prstClr val="white"/>
              </a:solidFill>
              <a:latin typeface="Times New Roman" pitchFamily="18" charset="0"/>
              <a:cs typeface="Times New Roman" pitchFamily="18" charset="0"/>
            </a:endParaRPr>
          </a:p>
        </p:txBody>
      </p:sp>
      <p:sp>
        <p:nvSpPr>
          <p:cNvPr id="8" name="Содержимое 2"/>
          <p:cNvSpPr>
            <a:spLocks noGrp="1"/>
          </p:cNvSpPr>
          <p:nvPr/>
        </p:nvSpPr>
        <p:spPr>
          <a:xfrm>
            <a:off x="457200" y="580220"/>
            <a:ext cx="8507288" cy="5697559"/>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ctr">
              <a:buNone/>
            </a:pPr>
            <a:r>
              <a:rPr lang="kk-KZ" sz="4000" b="1" dirty="0" smtClean="0">
                <a:latin typeface="Times New Roman" pitchFamily="18" charset="0"/>
                <a:cs typeface="Times New Roman" pitchFamily="18" charset="0"/>
              </a:rPr>
              <a:t>Қазақ тілі</a:t>
            </a:r>
          </a:p>
          <a:p>
            <a:pPr algn="ctr">
              <a:buNone/>
            </a:pPr>
            <a:r>
              <a:rPr lang="kk-KZ" sz="4000" b="1" dirty="0" smtClean="0">
                <a:latin typeface="Times New Roman" pitchFamily="18" charset="0"/>
                <a:cs typeface="Times New Roman" pitchFamily="18" charset="0"/>
              </a:rPr>
              <a:t>2-сынып</a:t>
            </a:r>
          </a:p>
          <a:p>
            <a:pPr algn="ctr">
              <a:buNone/>
            </a:pPr>
            <a:r>
              <a:rPr lang="kk-KZ" sz="4000" b="1" dirty="0" smtClean="0">
                <a:latin typeface="Times New Roman" pitchFamily="18" charset="0"/>
                <a:cs typeface="Times New Roman" pitchFamily="18" charset="0"/>
              </a:rPr>
              <a:t>Бөлім: Салт-дәстүр және ауыз әдебиеті</a:t>
            </a:r>
            <a:endParaRPr lang="kk-KZ" sz="4000" b="1" dirty="0">
              <a:latin typeface="Times New Roman" pitchFamily="18" charset="0"/>
              <a:cs typeface="Times New Roman" pitchFamily="18" charset="0"/>
            </a:endParaRPr>
          </a:p>
          <a:p>
            <a:pPr algn="ctr">
              <a:buNone/>
            </a:pPr>
            <a:r>
              <a:rPr lang="kk-KZ" sz="4000" b="1" dirty="0" smtClean="0">
                <a:latin typeface="Times New Roman" pitchFamily="18" charset="0"/>
                <a:cs typeface="Times New Roman" pitchFamily="18" charset="0"/>
              </a:rPr>
              <a:t>№ 91 сабақ</a:t>
            </a:r>
          </a:p>
          <a:p>
            <a:pPr algn="ctr">
              <a:buNone/>
            </a:pPr>
            <a:r>
              <a:rPr lang="kk-KZ" sz="4000" b="1" dirty="0" smtClean="0">
                <a:latin typeface="Times New Roman" pitchFamily="18" charset="0"/>
                <a:cs typeface="Times New Roman" pitchFamily="18" charset="0"/>
              </a:rPr>
              <a:t>Сабақтың  тақырыбы: </a:t>
            </a:r>
          </a:p>
          <a:p>
            <a:pPr algn="ctr">
              <a:buNone/>
            </a:pPr>
            <a:r>
              <a:rPr lang="kk-KZ" sz="4000" b="1" dirty="0" smtClean="0">
                <a:latin typeface="Times New Roman" pitchFamily="18" charset="0"/>
                <a:cs typeface="Times New Roman" pitchFamily="18" charset="0"/>
              </a:rPr>
              <a:t>Жалқы есім және жалпы есім</a:t>
            </a:r>
          </a:p>
          <a:p>
            <a:pPr>
              <a:buNone/>
            </a:pPr>
            <a:r>
              <a:rPr lang="kk-KZ" sz="3600" dirty="0" smtClean="0">
                <a:latin typeface="Times New Roman" pitchFamily="18" charset="0"/>
                <a:cs typeface="Times New Roman" pitchFamily="18" charset="0"/>
              </a:rPr>
              <a:t> </a:t>
            </a:r>
            <a:endParaRPr lang="ru-RU" sz="3600" dirty="0" smtClean="0">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1187624" y="332655"/>
            <a:ext cx="7286676" cy="1200329"/>
          </a:xfrm>
          <a:prstGeom prst="roundRect">
            <a:avLst/>
          </a:prstGeom>
          <a:solidFill>
            <a:srgbClr val="00B05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800" b="1" dirty="0"/>
              <a:t>4-тапсырма </a:t>
            </a:r>
            <a:r>
              <a:rPr lang="ru-RU" sz="2800" dirty="0"/>
              <a:t>.</a:t>
            </a:r>
            <a:r>
              <a:rPr lang="kk-KZ" sz="2800" b="1" dirty="0" smtClean="0"/>
              <a:t>Мәтіннен </a:t>
            </a:r>
            <a:r>
              <a:rPr lang="kk-KZ" sz="2800" b="1" dirty="0"/>
              <a:t>жалқы есімдерді </a:t>
            </a:r>
            <a:r>
              <a:rPr lang="kk-KZ" sz="2800" b="1" dirty="0" smtClean="0"/>
              <a:t>тауып, қатесін түзету.</a:t>
            </a:r>
            <a:endParaRPr lang="ru-RU" sz="2800" dirty="0"/>
          </a:p>
        </p:txBody>
      </p:sp>
      <p:sp>
        <p:nvSpPr>
          <p:cNvPr id="2" name="Прямоугольник 1"/>
          <p:cNvSpPr/>
          <p:nvPr/>
        </p:nvSpPr>
        <p:spPr>
          <a:xfrm>
            <a:off x="539552" y="1700808"/>
            <a:ext cx="8496944" cy="3847207"/>
          </a:xfrm>
          <a:prstGeom prst="rect">
            <a:avLst/>
          </a:prstGeom>
        </p:spPr>
        <p:txBody>
          <a:bodyPr wrap="square">
            <a:spAutoFit/>
          </a:bodyPr>
          <a:lstStyle/>
          <a:p>
            <a:r>
              <a:rPr lang="kk-KZ" sz="4400" b="1" i="1" dirty="0" smtClean="0">
                <a:latin typeface="Times New Roman" panose="02020603050405020304" pitchFamily="18" charset="0"/>
                <a:cs typeface="Times New Roman" panose="02020603050405020304" pitchFamily="18" charset="0"/>
              </a:rPr>
              <a:t>	</a:t>
            </a:r>
            <a:r>
              <a:rPr lang="kk-KZ" sz="4000" b="1" dirty="0" smtClean="0">
                <a:solidFill>
                  <a:srgbClr val="002060"/>
                </a:solidFill>
                <a:latin typeface="Times New Roman" panose="02020603050405020304" pitchFamily="18" charset="0"/>
                <a:cs typeface="Times New Roman" panose="02020603050405020304" pitchFamily="18" charset="0"/>
              </a:rPr>
              <a:t>Менің </a:t>
            </a:r>
            <a:r>
              <a:rPr lang="kk-KZ" sz="4000" b="1" dirty="0">
                <a:solidFill>
                  <a:srgbClr val="002060"/>
                </a:solidFill>
                <a:latin typeface="Times New Roman" panose="02020603050405020304" pitchFamily="18" charset="0"/>
                <a:cs typeface="Times New Roman" panose="02020603050405020304" pitchFamily="18" charset="0"/>
              </a:rPr>
              <a:t>туған </a:t>
            </a:r>
            <a:r>
              <a:rPr lang="kk-KZ" sz="4000" b="1" dirty="0" smtClean="0">
                <a:solidFill>
                  <a:srgbClr val="002060"/>
                </a:solidFill>
                <a:latin typeface="Times New Roman" panose="02020603050405020304" pitchFamily="18" charset="0"/>
                <a:cs typeface="Times New Roman" panose="02020603050405020304" pitchFamily="18" charset="0"/>
              </a:rPr>
              <a:t>жерім - </a:t>
            </a:r>
            <a:r>
              <a:rPr lang="kk-KZ" sz="4000" b="1" dirty="0">
                <a:solidFill>
                  <a:srgbClr val="002060"/>
                </a:solidFill>
                <a:latin typeface="Times New Roman" panose="02020603050405020304" pitchFamily="18" charset="0"/>
                <a:cs typeface="Times New Roman" panose="02020603050405020304" pitchFamily="18" charset="0"/>
              </a:rPr>
              <a:t>алматы </a:t>
            </a:r>
            <a:r>
              <a:rPr lang="kk-KZ" sz="4000" b="1" dirty="0" smtClean="0">
                <a:solidFill>
                  <a:srgbClr val="002060"/>
                </a:solidFill>
                <a:latin typeface="Times New Roman" panose="02020603050405020304" pitchFamily="18" charset="0"/>
                <a:cs typeface="Times New Roman" panose="02020603050405020304" pitchFamily="18" charset="0"/>
              </a:rPr>
              <a:t>қаласы. Менің </a:t>
            </a:r>
            <a:r>
              <a:rPr lang="kk-KZ" sz="4000" b="1" dirty="0">
                <a:solidFill>
                  <a:srgbClr val="002060"/>
                </a:solidFill>
                <a:latin typeface="Times New Roman" panose="02020603050405020304" pitchFamily="18" charset="0"/>
                <a:cs typeface="Times New Roman" panose="02020603050405020304" pitchFamily="18" charset="0"/>
              </a:rPr>
              <a:t>атым - </a:t>
            </a:r>
            <a:r>
              <a:rPr lang="kk-KZ" sz="4000" b="1" dirty="0" smtClean="0">
                <a:solidFill>
                  <a:srgbClr val="002060"/>
                </a:solidFill>
                <a:latin typeface="Times New Roman" panose="02020603050405020304" pitchFamily="18" charset="0"/>
                <a:cs typeface="Times New Roman" panose="02020603050405020304" pitchFamily="18" charset="0"/>
              </a:rPr>
              <a:t>айдос</a:t>
            </a:r>
            <a:r>
              <a:rPr lang="kk-KZ" sz="4000" b="1" dirty="0">
                <a:solidFill>
                  <a:srgbClr val="002060"/>
                </a:solidFill>
                <a:latin typeface="Times New Roman" panose="02020603050405020304" pitchFamily="18" charset="0"/>
                <a:cs typeface="Times New Roman" panose="02020603050405020304" pitchFamily="18" charset="0"/>
              </a:rPr>
              <a:t>, әкемнің аты - </a:t>
            </a:r>
            <a:r>
              <a:rPr lang="kk-KZ" sz="4000" b="1" dirty="0" smtClean="0">
                <a:solidFill>
                  <a:srgbClr val="002060"/>
                </a:solidFill>
                <a:latin typeface="Times New Roman" panose="02020603050405020304" pitchFamily="18" charset="0"/>
                <a:cs typeface="Times New Roman" panose="02020603050405020304" pitchFamily="18" charset="0"/>
              </a:rPr>
              <a:t>сұлтан</a:t>
            </a:r>
            <a:r>
              <a:rPr lang="kk-KZ" sz="4000" b="1" dirty="0">
                <a:solidFill>
                  <a:srgbClr val="002060"/>
                </a:solidFill>
                <a:latin typeface="Times New Roman" panose="02020603050405020304" pitchFamily="18" charset="0"/>
                <a:cs typeface="Times New Roman" panose="02020603050405020304" pitchFamily="18" charset="0"/>
              </a:rPr>
              <a:t>. Сыныптас досымның аты - </a:t>
            </a:r>
            <a:r>
              <a:rPr lang="kk-KZ" sz="4000" b="1" dirty="0" smtClean="0">
                <a:solidFill>
                  <a:srgbClr val="002060"/>
                </a:solidFill>
                <a:latin typeface="Times New Roman" panose="02020603050405020304" pitchFamily="18" charset="0"/>
                <a:cs typeface="Times New Roman" panose="02020603050405020304" pitchFamily="18" charset="0"/>
              </a:rPr>
              <a:t>расул </a:t>
            </a:r>
            <a:r>
              <a:rPr lang="kk-KZ" sz="4000" b="1" dirty="0">
                <a:solidFill>
                  <a:srgbClr val="002060"/>
                </a:solidFill>
                <a:latin typeface="Times New Roman" panose="02020603050405020304" pitchFamily="18" charset="0"/>
                <a:cs typeface="Times New Roman" panose="02020603050405020304" pitchFamily="18" charset="0"/>
              </a:rPr>
              <a:t>. Үйде кішкентай күшігім бар. Оған </a:t>
            </a:r>
            <a:r>
              <a:rPr lang="kk-KZ" sz="4000" b="1" dirty="0" smtClean="0">
                <a:solidFill>
                  <a:srgbClr val="002060"/>
                </a:solidFill>
                <a:latin typeface="Times New Roman" panose="02020603050405020304" pitchFamily="18" charset="0"/>
                <a:cs typeface="Times New Roman" panose="02020603050405020304" pitchFamily="18" charset="0"/>
              </a:rPr>
              <a:t>ақтөс </a:t>
            </a:r>
            <a:r>
              <a:rPr lang="kk-KZ" sz="4000" b="1" dirty="0">
                <a:solidFill>
                  <a:srgbClr val="002060"/>
                </a:solidFill>
                <a:latin typeface="Times New Roman" panose="02020603050405020304" pitchFamily="18" charset="0"/>
                <a:cs typeface="Times New Roman" panose="02020603050405020304" pitchFamily="18" charset="0"/>
              </a:rPr>
              <a:t>деп ат қойдым. </a:t>
            </a:r>
            <a:endParaRPr lang="ru-RU" sz="40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71352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1187624" y="332655"/>
            <a:ext cx="7286676" cy="1200329"/>
          </a:xfrm>
          <a:prstGeom prst="roundRect">
            <a:avLst/>
          </a:prstGeom>
          <a:solidFill>
            <a:srgbClr val="00B05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b="1" dirty="0" smtClean="0"/>
              <a:t>Өзіңді тексер!</a:t>
            </a:r>
            <a:endParaRPr lang="ru-RU" sz="2800" dirty="0"/>
          </a:p>
        </p:txBody>
      </p:sp>
      <p:sp>
        <p:nvSpPr>
          <p:cNvPr id="2" name="Прямоугольник 1"/>
          <p:cNvSpPr/>
          <p:nvPr/>
        </p:nvSpPr>
        <p:spPr>
          <a:xfrm>
            <a:off x="539552" y="1700808"/>
            <a:ext cx="8496944" cy="3847207"/>
          </a:xfrm>
          <a:prstGeom prst="rect">
            <a:avLst/>
          </a:prstGeom>
        </p:spPr>
        <p:txBody>
          <a:bodyPr wrap="square">
            <a:spAutoFit/>
          </a:bodyPr>
          <a:lstStyle/>
          <a:p>
            <a:r>
              <a:rPr lang="kk-KZ" sz="4400" b="1" i="1" dirty="0" smtClean="0">
                <a:latin typeface="Times New Roman" panose="02020603050405020304" pitchFamily="18" charset="0"/>
                <a:cs typeface="Times New Roman" panose="02020603050405020304" pitchFamily="18" charset="0"/>
              </a:rPr>
              <a:t>	</a:t>
            </a:r>
            <a:r>
              <a:rPr lang="kk-KZ" sz="4000" b="1" dirty="0" smtClean="0">
                <a:solidFill>
                  <a:srgbClr val="002060"/>
                </a:solidFill>
                <a:latin typeface="Times New Roman" panose="02020603050405020304" pitchFamily="18" charset="0"/>
                <a:cs typeface="Times New Roman" panose="02020603050405020304" pitchFamily="18" charset="0"/>
              </a:rPr>
              <a:t>Менің </a:t>
            </a:r>
            <a:r>
              <a:rPr lang="kk-KZ" sz="4000" b="1" dirty="0">
                <a:solidFill>
                  <a:srgbClr val="002060"/>
                </a:solidFill>
                <a:latin typeface="Times New Roman" panose="02020603050405020304" pitchFamily="18" charset="0"/>
                <a:cs typeface="Times New Roman" panose="02020603050405020304" pitchFamily="18" charset="0"/>
              </a:rPr>
              <a:t>туған </a:t>
            </a:r>
            <a:r>
              <a:rPr lang="kk-KZ" sz="4000" b="1" dirty="0" smtClean="0">
                <a:solidFill>
                  <a:srgbClr val="002060"/>
                </a:solidFill>
                <a:latin typeface="Times New Roman" panose="02020603050405020304" pitchFamily="18" charset="0"/>
                <a:cs typeface="Times New Roman" panose="02020603050405020304" pitchFamily="18" charset="0"/>
              </a:rPr>
              <a:t>жерім - </a:t>
            </a:r>
            <a:r>
              <a:rPr lang="kk-KZ" sz="4000" b="1" dirty="0">
                <a:solidFill>
                  <a:srgbClr val="002060"/>
                </a:solidFill>
                <a:latin typeface="Times New Roman" panose="02020603050405020304" pitchFamily="18" charset="0"/>
                <a:cs typeface="Times New Roman" panose="02020603050405020304" pitchFamily="18" charset="0"/>
              </a:rPr>
              <a:t>А</a:t>
            </a:r>
            <a:r>
              <a:rPr lang="kk-KZ" sz="4000" b="1" dirty="0" smtClean="0">
                <a:solidFill>
                  <a:srgbClr val="002060"/>
                </a:solidFill>
                <a:latin typeface="Times New Roman" panose="02020603050405020304" pitchFamily="18" charset="0"/>
                <a:cs typeface="Times New Roman" panose="02020603050405020304" pitchFamily="18" charset="0"/>
              </a:rPr>
              <a:t>лматы қаласы. Менің </a:t>
            </a:r>
            <a:r>
              <a:rPr lang="kk-KZ" sz="4000" b="1" dirty="0">
                <a:solidFill>
                  <a:srgbClr val="002060"/>
                </a:solidFill>
                <a:latin typeface="Times New Roman" panose="02020603050405020304" pitchFamily="18" charset="0"/>
                <a:cs typeface="Times New Roman" panose="02020603050405020304" pitchFamily="18" charset="0"/>
              </a:rPr>
              <a:t>атым - А</a:t>
            </a:r>
            <a:r>
              <a:rPr lang="kk-KZ" sz="4000" b="1" dirty="0" smtClean="0">
                <a:solidFill>
                  <a:srgbClr val="002060"/>
                </a:solidFill>
                <a:latin typeface="Times New Roman" panose="02020603050405020304" pitchFamily="18" charset="0"/>
                <a:cs typeface="Times New Roman" panose="02020603050405020304" pitchFamily="18" charset="0"/>
              </a:rPr>
              <a:t>йдос</a:t>
            </a:r>
            <a:r>
              <a:rPr lang="kk-KZ" sz="4000" b="1" dirty="0">
                <a:solidFill>
                  <a:srgbClr val="002060"/>
                </a:solidFill>
                <a:latin typeface="Times New Roman" panose="02020603050405020304" pitchFamily="18" charset="0"/>
                <a:cs typeface="Times New Roman" panose="02020603050405020304" pitchFamily="18" charset="0"/>
              </a:rPr>
              <a:t>, әкемнің аты - С</a:t>
            </a:r>
            <a:r>
              <a:rPr lang="kk-KZ" sz="4000" b="1" dirty="0" smtClean="0">
                <a:solidFill>
                  <a:srgbClr val="002060"/>
                </a:solidFill>
                <a:latin typeface="Times New Roman" panose="02020603050405020304" pitchFamily="18" charset="0"/>
                <a:cs typeface="Times New Roman" panose="02020603050405020304" pitchFamily="18" charset="0"/>
              </a:rPr>
              <a:t>ұлтан</a:t>
            </a:r>
            <a:r>
              <a:rPr lang="kk-KZ" sz="4000" b="1" dirty="0">
                <a:solidFill>
                  <a:srgbClr val="002060"/>
                </a:solidFill>
                <a:latin typeface="Times New Roman" panose="02020603050405020304" pitchFamily="18" charset="0"/>
                <a:cs typeface="Times New Roman" panose="02020603050405020304" pitchFamily="18" charset="0"/>
              </a:rPr>
              <a:t>. Сыныптас досымның аты - Р</a:t>
            </a:r>
            <a:r>
              <a:rPr lang="kk-KZ" sz="4000" b="1" dirty="0" smtClean="0">
                <a:solidFill>
                  <a:srgbClr val="002060"/>
                </a:solidFill>
                <a:latin typeface="Times New Roman" panose="02020603050405020304" pitchFamily="18" charset="0"/>
                <a:cs typeface="Times New Roman" panose="02020603050405020304" pitchFamily="18" charset="0"/>
              </a:rPr>
              <a:t>асул </a:t>
            </a:r>
            <a:r>
              <a:rPr lang="kk-KZ" sz="4000" b="1" dirty="0">
                <a:solidFill>
                  <a:srgbClr val="002060"/>
                </a:solidFill>
                <a:latin typeface="Times New Roman" panose="02020603050405020304" pitchFamily="18" charset="0"/>
                <a:cs typeface="Times New Roman" panose="02020603050405020304" pitchFamily="18" charset="0"/>
              </a:rPr>
              <a:t>. Үйде кішкентай күшігім бар. Оған А</a:t>
            </a:r>
            <a:r>
              <a:rPr lang="kk-KZ" sz="4000" b="1" dirty="0" smtClean="0">
                <a:solidFill>
                  <a:srgbClr val="002060"/>
                </a:solidFill>
                <a:latin typeface="Times New Roman" panose="02020603050405020304" pitchFamily="18" charset="0"/>
                <a:cs typeface="Times New Roman" panose="02020603050405020304" pitchFamily="18" charset="0"/>
              </a:rPr>
              <a:t>қтөс </a:t>
            </a:r>
            <a:r>
              <a:rPr lang="kk-KZ" sz="4000" b="1" dirty="0">
                <a:solidFill>
                  <a:srgbClr val="002060"/>
                </a:solidFill>
                <a:latin typeface="Times New Roman" panose="02020603050405020304" pitchFamily="18" charset="0"/>
                <a:cs typeface="Times New Roman" panose="02020603050405020304" pitchFamily="18" charset="0"/>
              </a:rPr>
              <a:t>деп ат қойдым. </a:t>
            </a:r>
            <a:endParaRPr lang="ru-RU" sz="4000" b="1"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Скругленный прямоугольник 6"/>
          <p:cNvSpPr/>
          <p:nvPr/>
        </p:nvSpPr>
        <p:spPr>
          <a:xfrm>
            <a:off x="1142976" y="428604"/>
            <a:ext cx="7286676" cy="571504"/>
          </a:xfrm>
          <a:prstGeom prst="roundRect">
            <a:avLst/>
          </a:prstGeom>
          <a:solidFill>
            <a:srgbClr val="00B05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b="1" dirty="0" smtClean="0">
                <a:solidFill>
                  <a:schemeClr val="bg1"/>
                </a:solidFill>
                <a:latin typeface="Times New Roman" pitchFamily="18" charset="0"/>
                <a:cs typeface="Times New Roman" pitchFamily="18" charset="0"/>
              </a:rPr>
              <a:t>         Кері байланыс</a:t>
            </a:r>
            <a:endParaRPr lang="ru-RU" sz="2800" b="1" dirty="0">
              <a:solidFill>
                <a:schemeClr val="bg1"/>
              </a:solidFill>
              <a:latin typeface="Times New Roman" pitchFamily="18" charset="0"/>
              <a:cs typeface="Times New Roman" pitchFamily="18" charset="0"/>
            </a:endParaRPr>
          </a:p>
        </p:txBody>
      </p:sp>
      <p:sp>
        <p:nvSpPr>
          <p:cNvPr id="8" name="Прямоугольник 7"/>
          <p:cNvSpPr/>
          <p:nvPr/>
        </p:nvSpPr>
        <p:spPr>
          <a:xfrm>
            <a:off x="1000100" y="1428736"/>
            <a:ext cx="7532340" cy="3368416"/>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marL="342900" indent="-342900">
              <a:buFont typeface="Wingdings" panose="05000000000000000000" pitchFamily="2" charset="2"/>
              <a:buChar char="ü"/>
            </a:pPr>
            <a:r>
              <a:rPr lang="kk-KZ" sz="3200" b="1" i="1" dirty="0">
                <a:solidFill>
                  <a:srgbClr val="002060"/>
                </a:solidFill>
                <a:latin typeface="Times New Roman" panose="02020603050405020304" pitchFamily="18" charset="0"/>
                <a:cs typeface="Times New Roman" panose="02020603050405020304" pitchFamily="18" charset="0"/>
              </a:rPr>
              <a:t>Зат есімнің жалпы және жалқы түрлерін </a:t>
            </a:r>
            <a:r>
              <a:rPr lang="kk-KZ" sz="3200" b="1" i="1" dirty="0" smtClean="0">
                <a:solidFill>
                  <a:srgbClr val="002060"/>
                </a:solidFill>
                <a:latin typeface="Times New Roman" panose="02020603050405020304" pitchFamily="18" charset="0"/>
                <a:cs typeface="Times New Roman" panose="02020603050405020304" pitchFamily="18" charset="0"/>
              </a:rPr>
              <a:t>ажырата алады;</a:t>
            </a:r>
            <a:endParaRPr lang="kk-KZ" sz="3200" b="1" i="1" dirty="0">
              <a:solidFill>
                <a:srgbClr val="002060"/>
              </a:solidFill>
              <a:latin typeface="Times New Roman" panose="02020603050405020304" pitchFamily="18" charset="0"/>
              <a:cs typeface="Times New Roman" panose="02020603050405020304" pitchFamily="18" charset="0"/>
            </a:endParaRPr>
          </a:p>
          <a:p>
            <a:endParaRPr lang="kk-KZ" sz="3200" b="1" i="1" dirty="0">
              <a:solidFill>
                <a:srgbClr val="002060"/>
              </a:solidFill>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ü"/>
            </a:pPr>
            <a:r>
              <a:rPr lang="kk-KZ" sz="3200" b="1" i="1" dirty="0">
                <a:solidFill>
                  <a:srgbClr val="002060"/>
                </a:solidFill>
                <a:latin typeface="Times New Roman" panose="02020603050405020304" pitchFamily="18" charset="0"/>
                <a:cs typeface="Times New Roman" panose="02020603050405020304" pitchFamily="18" charset="0"/>
              </a:rPr>
              <a:t>Жалқы есімнің жазылу емлесін </a:t>
            </a:r>
            <a:r>
              <a:rPr lang="kk-KZ" sz="3200" b="1" i="1" dirty="0" smtClean="0">
                <a:solidFill>
                  <a:srgbClr val="002060"/>
                </a:solidFill>
                <a:latin typeface="Times New Roman" panose="02020603050405020304" pitchFamily="18" charset="0"/>
                <a:cs typeface="Times New Roman" panose="02020603050405020304" pitchFamily="18" charset="0"/>
              </a:rPr>
              <a:t>сақтайды.</a:t>
            </a:r>
            <a:endParaRPr lang="ru-RU" sz="3200" b="1" i="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780917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1331640" y="428604"/>
            <a:ext cx="6696744" cy="571504"/>
          </a:xfrm>
          <a:prstGeom prst="roundRect">
            <a:avLst>
              <a:gd name="adj" fmla="val 50000"/>
            </a:avLst>
          </a:prstGeom>
          <a:solidFill>
            <a:srgbClr val="00B05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3200" b="1" dirty="0" smtClean="0">
                <a:latin typeface="Times New Roman" pitchFamily="18" charset="0"/>
                <a:cs typeface="Times New Roman" pitchFamily="18" charset="0"/>
              </a:rPr>
              <a:t>             </a:t>
            </a:r>
            <a:r>
              <a:rPr lang="kk-KZ" sz="3200" b="1" dirty="0">
                <a:latin typeface="Times New Roman" pitchFamily="18" charset="0"/>
                <a:cs typeface="Times New Roman" pitchFamily="18" charset="0"/>
              </a:rPr>
              <a:t>Б</a:t>
            </a:r>
            <a:r>
              <a:rPr lang="kk-KZ" sz="3200" b="1" dirty="0" smtClean="0">
                <a:latin typeface="Times New Roman" pitchFamily="18" charset="0"/>
                <a:cs typeface="Times New Roman" pitchFamily="18" charset="0"/>
              </a:rPr>
              <a:t>үгінгі сабақта: </a:t>
            </a:r>
            <a:endParaRPr lang="ru-RU" sz="3200" b="1" dirty="0">
              <a:latin typeface="Times New Roman" pitchFamily="18" charset="0"/>
              <a:cs typeface="Times New Roman" pitchFamily="18" charset="0"/>
            </a:endParaRPr>
          </a:p>
        </p:txBody>
      </p:sp>
      <p:sp>
        <p:nvSpPr>
          <p:cNvPr id="5" name="Скругленный прямоугольник 4"/>
          <p:cNvSpPr/>
          <p:nvPr/>
        </p:nvSpPr>
        <p:spPr>
          <a:xfrm>
            <a:off x="1000100" y="5877272"/>
            <a:ext cx="1785950" cy="504056"/>
          </a:xfrm>
          <a:prstGeom prst="roundRect">
            <a:avLst/>
          </a:prstGeom>
          <a:solidFill>
            <a:srgbClr val="00B05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dirty="0" smtClean="0">
                <a:solidFill>
                  <a:schemeClr val="bg1"/>
                </a:solidFill>
                <a:latin typeface="Times New Roman" pitchFamily="18" charset="0"/>
                <a:cs typeface="Times New Roman" pitchFamily="18" charset="0"/>
              </a:rPr>
              <a:t>2 сынып</a:t>
            </a:r>
            <a:endParaRPr lang="ru-RU" sz="2400" b="1" dirty="0">
              <a:solidFill>
                <a:schemeClr val="bg1"/>
              </a:solidFill>
              <a:latin typeface="Times New Roman" pitchFamily="18" charset="0"/>
              <a:cs typeface="Times New Roman" pitchFamily="18" charset="0"/>
            </a:endParaRPr>
          </a:p>
        </p:txBody>
      </p:sp>
      <p:sp>
        <p:nvSpPr>
          <p:cNvPr id="8" name="TextBox 7"/>
          <p:cNvSpPr txBox="1"/>
          <p:nvPr/>
        </p:nvSpPr>
        <p:spPr>
          <a:xfrm>
            <a:off x="827584" y="1484784"/>
            <a:ext cx="8136904" cy="3416320"/>
          </a:xfrm>
          <a:prstGeom prst="rect">
            <a:avLst/>
          </a:prstGeom>
          <a:noFill/>
        </p:spPr>
        <p:txBody>
          <a:bodyPr wrap="square" rtlCol="0">
            <a:spAutoFit/>
          </a:bodyPr>
          <a:lstStyle/>
          <a:p>
            <a:pPr marL="342900" indent="-342900">
              <a:buFont typeface="Wingdings" panose="05000000000000000000" pitchFamily="2" charset="2"/>
              <a:buChar char="ü"/>
            </a:pPr>
            <a:r>
              <a:rPr lang="kk-KZ" sz="3600" b="1" i="1" dirty="0">
                <a:solidFill>
                  <a:srgbClr val="002060"/>
                </a:solidFill>
                <a:latin typeface="Times New Roman" panose="02020603050405020304" pitchFamily="18" charset="0"/>
                <a:cs typeface="Times New Roman" panose="02020603050405020304" pitchFamily="18" charset="0"/>
              </a:rPr>
              <a:t>Зат есімнің жалпы және жалқы түрлерін ажыратасың;</a:t>
            </a:r>
          </a:p>
          <a:p>
            <a:endParaRPr lang="kk-KZ" sz="3600" b="1" i="1" dirty="0">
              <a:solidFill>
                <a:srgbClr val="002060"/>
              </a:solidFill>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ü"/>
            </a:pPr>
            <a:r>
              <a:rPr lang="kk-KZ" sz="3600" b="1" i="1" dirty="0">
                <a:solidFill>
                  <a:srgbClr val="002060"/>
                </a:solidFill>
                <a:latin typeface="Times New Roman" panose="02020603050405020304" pitchFamily="18" charset="0"/>
                <a:cs typeface="Times New Roman" panose="02020603050405020304" pitchFamily="18" charset="0"/>
              </a:rPr>
              <a:t>Жалқы есімнің жазылу емлесін </a:t>
            </a:r>
            <a:r>
              <a:rPr lang="kk-KZ" sz="3600" b="1" i="1" dirty="0" smtClean="0">
                <a:solidFill>
                  <a:srgbClr val="002060"/>
                </a:solidFill>
                <a:latin typeface="Times New Roman" panose="02020603050405020304" pitchFamily="18" charset="0"/>
                <a:cs typeface="Times New Roman" panose="02020603050405020304" pitchFamily="18" charset="0"/>
              </a:rPr>
              <a:t>сақтай отырып тапсырмалар орындайсың.</a:t>
            </a:r>
            <a:endParaRPr lang="ru-RU" sz="3600" b="1" i="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1475656" y="428604"/>
            <a:ext cx="6840760" cy="768148"/>
          </a:xfrm>
          <a:prstGeom prst="roundRect">
            <a:avLst/>
          </a:prstGeom>
          <a:solidFill>
            <a:srgbClr val="00B05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a:t>Психологиялық ахуал қалыптастыру:</a:t>
            </a:r>
            <a:endParaRPr lang="ru-RU" sz="2400" b="1" dirty="0">
              <a:solidFill>
                <a:schemeClr val="bg1"/>
              </a:solidFill>
              <a:latin typeface="Times New Roman" pitchFamily="18" charset="0"/>
              <a:cs typeface="Times New Roman" pitchFamily="18" charset="0"/>
            </a:endParaRPr>
          </a:p>
        </p:txBody>
      </p:sp>
      <p:sp>
        <p:nvSpPr>
          <p:cNvPr id="1028" name="AutoShape 4" descr="ӘР ҮЙДЕ БОЛУЫ ТИІС 10 ГҮЛ"/>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0" name="AutoShape 6" descr="ӘР ҮЙДЕ БОЛУЫ ТИІС 10 ГҮЛ"/>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 name="Прямоугольник 1"/>
          <p:cNvSpPr/>
          <p:nvPr/>
        </p:nvSpPr>
        <p:spPr>
          <a:xfrm>
            <a:off x="971600" y="1628800"/>
            <a:ext cx="7272808" cy="3970318"/>
          </a:xfrm>
          <a:prstGeom prst="rect">
            <a:avLst/>
          </a:prstGeom>
        </p:spPr>
        <p:txBody>
          <a:bodyPr wrap="square">
            <a:spAutoFit/>
          </a:bodyPr>
          <a:lstStyle/>
          <a:p>
            <a:r>
              <a:rPr lang="kk-KZ" sz="3600" b="1" dirty="0" smtClean="0">
                <a:solidFill>
                  <a:srgbClr val="002060"/>
                </a:solidFill>
                <a:latin typeface="Times New Roman" panose="02020603050405020304" pitchFamily="18" charset="0"/>
                <a:cs typeface="Times New Roman" panose="02020603050405020304" pitchFamily="18" charset="0"/>
              </a:rPr>
              <a:t>Білім деген – мен,</a:t>
            </a:r>
            <a:endParaRPr lang="ru-RU" sz="3600" b="1" dirty="0">
              <a:solidFill>
                <a:srgbClr val="002060"/>
              </a:solidFill>
              <a:latin typeface="Times New Roman" panose="02020603050405020304" pitchFamily="18" charset="0"/>
              <a:cs typeface="Times New Roman" panose="02020603050405020304" pitchFamily="18" charset="0"/>
            </a:endParaRPr>
          </a:p>
          <a:p>
            <a:r>
              <a:rPr lang="kk-KZ" sz="3600" b="1" dirty="0">
                <a:solidFill>
                  <a:srgbClr val="002060"/>
                </a:solidFill>
                <a:latin typeface="Times New Roman" panose="02020603050405020304" pitchFamily="18" charset="0"/>
                <a:cs typeface="Times New Roman" panose="02020603050405020304" pitchFamily="18" charset="0"/>
              </a:rPr>
              <a:t>Күш деген – </a:t>
            </a:r>
            <a:r>
              <a:rPr lang="kk-KZ" sz="3600" b="1" dirty="0" smtClean="0">
                <a:solidFill>
                  <a:srgbClr val="002060"/>
                </a:solidFill>
                <a:latin typeface="Times New Roman" panose="02020603050405020304" pitchFamily="18" charset="0"/>
                <a:cs typeface="Times New Roman" panose="02020603050405020304" pitchFamily="18" charset="0"/>
              </a:rPr>
              <a:t>мен</a:t>
            </a:r>
            <a:r>
              <a:rPr lang="kk-KZ" sz="3600" b="1" dirty="0">
                <a:solidFill>
                  <a:srgbClr val="002060"/>
                </a:solidFill>
                <a:latin typeface="Times New Roman" panose="02020603050405020304" pitchFamily="18" charset="0"/>
                <a:cs typeface="Times New Roman" panose="02020603050405020304" pitchFamily="18" charset="0"/>
              </a:rPr>
              <a:t>,</a:t>
            </a:r>
            <a:endParaRPr lang="ru-RU" sz="3600" b="1" dirty="0">
              <a:solidFill>
                <a:srgbClr val="002060"/>
              </a:solidFill>
              <a:latin typeface="Times New Roman" panose="02020603050405020304" pitchFamily="18" charset="0"/>
              <a:cs typeface="Times New Roman" panose="02020603050405020304" pitchFamily="18" charset="0"/>
            </a:endParaRPr>
          </a:p>
          <a:p>
            <a:r>
              <a:rPr lang="kk-KZ" sz="3600" b="1" dirty="0">
                <a:solidFill>
                  <a:srgbClr val="002060"/>
                </a:solidFill>
                <a:latin typeface="Times New Roman" panose="02020603050405020304" pitchFamily="18" charset="0"/>
                <a:cs typeface="Times New Roman" panose="02020603050405020304" pitchFamily="18" charset="0"/>
              </a:rPr>
              <a:t>Жақсылық деген – </a:t>
            </a:r>
            <a:r>
              <a:rPr lang="kk-KZ" sz="3600" b="1" dirty="0" smtClean="0">
                <a:solidFill>
                  <a:srgbClr val="002060"/>
                </a:solidFill>
                <a:latin typeface="Times New Roman" panose="02020603050405020304" pitchFamily="18" charset="0"/>
                <a:cs typeface="Times New Roman" panose="02020603050405020304" pitchFamily="18" charset="0"/>
              </a:rPr>
              <a:t>мен</a:t>
            </a:r>
            <a:r>
              <a:rPr lang="kk-KZ" sz="3600" b="1" dirty="0">
                <a:solidFill>
                  <a:srgbClr val="002060"/>
                </a:solidFill>
                <a:latin typeface="Times New Roman" panose="02020603050405020304" pitchFamily="18" charset="0"/>
                <a:cs typeface="Times New Roman" panose="02020603050405020304" pitchFamily="18" charset="0"/>
              </a:rPr>
              <a:t>,</a:t>
            </a:r>
            <a:endParaRPr lang="ru-RU" sz="3600" b="1" dirty="0">
              <a:solidFill>
                <a:srgbClr val="002060"/>
              </a:solidFill>
              <a:latin typeface="Times New Roman" panose="02020603050405020304" pitchFamily="18" charset="0"/>
              <a:cs typeface="Times New Roman" panose="02020603050405020304" pitchFamily="18" charset="0"/>
            </a:endParaRPr>
          </a:p>
          <a:p>
            <a:r>
              <a:rPr lang="kk-KZ" sz="3600" b="1" dirty="0">
                <a:solidFill>
                  <a:srgbClr val="002060"/>
                </a:solidFill>
                <a:latin typeface="Times New Roman" panose="02020603050405020304" pitchFamily="18" charset="0"/>
                <a:cs typeface="Times New Roman" panose="02020603050405020304" pitchFamily="18" charset="0"/>
              </a:rPr>
              <a:t>Мақсат </a:t>
            </a:r>
            <a:r>
              <a:rPr lang="kk-KZ" sz="3600" b="1" dirty="0" smtClean="0">
                <a:solidFill>
                  <a:srgbClr val="002060"/>
                </a:solidFill>
                <a:latin typeface="Times New Roman" panose="02020603050405020304" pitchFamily="18" charset="0"/>
                <a:cs typeface="Times New Roman" panose="02020603050405020304" pitchFamily="18" charset="0"/>
              </a:rPr>
              <a:t>деген</a:t>
            </a:r>
            <a:r>
              <a:rPr lang="kk-KZ" sz="3600" b="1" dirty="0">
                <a:solidFill>
                  <a:srgbClr val="002060"/>
                </a:solidFill>
                <a:latin typeface="Times New Roman" panose="02020603050405020304" pitchFamily="18" charset="0"/>
                <a:cs typeface="Times New Roman" panose="02020603050405020304" pitchFamily="18" charset="0"/>
              </a:rPr>
              <a:t> </a:t>
            </a:r>
            <a:r>
              <a:rPr lang="kk-KZ" sz="3600" b="1" dirty="0" smtClean="0">
                <a:solidFill>
                  <a:srgbClr val="002060"/>
                </a:solidFill>
                <a:latin typeface="Times New Roman" panose="02020603050405020304" pitchFamily="18" charset="0"/>
                <a:cs typeface="Times New Roman" panose="02020603050405020304" pitchFamily="18" charset="0"/>
              </a:rPr>
              <a:t>– </a:t>
            </a:r>
            <a:r>
              <a:rPr lang="kk-KZ" sz="3600" b="1" dirty="0">
                <a:solidFill>
                  <a:srgbClr val="002060"/>
                </a:solidFill>
                <a:latin typeface="Times New Roman" panose="02020603050405020304" pitchFamily="18" charset="0"/>
                <a:cs typeface="Times New Roman" panose="02020603050405020304" pitchFamily="18" charset="0"/>
              </a:rPr>
              <a:t>мен,</a:t>
            </a:r>
            <a:endParaRPr lang="ru-RU" sz="3600" b="1" dirty="0">
              <a:solidFill>
                <a:srgbClr val="002060"/>
              </a:solidFill>
              <a:latin typeface="Times New Roman" panose="02020603050405020304" pitchFamily="18" charset="0"/>
              <a:cs typeface="Times New Roman" panose="02020603050405020304" pitchFamily="18" charset="0"/>
            </a:endParaRPr>
          </a:p>
          <a:p>
            <a:r>
              <a:rPr lang="kk-KZ" sz="3600" b="1" dirty="0">
                <a:solidFill>
                  <a:srgbClr val="002060"/>
                </a:solidFill>
                <a:latin typeface="Times New Roman" panose="02020603050405020304" pitchFamily="18" charset="0"/>
                <a:cs typeface="Times New Roman" panose="02020603050405020304" pitchFamily="18" charset="0"/>
              </a:rPr>
              <a:t>Жетістік </a:t>
            </a:r>
            <a:r>
              <a:rPr lang="kk-KZ" sz="3600" b="1" dirty="0" smtClean="0">
                <a:solidFill>
                  <a:srgbClr val="002060"/>
                </a:solidFill>
                <a:latin typeface="Times New Roman" panose="02020603050405020304" pitchFamily="18" charset="0"/>
                <a:cs typeface="Times New Roman" panose="02020603050405020304" pitchFamily="18" charset="0"/>
              </a:rPr>
              <a:t>деген </a:t>
            </a:r>
            <a:r>
              <a:rPr lang="kk-KZ" sz="3600" b="1" dirty="0">
                <a:solidFill>
                  <a:srgbClr val="002060"/>
                </a:solidFill>
                <a:latin typeface="Times New Roman" panose="02020603050405020304" pitchFamily="18" charset="0"/>
                <a:cs typeface="Times New Roman" panose="02020603050405020304" pitchFamily="18" charset="0"/>
              </a:rPr>
              <a:t>–</a:t>
            </a:r>
            <a:r>
              <a:rPr lang="kk-KZ" sz="3600" b="1" dirty="0" smtClean="0">
                <a:solidFill>
                  <a:srgbClr val="002060"/>
                </a:solidFill>
                <a:latin typeface="Times New Roman" panose="02020603050405020304" pitchFamily="18" charset="0"/>
                <a:cs typeface="Times New Roman" panose="02020603050405020304" pitchFamily="18" charset="0"/>
              </a:rPr>
              <a:t> </a:t>
            </a:r>
            <a:r>
              <a:rPr lang="kk-KZ" sz="3600" b="1" dirty="0">
                <a:solidFill>
                  <a:srgbClr val="002060"/>
                </a:solidFill>
                <a:latin typeface="Times New Roman" panose="02020603050405020304" pitchFamily="18" charset="0"/>
                <a:cs typeface="Times New Roman" panose="02020603050405020304" pitchFamily="18" charset="0"/>
              </a:rPr>
              <a:t>мен. </a:t>
            </a:r>
            <a:endParaRPr lang="ru-RU" sz="3600" b="1" dirty="0">
              <a:solidFill>
                <a:srgbClr val="002060"/>
              </a:solidFill>
              <a:latin typeface="Times New Roman" panose="02020603050405020304" pitchFamily="18" charset="0"/>
              <a:cs typeface="Times New Roman" panose="02020603050405020304" pitchFamily="18" charset="0"/>
            </a:endParaRPr>
          </a:p>
          <a:p>
            <a:r>
              <a:rPr lang="kk-KZ" sz="3600" b="1" dirty="0">
                <a:solidFill>
                  <a:srgbClr val="002060"/>
                </a:solidFill>
                <a:latin typeface="Times New Roman" panose="02020603050405020304" pitchFamily="18" charset="0"/>
                <a:cs typeface="Times New Roman" panose="02020603050405020304" pitchFamily="18" charset="0"/>
              </a:rPr>
              <a:t>Бүгінгі сабақта  білім   жетістігіне бірге жетейік!</a:t>
            </a:r>
            <a:endParaRPr lang="ru-RU" sz="36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38800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кругленный прямоугольник 5"/>
          <p:cNvSpPr/>
          <p:nvPr/>
        </p:nvSpPr>
        <p:spPr>
          <a:xfrm>
            <a:off x="1115616" y="404664"/>
            <a:ext cx="6215106" cy="571504"/>
          </a:xfrm>
          <a:prstGeom prst="roundRect">
            <a:avLst/>
          </a:prstGeom>
          <a:solidFill>
            <a:srgbClr val="00B05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800" b="1" dirty="0" smtClean="0">
                <a:solidFill>
                  <a:schemeClr val="bg1"/>
                </a:solidFill>
                <a:latin typeface="Times New Roman" pitchFamily="18" charset="0"/>
                <a:cs typeface="Times New Roman" pitchFamily="18" charset="0"/>
              </a:rPr>
              <a:t>     </a:t>
            </a:r>
            <a:r>
              <a:rPr lang="kk-KZ" sz="2800" b="1" dirty="0">
                <a:solidFill>
                  <a:schemeClr val="bg1"/>
                </a:solidFill>
                <a:latin typeface="Times New Roman" pitchFamily="18" charset="0"/>
                <a:cs typeface="Times New Roman" pitchFamily="18" charset="0"/>
              </a:rPr>
              <a:t>Е</a:t>
            </a:r>
            <a:r>
              <a:rPr lang="kk-KZ" sz="2800" b="1" dirty="0" smtClean="0">
                <a:solidFill>
                  <a:schemeClr val="bg1"/>
                </a:solidFill>
                <a:latin typeface="Times New Roman" pitchFamily="18" charset="0"/>
                <a:cs typeface="Times New Roman" pitchFamily="18" charset="0"/>
              </a:rPr>
              <a:t>ртегі тыңдайық!</a:t>
            </a:r>
            <a:endParaRPr lang="ru-RU" sz="2800" b="1" dirty="0">
              <a:solidFill>
                <a:schemeClr val="bg1"/>
              </a:solidFill>
              <a:latin typeface="Times New Roman" pitchFamily="18" charset="0"/>
              <a:cs typeface="Times New Roman" pitchFamily="18" charset="0"/>
            </a:endParaRPr>
          </a:p>
        </p:txBody>
      </p:sp>
      <p:sp>
        <p:nvSpPr>
          <p:cNvPr id="7" name="TextBox 6"/>
          <p:cNvSpPr txBox="1"/>
          <p:nvPr/>
        </p:nvSpPr>
        <p:spPr>
          <a:xfrm>
            <a:off x="450558" y="1484784"/>
            <a:ext cx="8297906" cy="3970318"/>
          </a:xfrm>
          <a:prstGeom prst="rect">
            <a:avLst/>
          </a:prstGeom>
          <a:noFill/>
        </p:spPr>
        <p:txBody>
          <a:bodyPr wrap="square" rtlCol="0">
            <a:spAutoFit/>
          </a:bodyPr>
          <a:lstStyle/>
          <a:p>
            <a:r>
              <a:rPr lang="kk-KZ" sz="2400" dirty="0" smtClean="0"/>
              <a:t>	</a:t>
            </a:r>
            <a:r>
              <a:rPr lang="kk-KZ" sz="2800" dirty="0" smtClean="0">
                <a:latin typeface="Times New Roman" panose="02020603050405020304" pitchFamily="18" charset="0"/>
                <a:cs typeface="Times New Roman" panose="02020603050405020304" pitchFamily="18" charset="0"/>
              </a:rPr>
              <a:t>Ертеде </a:t>
            </a:r>
            <a:r>
              <a:rPr lang="kk-KZ" sz="2800" dirty="0">
                <a:latin typeface="Times New Roman" panose="02020603050405020304" pitchFamily="18" charset="0"/>
                <a:cs typeface="Times New Roman" panose="02020603050405020304" pitchFamily="18" charset="0"/>
              </a:rPr>
              <a:t>Зат есім деген сөз табының Жалқы және Жалпы есім деген ұлы болыпты. Жалқы есім өзімшіл тек қана өз атын айта беріпті. Ал Жалпы есім көпшіл жалпылама ұғымды білдіріпті. Зат есім болса екі ұлының да мінезін біліп, олармен тіл табысып екеуін де орынды жұмсай біліпті. Олар да әкелерін сыйлапты. Ендеше, біз де осы сабақта бір – бірімізді сыйлап, тыңдап Жалқы және Жалпы есім туралы білетін боламыз</a:t>
            </a:r>
            <a:r>
              <a:rPr lang="kk-KZ" sz="2800" dirty="0" smtClean="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кругленный прямоугольник 5"/>
          <p:cNvSpPr/>
          <p:nvPr/>
        </p:nvSpPr>
        <p:spPr>
          <a:xfrm>
            <a:off x="1115616" y="404664"/>
            <a:ext cx="6912768" cy="864096"/>
          </a:xfrm>
          <a:prstGeom prst="roundRect">
            <a:avLst/>
          </a:prstGeom>
          <a:solidFill>
            <a:srgbClr val="00B05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800" b="1" dirty="0" smtClean="0">
                <a:solidFill>
                  <a:schemeClr val="bg1"/>
                </a:solidFill>
                <a:latin typeface="Times New Roman" pitchFamily="18" charset="0"/>
                <a:cs typeface="Times New Roman" pitchFamily="18" charset="0"/>
              </a:rPr>
              <a:t> </a:t>
            </a:r>
            <a:r>
              <a:rPr lang="kk-KZ" sz="2800" b="1" dirty="0" smtClean="0"/>
              <a:t>1-тапсырма. Суретке қарап, олардың астындағы сөздерді оқиық.</a:t>
            </a:r>
            <a:endParaRPr lang="ru-RU" sz="2800" b="1"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8236" t="44022" r="24527" b="25000"/>
          <a:stretch/>
        </p:blipFill>
        <p:spPr bwMode="auto">
          <a:xfrm>
            <a:off x="450558" y="1674981"/>
            <a:ext cx="7881811" cy="29061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Скругленный прямоугольник 9"/>
          <p:cNvSpPr/>
          <p:nvPr/>
        </p:nvSpPr>
        <p:spPr>
          <a:xfrm>
            <a:off x="179512" y="4725144"/>
            <a:ext cx="8784976" cy="1872208"/>
          </a:xfrm>
          <a:prstGeom prst="roundRect">
            <a:avLst/>
          </a:prstGeom>
          <a:ln/>
        </p:spPr>
        <p:style>
          <a:lnRef idx="2">
            <a:schemeClr val="accent3"/>
          </a:lnRef>
          <a:fillRef idx="1">
            <a:schemeClr val="lt1"/>
          </a:fillRef>
          <a:effectRef idx="0">
            <a:schemeClr val="accent3"/>
          </a:effectRef>
          <a:fontRef idx="minor">
            <a:schemeClr val="dk1"/>
          </a:fontRef>
        </p:style>
        <p:txBody>
          <a:bodyPr rtlCol="0" anchor="ctr"/>
          <a:lstStyle/>
          <a:p>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Суреттерге</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қатысты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сөздердің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кіші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әріптен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екіншісі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үлкен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әріптен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басталып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жазылу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себебі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неде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деп</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ойлайсыңдар</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Содан</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өздерің</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қорытынды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жасап</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көріңдер</a:t>
            </a:r>
            <a:r>
              <a:rPr lang="ru-RU" sz="2400" dirty="0" smtClean="0">
                <a:latin typeface="Times New Roman" panose="02020603050405020304" pitchFamily="18" charset="0"/>
                <a:cs typeface="Times New Roman" panose="02020603050405020304" pitchFamily="18" charset="0"/>
              </a:rPr>
              <a:t>. </a:t>
            </a:r>
            <a:endParaRPr lang="ru-RU"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4095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1556792"/>
            <a:ext cx="8424936" cy="36004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3600" b="1" i="1" dirty="0" smtClean="0">
                <a:solidFill>
                  <a:srgbClr val="002060"/>
                </a:solidFill>
                <a:latin typeface="Times New Roman" panose="02020603050405020304" pitchFamily="18" charset="0"/>
                <a:cs typeface="Times New Roman" panose="02020603050405020304" pitchFamily="18" charset="0"/>
              </a:rPr>
              <a:t>	Кісінің </a:t>
            </a:r>
            <a:r>
              <a:rPr lang="kk-KZ" sz="3600" b="1" i="1" dirty="0">
                <a:solidFill>
                  <a:srgbClr val="002060"/>
                </a:solidFill>
                <a:latin typeface="Times New Roman" panose="02020603050405020304" pitchFamily="18" charset="0"/>
                <a:cs typeface="Times New Roman" panose="02020603050405020304" pitchFamily="18" charset="0"/>
              </a:rPr>
              <a:t>аты-жөні, </a:t>
            </a:r>
            <a:r>
              <a:rPr lang="kk-KZ" sz="3600" b="1" i="1" dirty="0" smtClean="0">
                <a:solidFill>
                  <a:srgbClr val="002060"/>
                </a:solidFill>
                <a:latin typeface="Times New Roman" panose="02020603050405020304" pitchFamily="18" charset="0"/>
                <a:cs typeface="Times New Roman" panose="02020603050405020304" pitchFamily="18" charset="0"/>
              </a:rPr>
              <a:t>жер-су </a:t>
            </a:r>
            <a:r>
              <a:rPr lang="kk-KZ" sz="3600" b="1" i="1" dirty="0">
                <a:solidFill>
                  <a:srgbClr val="002060"/>
                </a:solidFill>
                <a:latin typeface="Times New Roman" panose="02020603050405020304" pitchFamily="18" charset="0"/>
                <a:cs typeface="Times New Roman" panose="02020603050405020304" pitchFamily="18" charset="0"/>
              </a:rPr>
              <a:t>аттары, жан-жануарларға қойылған атаулар </a:t>
            </a:r>
            <a:r>
              <a:rPr lang="kk-KZ" sz="3600" b="1" i="1" u="sng" dirty="0">
                <a:solidFill>
                  <a:srgbClr val="002060"/>
                </a:solidFill>
                <a:latin typeface="Times New Roman" panose="02020603050405020304" pitchFamily="18" charset="0"/>
                <a:cs typeface="Times New Roman" panose="02020603050405020304" pitchFamily="18" charset="0"/>
              </a:rPr>
              <a:t>жалқы есім </a:t>
            </a:r>
            <a:r>
              <a:rPr lang="kk-KZ" sz="3600" b="1" i="1" dirty="0">
                <a:solidFill>
                  <a:srgbClr val="002060"/>
                </a:solidFill>
                <a:latin typeface="Times New Roman" panose="02020603050405020304" pitchFamily="18" charset="0"/>
                <a:cs typeface="Times New Roman" panose="02020603050405020304" pitchFamily="18" charset="0"/>
              </a:rPr>
              <a:t>деп аталады. Жалқы есімдер әр уақытта бас әріппен жазылады: Айман, Нұр-Сұлтан, Іле, </a:t>
            </a:r>
            <a:r>
              <a:rPr lang="kk-KZ" sz="3600" b="1" i="1" dirty="0" smtClean="0">
                <a:solidFill>
                  <a:srgbClr val="002060"/>
                </a:solidFill>
                <a:latin typeface="Times New Roman" panose="02020603050405020304" pitchFamily="18" charset="0"/>
                <a:cs typeface="Times New Roman" panose="02020603050405020304" pitchFamily="18" charset="0"/>
              </a:rPr>
              <a:t>Құтжол.</a:t>
            </a:r>
            <a:endParaRPr lang="ru-RU" sz="3600" b="1" i="1" dirty="0">
              <a:solidFill>
                <a:srgbClr val="002060"/>
              </a:solidFill>
              <a:latin typeface="Times New Roman" panose="02020603050405020304" pitchFamily="18" charset="0"/>
              <a:cs typeface="Times New Roman" panose="02020603050405020304" pitchFamily="18" charset="0"/>
            </a:endParaRPr>
          </a:p>
        </p:txBody>
      </p:sp>
      <p:sp>
        <p:nvSpPr>
          <p:cNvPr id="5" name="Скругленный прямоугольник 4"/>
          <p:cNvSpPr/>
          <p:nvPr/>
        </p:nvSpPr>
        <p:spPr>
          <a:xfrm>
            <a:off x="2699792" y="404664"/>
            <a:ext cx="3456384" cy="720080"/>
          </a:xfrm>
          <a:prstGeom prst="roundRect">
            <a:avLst/>
          </a:prstGeom>
          <a:solidFill>
            <a:srgbClr val="00B05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b="1" dirty="0" smtClean="0">
                <a:solidFill>
                  <a:schemeClr val="bg1"/>
                </a:solidFill>
                <a:latin typeface="Times New Roman" pitchFamily="18" charset="0"/>
                <a:cs typeface="Times New Roman" pitchFamily="18" charset="0"/>
              </a:rPr>
              <a:t> </a:t>
            </a:r>
            <a:r>
              <a:rPr lang="kk-KZ" sz="3600" b="1" dirty="0" smtClean="0">
                <a:solidFill>
                  <a:schemeClr val="bg1"/>
                </a:solidFill>
                <a:latin typeface="Times New Roman" pitchFamily="18" charset="0"/>
                <a:cs typeface="Times New Roman" pitchFamily="18" charset="0"/>
              </a:rPr>
              <a:t>Есте сақта!</a:t>
            </a:r>
            <a:endParaRPr lang="ru-RU" sz="36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1619672" y="404664"/>
            <a:ext cx="6408712" cy="1008112"/>
          </a:xfrm>
          <a:prstGeom prst="roundRect">
            <a:avLst/>
          </a:prstGeom>
          <a:solidFill>
            <a:srgbClr val="00B05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800" b="1" dirty="0" smtClean="0"/>
              <a:t>2-тапсырма.</a:t>
            </a:r>
            <a:r>
              <a:rPr lang="kk-KZ" sz="2800" dirty="0"/>
              <a:t> </a:t>
            </a:r>
            <a:r>
              <a:rPr lang="kk-KZ" sz="2800" b="1" dirty="0"/>
              <a:t>Өлеңді түсініп оқып, зат есімдерді табайық.</a:t>
            </a:r>
            <a:r>
              <a:rPr lang="kk-KZ" sz="2800" b="1" dirty="0" smtClean="0"/>
              <a:t> </a:t>
            </a:r>
            <a:endParaRPr lang="ru-RU" sz="2800" b="1" dirty="0"/>
          </a:p>
        </p:txBody>
      </p:sp>
      <p:sp>
        <p:nvSpPr>
          <p:cNvPr id="5" name="Прямоугольник 4"/>
          <p:cNvSpPr/>
          <p:nvPr/>
        </p:nvSpPr>
        <p:spPr>
          <a:xfrm>
            <a:off x="1259632" y="5461380"/>
            <a:ext cx="5814392" cy="954107"/>
          </a:xfrm>
          <a:prstGeom prst="rect">
            <a:avLst/>
          </a:prstGeom>
        </p:spPr>
        <p:txBody>
          <a:bodyPr wrap="square">
            <a:spAutoFit/>
          </a:bodyPr>
          <a:lstStyle/>
          <a:p>
            <a:r>
              <a:rPr lang="kk-KZ" sz="1400" b="1" i="1" dirty="0" smtClean="0">
                <a:latin typeface="Times New Roman" panose="02020603050405020304" pitchFamily="18" charset="0"/>
                <a:cs typeface="Times New Roman" panose="02020603050405020304" pitchFamily="18" charset="0"/>
              </a:rPr>
              <a:t>Дескриптор:</a:t>
            </a:r>
            <a:endParaRPr lang="kk-KZ" sz="1400" i="1" dirty="0" smtClean="0">
              <a:latin typeface="Times New Roman" pitchFamily="18" charset="0"/>
              <a:cs typeface="Times New Roman" pitchFamily="18" charset="0"/>
            </a:endParaRPr>
          </a:p>
          <a:p>
            <a:r>
              <a:rPr lang="kk-KZ" sz="1400" i="1" dirty="0" smtClean="0">
                <a:latin typeface="Times New Roman" pitchFamily="18" charset="0"/>
                <a:cs typeface="Times New Roman" pitchFamily="18" charset="0"/>
              </a:rPr>
              <a:t>- Өлеңді </a:t>
            </a:r>
            <a:r>
              <a:rPr lang="kk-KZ" sz="1400" i="1" dirty="0">
                <a:latin typeface="Times New Roman" panose="02020603050405020304" pitchFamily="18" charset="0"/>
                <a:cs typeface="Times New Roman" panose="02020603050405020304" pitchFamily="18" charset="0"/>
              </a:rPr>
              <a:t>түсініп оқиды; </a:t>
            </a:r>
            <a:endParaRPr lang="ru-RU" sz="1400" i="1" dirty="0">
              <a:latin typeface="Times New Roman" panose="02020603050405020304" pitchFamily="18" charset="0"/>
              <a:cs typeface="Times New Roman" panose="02020603050405020304" pitchFamily="18" charset="0"/>
            </a:endParaRPr>
          </a:p>
          <a:p>
            <a:r>
              <a:rPr lang="ru-RU" sz="1400" i="1" dirty="0" smtClean="0">
                <a:latin typeface="Times New Roman" panose="02020603050405020304" pitchFamily="18" charset="0"/>
                <a:cs typeface="Times New Roman" panose="02020603050405020304" pitchFamily="18" charset="0"/>
              </a:rPr>
              <a:t>-</a:t>
            </a:r>
            <a:r>
              <a:rPr lang="kk-KZ" sz="1400" i="1" dirty="0">
                <a:latin typeface="Times New Roman" panose="02020603050405020304" pitchFamily="18" charset="0"/>
                <a:cs typeface="Times New Roman" panose="02020603050405020304" pitchFamily="18" charset="0"/>
              </a:rPr>
              <a:t> </a:t>
            </a:r>
            <a:r>
              <a:rPr lang="kk-KZ" sz="1400" i="1" dirty="0" smtClean="0">
                <a:latin typeface="Times New Roman" panose="02020603050405020304" pitchFamily="18" charset="0"/>
                <a:cs typeface="Times New Roman" panose="02020603050405020304" pitchFamily="18" charset="0"/>
              </a:rPr>
              <a:t>Өлеңдегі </a:t>
            </a:r>
            <a:r>
              <a:rPr lang="kk-KZ" sz="1400" i="1" dirty="0">
                <a:latin typeface="Times New Roman" panose="02020603050405020304" pitchFamily="18" charset="0"/>
                <a:cs typeface="Times New Roman" panose="02020603050405020304" pitchFamily="18" charset="0"/>
              </a:rPr>
              <a:t>негізгі ойды анықтайды;</a:t>
            </a:r>
            <a:endParaRPr lang="ru-RU" sz="1400" i="1" dirty="0">
              <a:latin typeface="Times New Roman" panose="02020603050405020304" pitchFamily="18" charset="0"/>
              <a:cs typeface="Times New Roman" panose="02020603050405020304" pitchFamily="18" charset="0"/>
            </a:endParaRPr>
          </a:p>
          <a:p>
            <a:r>
              <a:rPr lang="kk-KZ" sz="1400" i="1" dirty="0" smtClean="0">
                <a:latin typeface="Times New Roman" panose="02020603050405020304" pitchFamily="18" charset="0"/>
                <a:cs typeface="Times New Roman" panose="02020603050405020304" pitchFamily="18" charset="0"/>
              </a:rPr>
              <a:t>- Өлеңнен </a:t>
            </a:r>
            <a:r>
              <a:rPr lang="kk-KZ" sz="1400" i="1" dirty="0">
                <a:latin typeface="Times New Roman" panose="02020603050405020304" pitchFamily="18" charset="0"/>
                <a:cs typeface="Times New Roman" panose="02020603050405020304" pitchFamily="18" charset="0"/>
              </a:rPr>
              <a:t>зат есімдерді табады. </a:t>
            </a:r>
            <a:endParaRPr lang="ru-RU" sz="1400" i="1" dirty="0">
              <a:latin typeface="Times New Roman" pitchFamily="18" charset="0"/>
              <a:cs typeface="Times New Roman" pitchFamily="18" charset="0"/>
            </a:endParaRPr>
          </a:p>
        </p:txBody>
      </p:sp>
      <p:sp>
        <p:nvSpPr>
          <p:cNvPr id="2" name="Прямоугольник 1"/>
          <p:cNvSpPr/>
          <p:nvPr/>
        </p:nvSpPr>
        <p:spPr>
          <a:xfrm>
            <a:off x="1084474" y="1988840"/>
            <a:ext cx="7231941" cy="3416320"/>
          </a:xfrm>
          <a:prstGeom prst="rect">
            <a:avLst/>
          </a:prstGeom>
        </p:spPr>
        <p:txBody>
          <a:bodyPr wrap="square">
            <a:spAutoFit/>
          </a:bodyPr>
          <a:lstStyle/>
          <a:p>
            <a:r>
              <a:rPr lang="kk-KZ" sz="3600" b="1" dirty="0">
                <a:solidFill>
                  <a:srgbClr val="002060"/>
                </a:solidFill>
                <a:latin typeface="Times New Roman" panose="02020603050405020304" pitchFamily="18" charset="0"/>
                <a:cs typeface="Times New Roman" panose="02020603050405020304" pitchFamily="18" charset="0"/>
              </a:rPr>
              <a:t>Біздер сәлем береміз,</a:t>
            </a:r>
            <a:endParaRPr lang="ru-RU" sz="3600" b="1" dirty="0">
              <a:solidFill>
                <a:srgbClr val="002060"/>
              </a:solidFill>
              <a:latin typeface="Times New Roman" panose="02020603050405020304" pitchFamily="18" charset="0"/>
              <a:cs typeface="Times New Roman" panose="02020603050405020304" pitchFamily="18" charset="0"/>
            </a:endParaRPr>
          </a:p>
          <a:p>
            <a:r>
              <a:rPr lang="kk-KZ" sz="3600" b="1" dirty="0">
                <a:solidFill>
                  <a:srgbClr val="002060"/>
                </a:solidFill>
                <a:latin typeface="Times New Roman" panose="02020603050405020304" pitchFamily="18" charset="0"/>
                <a:cs typeface="Times New Roman" panose="02020603050405020304" pitchFamily="18" charset="0"/>
              </a:rPr>
              <a:t>– Сәлеметсіз бе, ағай! – деп. </a:t>
            </a:r>
            <a:endParaRPr lang="ru-RU" sz="3600" b="1" dirty="0">
              <a:solidFill>
                <a:srgbClr val="002060"/>
              </a:solidFill>
              <a:latin typeface="Times New Roman" panose="02020603050405020304" pitchFamily="18" charset="0"/>
              <a:cs typeface="Times New Roman" panose="02020603050405020304" pitchFamily="18" charset="0"/>
            </a:endParaRPr>
          </a:p>
          <a:p>
            <a:r>
              <a:rPr lang="kk-KZ" sz="3600" b="1" dirty="0">
                <a:solidFill>
                  <a:srgbClr val="002060"/>
                </a:solidFill>
                <a:latin typeface="Times New Roman" panose="02020603050405020304" pitchFamily="18" charset="0"/>
                <a:cs typeface="Times New Roman" panose="02020603050405020304" pitchFamily="18" charset="0"/>
              </a:rPr>
              <a:t>– Есенсіз бе, </a:t>
            </a:r>
            <a:r>
              <a:rPr lang="kk-KZ" sz="3600" b="1" dirty="0" smtClean="0">
                <a:solidFill>
                  <a:srgbClr val="002060"/>
                </a:solidFill>
                <a:latin typeface="Times New Roman" panose="02020603050405020304" pitchFamily="18" charset="0"/>
                <a:cs typeface="Times New Roman" panose="02020603050405020304" pitchFamily="18" charset="0"/>
              </a:rPr>
              <a:t>әжей! </a:t>
            </a:r>
            <a:r>
              <a:rPr lang="kk-KZ" sz="3600" b="1" dirty="0">
                <a:solidFill>
                  <a:srgbClr val="002060"/>
                </a:solidFill>
                <a:latin typeface="Times New Roman" panose="02020603050405020304" pitchFamily="18" charset="0"/>
                <a:cs typeface="Times New Roman" panose="02020603050405020304" pitchFamily="18" charset="0"/>
              </a:rPr>
              <a:t>– деп, </a:t>
            </a:r>
            <a:endParaRPr lang="ru-RU" sz="3600" b="1" dirty="0">
              <a:solidFill>
                <a:srgbClr val="002060"/>
              </a:solidFill>
              <a:latin typeface="Times New Roman" panose="02020603050405020304" pitchFamily="18" charset="0"/>
              <a:cs typeface="Times New Roman" panose="02020603050405020304" pitchFamily="18" charset="0"/>
            </a:endParaRPr>
          </a:p>
          <a:p>
            <a:r>
              <a:rPr lang="kk-KZ" sz="3600" b="1" dirty="0">
                <a:solidFill>
                  <a:srgbClr val="002060"/>
                </a:solidFill>
                <a:latin typeface="Times New Roman" panose="02020603050405020304" pitchFamily="18" charset="0"/>
                <a:cs typeface="Times New Roman" panose="02020603050405020304" pitchFamily="18" charset="0"/>
              </a:rPr>
              <a:t>– Амансыз ба, атай! – деп. </a:t>
            </a:r>
            <a:endParaRPr lang="ru-RU" sz="3600" b="1" dirty="0">
              <a:solidFill>
                <a:srgbClr val="002060"/>
              </a:solidFill>
              <a:latin typeface="Times New Roman" panose="02020603050405020304" pitchFamily="18" charset="0"/>
              <a:cs typeface="Times New Roman" panose="02020603050405020304" pitchFamily="18" charset="0"/>
            </a:endParaRPr>
          </a:p>
          <a:p>
            <a:r>
              <a:rPr lang="kk-KZ" sz="3600" b="1" dirty="0">
                <a:solidFill>
                  <a:srgbClr val="002060"/>
                </a:solidFill>
                <a:latin typeface="Times New Roman" panose="02020603050405020304" pitchFamily="18" charset="0"/>
                <a:cs typeface="Times New Roman" panose="02020603050405020304" pitchFamily="18" charset="0"/>
              </a:rPr>
              <a:t>Ұл-қыз сәлем береміз –</a:t>
            </a:r>
            <a:endParaRPr lang="ru-RU" sz="3600" b="1" dirty="0">
              <a:solidFill>
                <a:srgbClr val="002060"/>
              </a:solidFill>
              <a:latin typeface="Times New Roman" panose="02020603050405020304" pitchFamily="18" charset="0"/>
              <a:cs typeface="Times New Roman" panose="02020603050405020304" pitchFamily="18" charset="0"/>
            </a:endParaRPr>
          </a:p>
          <a:p>
            <a:r>
              <a:rPr lang="kk-KZ" sz="3600" b="1" dirty="0">
                <a:solidFill>
                  <a:srgbClr val="002060"/>
                </a:solidFill>
                <a:latin typeface="Times New Roman" panose="02020603050405020304" pitchFamily="18" charset="0"/>
                <a:cs typeface="Times New Roman" panose="02020603050405020304" pitchFamily="18" charset="0"/>
              </a:rPr>
              <a:t>Өнегелі өренбіз.</a:t>
            </a:r>
            <a:endParaRPr lang="ru-RU" sz="3600" b="1"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трелка вниз 3"/>
          <p:cNvSpPr/>
          <p:nvPr/>
        </p:nvSpPr>
        <p:spPr>
          <a:xfrm>
            <a:off x="1619672" y="404664"/>
            <a:ext cx="6408712" cy="1296144"/>
          </a:xfrm>
          <a:prstGeom prst="downArrow">
            <a:avLst/>
          </a:prstGeom>
          <a:solidFill>
            <a:srgbClr val="00B05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b="1" dirty="0" smtClean="0"/>
              <a:t>Өлеңнің негізгі ойы: </a:t>
            </a:r>
            <a:endParaRPr lang="ru-RU" sz="2800" dirty="0"/>
          </a:p>
        </p:txBody>
      </p:sp>
      <p:sp>
        <p:nvSpPr>
          <p:cNvPr id="6" name="Прямоугольник 5"/>
          <p:cNvSpPr/>
          <p:nvPr/>
        </p:nvSpPr>
        <p:spPr>
          <a:xfrm>
            <a:off x="467544" y="2492896"/>
            <a:ext cx="8064896" cy="646331"/>
          </a:xfrm>
          <a:prstGeom prst="rect">
            <a:avLst/>
          </a:prstGeom>
        </p:spPr>
        <p:txBody>
          <a:bodyPr wrap="square">
            <a:spAutoFit/>
          </a:bodyPr>
          <a:lstStyle/>
          <a:p>
            <a:r>
              <a:rPr lang="kk-KZ" sz="3600" b="1" dirty="0" smtClean="0">
                <a:solidFill>
                  <a:srgbClr val="002060"/>
                </a:solidFill>
                <a:latin typeface="Times New Roman" panose="02020603050405020304" pitchFamily="18" charset="0"/>
                <a:cs typeface="Times New Roman" panose="02020603050405020304" pitchFamily="18" charset="0"/>
              </a:rPr>
              <a:t>«Әрқашан </a:t>
            </a:r>
            <a:r>
              <a:rPr lang="kk-KZ" sz="3600" b="1" dirty="0" smtClean="0">
                <a:solidFill>
                  <a:srgbClr val="002060"/>
                </a:solidFill>
                <a:latin typeface="Times New Roman" panose="02020603050405020304" pitchFamily="18" charset="0"/>
                <a:cs typeface="Times New Roman" panose="02020603050405020304" pitchFamily="18" charset="0"/>
              </a:rPr>
              <a:t>көрген жерде сәлемдесу</a:t>
            </a:r>
            <a:r>
              <a:rPr lang="kk-KZ" sz="3600" b="1" dirty="0" smtClean="0">
                <a:solidFill>
                  <a:srgbClr val="002060"/>
                </a:solidFill>
                <a:latin typeface="Times New Roman" panose="02020603050405020304" pitchFamily="18" charset="0"/>
                <a:cs typeface="Times New Roman" panose="02020603050405020304" pitchFamily="18" charset="0"/>
              </a:rPr>
              <a:t>.»</a:t>
            </a:r>
            <a:endParaRPr lang="ru-RU" sz="3600" b="1" dirty="0">
              <a:solidFill>
                <a:srgbClr val="002060"/>
              </a:solidFill>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899592" y="3645024"/>
            <a:ext cx="7344816" cy="1446550"/>
          </a:xfrm>
          <a:prstGeom prst="rect">
            <a:avLst/>
          </a:prstGeom>
        </p:spPr>
        <p:txBody>
          <a:bodyPr wrap="square">
            <a:spAutoFit/>
          </a:bodyPr>
          <a:lstStyle/>
          <a:p>
            <a:r>
              <a:rPr lang="kk-KZ" sz="4400" b="1" dirty="0" smtClean="0">
                <a:solidFill>
                  <a:srgbClr val="002060"/>
                </a:solidFill>
                <a:latin typeface="Times New Roman" panose="02020603050405020304" pitchFamily="18" charset="0"/>
                <a:cs typeface="Times New Roman" panose="02020603050405020304" pitchFamily="18" charset="0"/>
              </a:rPr>
              <a:t>Өлеңдегі зат есімдер: </a:t>
            </a:r>
          </a:p>
          <a:p>
            <a:r>
              <a:rPr lang="kk-KZ" sz="4400" b="1" dirty="0" smtClean="0">
                <a:solidFill>
                  <a:srgbClr val="002060"/>
                </a:solidFill>
                <a:latin typeface="Times New Roman" panose="02020603050405020304" pitchFamily="18" charset="0"/>
                <a:cs typeface="Times New Roman" panose="02020603050405020304" pitchFamily="18" charset="0"/>
              </a:rPr>
              <a:t>ағай, әжей, атай, ұл-қыз.</a:t>
            </a:r>
            <a:endParaRPr lang="ru-RU" sz="44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76788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descr="2. Менің сыныбым – Opi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3556" name="AutoShape 4" descr="2. Менің сыныбым – Opi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3558" name="AutoShape 6" descr="2. Менің сыныбым – Opi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3560" name="AutoShape 8" descr="2. Менің сыныбым – Opi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3564" name="AutoShape 12" descr="Бастауыш сыныпқа арналған сабақ жоспары"/>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1" name="Скругленный прямоугольник 10"/>
          <p:cNvSpPr/>
          <p:nvPr/>
        </p:nvSpPr>
        <p:spPr>
          <a:xfrm>
            <a:off x="1331640" y="332656"/>
            <a:ext cx="6552728" cy="936104"/>
          </a:xfrm>
          <a:prstGeom prst="roundRect">
            <a:avLst/>
          </a:prstGeom>
          <a:solidFill>
            <a:srgbClr val="00B05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k-KZ" sz="2800" b="1" dirty="0"/>
          </a:p>
          <a:p>
            <a:r>
              <a:rPr lang="kk-KZ" sz="2800" b="1" dirty="0" smtClean="0"/>
              <a:t>3-тапсырма. </a:t>
            </a:r>
            <a:r>
              <a:rPr lang="kk-KZ" sz="2800" b="1" dirty="0"/>
              <a:t>Өлеңді жатқа жазып, жалқы есімдерді табайық.</a:t>
            </a:r>
            <a:endParaRPr lang="ru-RU" sz="2800" dirty="0"/>
          </a:p>
          <a:p>
            <a:pPr algn="ctr"/>
            <a:endParaRPr lang="ru-RU" sz="2800" dirty="0"/>
          </a:p>
        </p:txBody>
      </p:sp>
      <p:sp>
        <p:nvSpPr>
          <p:cNvPr id="2" name="Прямоугольник 1"/>
          <p:cNvSpPr/>
          <p:nvPr/>
        </p:nvSpPr>
        <p:spPr>
          <a:xfrm>
            <a:off x="1259632" y="5589240"/>
            <a:ext cx="4572000" cy="923330"/>
          </a:xfrm>
          <a:prstGeom prst="rect">
            <a:avLst/>
          </a:prstGeom>
        </p:spPr>
        <p:txBody>
          <a:bodyPr>
            <a:spAutoFit/>
          </a:bodyPr>
          <a:lstStyle/>
          <a:p>
            <a:r>
              <a:rPr lang="kk-KZ" b="1" dirty="0"/>
              <a:t>Дескриптор</a:t>
            </a:r>
            <a:r>
              <a:rPr lang="kk-KZ" b="1" dirty="0" smtClean="0"/>
              <a:t>:</a:t>
            </a:r>
            <a:endParaRPr lang="ru-RU" dirty="0"/>
          </a:p>
          <a:p>
            <a:r>
              <a:rPr lang="kk-KZ" b="1" dirty="0"/>
              <a:t>-</a:t>
            </a:r>
            <a:r>
              <a:rPr lang="kk-KZ" dirty="0" smtClean="0"/>
              <a:t>Өлеңді  </a:t>
            </a:r>
            <a:r>
              <a:rPr lang="kk-KZ" dirty="0"/>
              <a:t>жатқа жазады;</a:t>
            </a:r>
            <a:endParaRPr lang="ru-RU" dirty="0"/>
          </a:p>
          <a:p>
            <a:r>
              <a:rPr lang="kk-KZ" dirty="0"/>
              <a:t>-</a:t>
            </a:r>
            <a:r>
              <a:rPr lang="kk-KZ" dirty="0" smtClean="0"/>
              <a:t>Жалқы </a:t>
            </a:r>
            <a:r>
              <a:rPr lang="kk-KZ" dirty="0"/>
              <a:t>есімдерді табады.</a:t>
            </a:r>
            <a:endParaRPr lang="ru-RU" dirty="0"/>
          </a:p>
        </p:txBody>
      </p:sp>
      <p:sp>
        <p:nvSpPr>
          <p:cNvPr id="3" name="Прямоугольник 2"/>
          <p:cNvSpPr/>
          <p:nvPr/>
        </p:nvSpPr>
        <p:spPr>
          <a:xfrm>
            <a:off x="1979712" y="1556792"/>
            <a:ext cx="5688632" cy="2800767"/>
          </a:xfrm>
          <a:prstGeom prst="rect">
            <a:avLst/>
          </a:prstGeom>
        </p:spPr>
        <p:txBody>
          <a:bodyPr wrap="square">
            <a:spAutoFit/>
          </a:bodyPr>
          <a:lstStyle/>
          <a:p>
            <a:r>
              <a:rPr lang="kk-KZ" sz="4400" b="1" dirty="0">
                <a:solidFill>
                  <a:srgbClr val="002060"/>
                </a:solidFill>
                <a:latin typeface="Times New Roman" panose="02020603050405020304" pitchFamily="18" charset="0"/>
                <a:cs typeface="Times New Roman" panose="02020603050405020304" pitchFamily="18" charset="0"/>
              </a:rPr>
              <a:t>Бекен, Төкен,</a:t>
            </a:r>
            <a:endParaRPr lang="ru-RU" sz="4400" b="1" dirty="0">
              <a:solidFill>
                <a:srgbClr val="002060"/>
              </a:solidFill>
              <a:latin typeface="Times New Roman" panose="02020603050405020304" pitchFamily="18" charset="0"/>
              <a:cs typeface="Times New Roman" panose="02020603050405020304" pitchFamily="18" charset="0"/>
            </a:endParaRPr>
          </a:p>
          <a:p>
            <a:r>
              <a:rPr lang="kk-KZ" sz="4400" b="1" dirty="0">
                <a:solidFill>
                  <a:srgbClr val="002060"/>
                </a:solidFill>
                <a:latin typeface="Times New Roman" panose="02020603050405020304" pitchFamily="18" charset="0"/>
                <a:cs typeface="Times New Roman" panose="02020603050405020304" pitchFamily="18" charset="0"/>
              </a:rPr>
              <a:t>Тете екен.</a:t>
            </a:r>
            <a:endParaRPr lang="ru-RU" sz="4400" b="1" dirty="0">
              <a:solidFill>
                <a:srgbClr val="002060"/>
              </a:solidFill>
              <a:latin typeface="Times New Roman" panose="02020603050405020304" pitchFamily="18" charset="0"/>
              <a:cs typeface="Times New Roman" panose="02020603050405020304" pitchFamily="18" charset="0"/>
            </a:endParaRPr>
          </a:p>
          <a:p>
            <a:r>
              <a:rPr lang="kk-KZ" sz="4400" b="1" dirty="0">
                <a:solidFill>
                  <a:srgbClr val="002060"/>
                </a:solidFill>
                <a:latin typeface="Times New Roman" panose="02020603050405020304" pitchFamily="18" charset="0"/>
                <a:cs typeface="Times New Roman" panose="02020603050405020304" pitchFamily="18" charset="0"/>
              </a:rPr>
              <a:t>Тете үлкені </a:t>
            </a:r>
            <a:endParaRPr lang="ru-RU" sz="4400" b="1" dirty="0">
              <a:solidFill>
                <a:srgbClr val="002060"/>
              </a:solidFill>
              <a:latin typeface="Times New Roman" panose="02020603050405020304" pitchFamily="18" charset="0"/>
              <a:cs typeface="Times New Roman" panose="02020603050405020304" pitchFamily="18" charset="0"/>
            </a:endParaRPr>
          </a:p>
          <a:p>
            <a:r>
              <a:rPr lang="kk-KZ" sz="4400" b="1" dirty="0">
                <a:solidFill>
                  <a:srgbClr val="002060"/>
                </a:solidFill>
                <a:latin typeface="Times New Roman" panose="02020603050405020304" pitchFamily="18" charset="0"/>
                <a:cs typeface="Times New Roman" panose="02020603050405020304" pitchFamily="18" charset="0"/>
              </a:rPr>
              <a:t>Бекен екен</a:t>
            </a:r>
            <a:r>
              <a:rPr lang="kk-KZ" sz="4400" b="1" dirty="0" smtClean="0">
                <a:solidFill>
                  <a:srgbClr val="002060"/>
                </a:solidFill>
                <a:latin typeface="Times New Roman" panose="02020603050405020304" pitchFamily="18" charset="0"/>
                <a:cs typeface="Times New Roman" panose="02020603050405020304" pitchFamily="18" charset="0"/>
              </a:rPr>
              <a:t>.</a:t>
            </a:r>
          </a:p>
        </p:txBody>
      </p:sp>
      <p:sp>
        <p:nvSpPr>
          <p:cNvPr id="4" name="Прямоугольник 3"/>
          <p:cNvSpPr/>
          <p:nvPr/>
        </p:nvSpPr>
        <p:spPr>
          <a:xfrm>
            <a:off x="827584" y="4642083"/>
            <a:ext cx="7992888" cy="646331"/>
          </a:xfrm>
          <a:prstGeom prst="rect">
            <a:avLst/>
          </a:prstGeom>
        </p:spPr>
        <p:txBody>
          <a:bodyPr wrap="square">
            <a:spAutoFit/>
          </a:bodyPr>
          <a:lstStyle/>
          <a:p>
            <a:r>
              <a:rPr lang="ru-RU" b="1" dirty="0" smtClean="0">
                <a:latin typeface="Times New Roman" panose="02020603050405020304" pitchFamily="18" charset="0"/>
                <a:cs typeface="Times New Roman" panose="02020603050405020304" pitchFamily="18" charset="0"/>
              </a:rPr>
              <a:t>Тете – </a:t>
            </a:r>
            <a:r>
              <a:rPr lang="ru-RU" b="1" dirty="0" err="1" smtClean="0">
                <a:latin typeface="Times New Roman" panose="02020603050405020304" pitchFamily="18" charset="0"/>
                <a:cs typeface="Times New Roman" panose="02020603050405020304" pitchFamily="18" charset="0"/>
              </a:rPr>
              <a:t>араларында</a:t>
            </a:r>
            <a:r>
              <a:rPr lang="ru-RU" b="1" dirty="0" smtClean="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бала </a:t>
            </a:r>
            <a:r>
              <a:rPr lang="ru-RU" b="1" dirty="0" err="1">
                <a:latin typeface="Times New Roman" panose="02020603050405020304" pitchFamily="18" charset="0"/>
                <a:cs typeface="Times New Roman" panose="02020603050405020304" pitchFamily="18" charset="0"/>
              </a:rPr>
              <a:t>жоқ</a:t>
            </a:r>
            <a:r>
              <a:rPr lang="ru-RU" b="1" dirty="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ағайындылар</a:t>
            </a:r>
            <a:r>
              <a:rPr lang="ru-RU" b="1" dirty="0" smtClean="0">
                <a:latin typeface="Times New Roman" panose="02020603050405020304" pitchFamily="18" charset="0"/>
                <a:cs typeface="Times New Roman" panose="02020603050405020304" pitchFamily="18" charset="0"/>
              </a:rPr>
              <a:t>.</a:t>
            </a:r>
          </a:p>
          <a:p>
            <a:endParaRPr lang="ru-RU" b="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Школьный 1">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№9ҚТТ2 2-с Менің  мектебім</Template>
  <TotalTime>963</TotalTime>
  <Words>268</Words>
  <Application>Microsoft Office PowerPoint</Application>
  <PresentationFormat>Экран (4:3)</PresentationFormat>
  <Paragraphs>60</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Школьный 1</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Home-pc</dc:creator>
  <cp:lastModifiedBy>ARAI</cp:lastModifiedBy>
  <cp:revision>97</cp:revision>
  <dcterms:created xsi:type="dcterms:W3CDTF">2016-11-13T13:40:32Z</dcterms:created>
  <dcterms:modified xsi:type="dcterms:W3CDTF">2021-01-07T09:50:38Z</dcterms:modified>
</cp:coreProperties>
</file>