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5" r:id="rId2"/>
    <p:sldId id="257" r:id="rId3"/>
    <p:sldId id="270" r:id="rId4"/>
    <p:sldId id="282" r:id="rId5"/>
    <p:sldId id="259" r:id="rId6"/>
    <p:sldId id="285" r:id="rId7"/>
    <p:sldId id="283" r:id="rId8"/>
    <p:sldId id="292" r:id="rId9"/>
    <p:sldId id="286" r:id="rId10"/>
    <p:sldId id="287" r:id="rId11"/>
    <p:sldId id="29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97" autoAdjust="0"/>
    <p:restoredTop sz="96060" autoAdjust="0"/>
  </p:normalViewPr>
  <p:slideViewPr>
    <p:cSldViewPr>
      <p:cViewPr varScale="1">
        <p:scale>
          <a:sx n="92" d="100"/>
          <a:sy n="92" d="100"/>
        </p:scale>
        <p:origin x="142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0C3CD9-2B74-4223-B583-34346AD3F630}" type="datetimeFigureOut">
              <a:rPr lang="ru-RU" smtClean="0"/>
              <a:pPr/>
              <a:t>09.01.2021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82C4D1-EF5C-40A8-8C69-4FB67B7E8D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4609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andex.ru/collections/api/links/redirect/?url=https%3A%2F%2Fimektep.kz%2Fkz%2Ftubir-men-kosimsha&amp;yid=9087612071587888185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ds04.infourok.ru/uploads/ex/058f/00002c9e-debf208d/img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8838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187624" y="1916832"/>
            <a:ext cx="72511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тақырыбы:</a:t>
            </a:r>
            <a:endParaRPr lang="ru-RU" sz="54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28824" y="2884124"/>
            <a:ext cx="6768751" cy="11695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kk-KZ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Спорт жарысына қатысамын.</a:t>
            </a:r>
            <a:r>
              <a:rPr lang="kk-KZ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Сөз құрамы. Түбір және қосымша</a:t>
            </a:r>
            <a:r>
              <a:rPr lang="kk-KZ" dirty="0"/>
              <a:t>.</a:t>
            </a:r>
            <a:endParaRPr lang="ru-RU" sz="3500" cap="all" spc="0" dirty="0">
              <a:ln>
                <a:solidFill>
                  <a:schemeClr val="tx1"/>
                </a:solidFill>
              </a:ln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52845" y="260648"/>
            <a:ext cx="2595582" cy="14773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500" dirty="0" smtClean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2-сынып </a:t>
            </a:r>
          </a:p>
          <a:p>
            <a:pPr algn="ctr"/>
            <a:r>
              <a:rPr lang="ru-RU" sz="4500" dirty="0" err="1" smtClean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4500" dirty="0" smtClean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 smtClean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тілі</a:t>
            </a:r>
            <a:endParaRPr lang="ru-RU" sz="4500" dirty="0">
              <a:ln w="0">
                <a:solidFill>
                  <a:schemeClr val="tx1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ds04.infourok.ru/uploads/ex/058f/00002c9e-debf208d/img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36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043608" y="692696"/>
            <a:ext cx="756084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70305" indent="-1170305">
              <a:lnSpc>
                <a:spcPct val="115000"/>
              </a:lnSpc>
              <a:spcAft>
                <a:spcPts val="1000"/>
              </a:spcAft>
            </a:pPr>
            <a:r>
              <a:rPr lang="kk-KZ" sz="25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Қорытынды. </a:t>
            </a:r>
            <a:endParaRPr lang="ru-RU" sz="25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70305" indent="-1170305">
              <a:lnSpc>
                <a:spcPct val="115000"/>
              </a:lnSpc>
              <a:spcAft>
                <a:spcPts val="1000"/>
              </a:spcAft>
            </a:pPr>
            <a:r>
              <a:rPr lang="kk-KZ" sz="25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-Бүгінгі </a:t>
            </a:r>
            <a:r>
              <a:rPr lang="kk-KZ" sz="25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сабақта қандай тақырыппен таныстық?</a:t>
            </a:r>
            <a:endParaRPr lang="ru-RU" sz="25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70305" indent="-1170305">
              <a:lnSpc>
                <a:spcPct val="115000"/>
              </a:lnSpc>
              <a:spcAft>
                <a:spcPts val="1000"/>
              </a:spcAft>
            </a:pPr>
            <a:r>
              <a:rPr lang="kk-KZ" sz="25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-Түбір </a:t>
            </a:r>
            <a:r>
              <a:rPr lang="kk-KZ" sz="25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дегеніміз не?</a:t>
            </a:r>
            <a:endParaRPr lang="ru-RU" sz="25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70305" indent="-1170305">
              <a:lnSpc>
                <a:spcPct val="115000"/>
              </a:lnSpc>
              <a:spcAft>
                <a:spcPts val="1000"/>
              </a:spcAft>
            </a:pPr>
            <a:r>
              <a:rPr lang="kk-KZ" sz="25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-Қосымша </a:t>
            </a:r>
            <a:r>
              <a:rPr lang="kk-KZ" sz="25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дегеніміз не?</a:t>
            </a:r>
            <a:endParaRPr lang="ru-RU" sz="25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290432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ds04.infourok.ru/uploads/ex/058f/00002c9e-debf208d/img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36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242744" y="978352"/>
            <a:ext cx="432926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Рефлексия</a:t>
            </a:r>
            <a:endParaRPr lang="ru-RU" sz="54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  <a:p>
            <a:pPr algn="ctr"/>
            <a:r>
              <a:rPr lang="kk-KZ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«Ұстазға хат»</a:t>
            </a:r>
            <a:endParaRPr lang="ru-RU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78174489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s://ds04.infourok.ru/uploads/ex/058f/00002c9e-debf208d/img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8838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864163" y="1340768"/>
            <a:ext cx="54148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Бүгінгі сабақта: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15616" y="2386376"/>
            <a:ext cx="7632848" cy="201593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kk-KZ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-түбір </a:t>
            </a:r>
            <a:r>
              <a:rPr lang="kk-K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 қосымшаның бір-бірінен айырмашылығын </a:t>
            </a:r>
            <a:r>
              <a:rPr lang="kk-KZ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аңғарасың;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түбір сөздерге тиісті қосымшалар жалғай </a:t>
            </a:r>
            <a:r>
              <a:rPr lang="kk-KZ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аласың;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жаттығу жұмысы барысында дұрыс талдаулар жасай </a:t>
            </a:r>
            <a:r>
              <a:rPr lang="kk-KZ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білесің;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ds04.infourok.ru/uploads/ex/058f/00002c9e-debf208d/img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95" y="-1607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83568" y="417919"/>
            <a:ext cx="7992888" cy="1656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spcAft>
                <a:spcPts val="1000"/>
              </a:spcAft>
            </a:pPr>
            <a:r>
              <a:rPr lang="kk-KZ" sz="3500" b="1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Жаңа сабақ</a:t>
            </a:r>
          </a:p>
          <a:p>
            <a:pPr lvl="1">
              <a:spcAft>
                <a:spcPts val="1000"/>
              </a:spcAft>
            </a:pPr>
            <a:r>
              <a:rPr lang="kk-KZ" b="1" u="sng" dirty="0" smtClean="0">
                <a:hlinkClick r:id="rId3"/>
              </a:rPr>
              <a:t>https</a:t>
            </a:r>
            <a:r>
              <a:rPr lang="kk-KZ" b="1" u="sng" dirty="0">
                <a:hlinkClick r:id="rId3"/>
              </a:rPr>
              <a:t>://yandex.ru/collections/api/links/redirect/?url=https%3A%2F%2Fimektep.kz%2Fkz%2Ftubir-men-kosimsha&amp;yid=9087612071587888185</a:t>
            </a:r>
            <a:endParaRPr lang="ru-RU" dirty="0"/>
          </a:p>
          <a:p>
            <a:pPr lvl="1">
              <a:spcAft>
                <a:spcPts val="1000"/>
              </a:spcAft>
            </a:pP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39552" y="2441202"/>
            <a:ext cx="856741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25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Ереже.</a:t>
            </a:r>
            <a:endParaRPr kumimoji="0" lang="ru-RU" altLang="ru-RU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25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Сөздің одан әрі бөлшектенбейтін мағыналы бөлігі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25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түбір немесе түбір сөз деп аталады.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25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Мысалы: күн, жыл, спорт, палуан.</a:t>
            </a:r>
            <a:endParaRPr kumimoji="0" lang="ru-RU" altLang="ru-RU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25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Сөздің түбірге жалғанатын </a:t>
            </a:r>
            <a:r>
              <a:rPr kumimoji="0" lang="kk-KZ" altLang="ru-RU" sz="25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бөлігі </a:t>
            </a:r>
            <a:r>
              <a:rPr kumimoji="0" lang="kk-KZ" altLang="ru-RU" sz="25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қосымша деп аталады.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25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Мысалы: күні, жылдар, спортшы, палуандар. </a:t>
            </a:r>
            <a:endParaRPr kumimoji="0" lang="kk-KZ" altLang="ru-RU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Арка 4"/>
          <p:cNvSpPr/>
          <p:nvPr/>
        </p:nvSpPr>
        <p:spPr>
          <a:xfrm>
            <a:off x="3329463" y="5176896"/>
            <a:ext cx="1656184" cy="1030560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83568" y="4830402"/>
            <a:ext cx="252941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altLang="ru-RU" sz="25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25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Түбірдің белгісі</a:t>
            </a:r>
            <a:r>
              <a:rPr kumimoji="0" lang="kk-KZ" altLang="ru-RU" sz="11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  <a:r>
              <a:rPr kumimoji="0" lang="kk-KZ" altLang="ru-RU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kk-KZ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69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ds04.infourok.ru/uploads/ex/058f/00002c9e-debf208d/img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6624644"/>
              </p:ext>
            </p:extLst>
          </p:nvPr>
        </p:nvGraphicFramePr>
        <p:xfrm>
          <a:off x="498376" y="1413825"/>
          <a:ext cx="8147248" cy="21907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60848">
                  <a:extLst>
                    <a:ext uri="{9D8B030D-6E8A-4147-A177-3AD203B41FA5}">
                      <a16:colId xmlns:a16="http://schemas.microsoft.com/office/drawing/2014/main" val="290941619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1682443374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47496209"/>
                    </a:ext>
                  </a:extLst>
                </a:gridCol>
              </a:tblGrid>
              <a:tr h="76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kk-KZ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Сөздер</a:t>
                      </a:r>
                      <a:endParaRPr lang="ru-RU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kk-KZ" sz="2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Түбір</a:t>
                      </a:r>
                      <a:endParaRPr lang="ru-RU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kk-KZ" sz="2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Қосымша</a:t>
                      </a:r>
                      <a:endParaRPr lang="ru-RU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extLst>
                  <a:ext uri="{0D108BD9-81ED-4DB2-BD59-A6C34878D82A}">
                    <a16:rowId xmlns:a16="http://schemas.microsoft.com/office/drawing/2014/main" val="4242948967"/>
                  </a:ext>
                </a:extLst>
              </a:tr>
              <a:tr h="857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kk-KZ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Шаңғышы</a:t>
                      </a:r>
                      <a:endParaRPr lang="ru-RU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kk-KZ" sz="2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Шаңғы</a:t>
                      </a:r>
                      <a:endParaRPr lang="ru-RU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kk-KZ" sz="2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-шы</a:t>
                      </a:r>
                      <a:endParaRPr lang="ru-RU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extLst>
                  <a:ext uri="{0D108BD9-81ED-4DB2-BD59-A6C34878D82A}">
                    <a16:rowId xmlns:a16="http://schemas.microsoft.com/office/drawing/2014/main" val="2876912978"/>
                  </a:ext>
                </a:extLst>
              </a:tr>
              <a:tr h="857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kk-KZ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Апталық</a:t>
                      </a:r>
                      <a:endParaRPr lang="ru-RU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kk-KZ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Апта</a:t>
                      </a:r>
                      <a:endParaRPr lang="ru-RU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kk-KZ" sz="2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-лық</a:t>
                      </a:r>
                      <a:endParaRPr lang="ru-RU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extLst>
                  <a:ext uri="{0D108BD9-81ED-4DB2-BD59-A6C34878D82A}">
                    <a16:rowId xmlns:a16="http://schemas.microsoft.com/office/drawing/2014/main" val="2923182286"/>
                  </a:ext>
                </a:extLst>
              </a:tr>
              <a:tr h="952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kk-KZ" sz="2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Күні</a:t>
                      </a:r>
                      <a:endParaRPr lang="ru-RU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kk-KZ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Күн</a:t>
                      </a:r>
                      <a:endParaRPr lang="ru-RU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kk-KZ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-і</a:t>
                      </a:r>
                      <a:endParaRPr lang="ru-RU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extLst>
                  <a:ext uri="{0D108BD9-81ED-4DB2-BD59-A6C34878D82A}">
                    <a16:rowId xmlns:a16="http://schemas.microsoft.com/office/drawing/2014/main" val="26531712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kk-KZ" sz="2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Палуандар</a:t>
                      </a:r>
                      <a:endParaRPr lang="ru-RU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kk-KZ" sz="2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Палуан</a:t>
                      </a:r>
                      <a:endParaRPr lang="ru-RU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kk-KZ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-дар</a:t>
                      </a:r>
                      <a:endParaRPr lang="ru-RU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extLst>
                  <a:ext uri="{0D108BD9-81ED-4DB2-BD59-A6C34878D82A}">
                    <a16:rowId xmlns:a16="http://schemas.microsoft.com/office/drawing/2014/main" val="33829975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010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ds04.infourok.ru/uploads/ex/058f/00002c9e-debf208d/img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67544" y="332656"/>
            <a:ext cx="8064896" cy="5347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1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Оқулықпен жұмыс.</a:t>
            </a:r>
            <a:r>
              <a:rPr lang="kk-KZ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1-тапсырма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1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33-жаттығу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kk-KZ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Шаңғы жарысында</a:t>
            </a:r>
            <a:endParaRPr lang="ru-RU" sz="16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Ертең жарыс болады </a:t>
            </a:r>
            <a:r>
              <a:rPr lang="kk-KZ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деген </a:t>
            </a:r>
            <a:r>
              <a:rPr lang="kk-K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күні аспанды бұлт торлап, түні бойы қар жауды. Келесі күні бұлт ыдырап, күн жарқырап ашылып кетті.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Жарысқа қатысатындарды сапқа тұрғызған мұғалім: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-Бүгінгі жарыста сендерден жаңа рекорд күтеміз, -деді.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 Жарыс басталды. Тәуке бірден алға түсті. </a:t>
            </a:r>
            <a:r>
              <a:rPr lang="kk-KZ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Бірақ </a:t>
            </a:r>
            <a:r>
              <a:rPr lang="kk-K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орта жолда Ержан Тәукені қуып жетіп </a:t>
            </a:r>
            <a:r>
              <a:rPr lang="kk-KZ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алды</a:t>
            </a:r>
            <a:r>
              <a:rPr lang="kk-K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Тәуке артына қарағанда, ол күлімсіреп қойды. «Несіне мәз болады екен!» деді бұл ызыланып. Ол алға ентелеп, </a:t>
            </a:r>
            <a:r>
              <a:rPr lang="kk-KZ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таяқты </a:t>
            </a:r>
            <a:r>
              <a:rPr lang="kk-K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ышқына сілтейді.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Бірақ Ержан сонда да қалысатын емес. Ол Тәукенің қасынан зу етіп өте шықты. Ол алдағы тау жотасының </a:t>
            </a:r>
            <a:r>
              <a:rPr lang="kk-KZ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ортақ </a:t>
            </a:r>
            <a:r>
              <a:rPr lang="kk-K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беліне жетті. Әрі қарай тырмысып, өрлей бастады.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Бұл кезде Тәуке де тау жотасына іліккен еді. Бірақ өзінің әлсіреп қалғанын енді айқын сезді. Көз алдына: «Рекорд! Рекорд!»-деп шулаған балалар елестейді......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ds04.infourok.ru/uploads/ex/058f/00002c9e-debf208d/img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09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83568" y="260648"/>
            <a:ext cx="7920880" cy="4244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sz="25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Мәтін бойынша тапсырмалар: </a:t>
            </a:r>
            <a:endParaRPr lang="ru-RU" sz="25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Мәтінде не туралы айтылған?</a:t>
            </a:r>
            <a:endParaRPr lang="ru-RU" sz="25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Мәтінді өзің әрі қарай жалғастыр</a:t>
            </a:r>
            <a:endParaRPr lang="ru-RU" sz="25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Тәукенің әрі қарай іс әрекеті қандай болады деп ойлайсың?</a:t>
            </a:r>
            <a:endParaRPr lang="ru-RU" sz="25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Мәтінде берілген қарамен жазылған сөздерді түбір мен қосымшаға ажырат. </a:t>
            </a:r>
            <a:endParaRPr lang="ru-RU" sz="25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sz="25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5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4221088"/>
            <a:ext cx="4572000" cy="206979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Дескрипторы: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-мәтінді түсініп оқиды;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-сұрақтарға жауап береді; 1-ұпай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-қарамен жазылған сөздердің түбірі мен қосымшасын ажыратады; 1-ұпай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712195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ds04.infourok.ru/uploads/ex/058f/00002c9e-debf208d/img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7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67544" y="620688"/>
            <a:ext cx="7920880" cy="341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2-тапсырма.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34-жаттығу.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Өлеңді көшіріп жаз. Қарамен жазылған сөздердің түбірі мен қосымшасын ажырат.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Зулайды зырқырап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Маңдайдан</a:t>
            </a: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тер бұрқырап.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Шаңғым</a:t>
            </a: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асар шаршамай,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Бір </a:t>
            </a:r>
            <a:r>
              <a:rPr lang="kk-KZ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қыраттан</a:t>
            </a: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бір қырат.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4293096"/>
            <a:ext cx="4572000" cy="196669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kk-KZ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Дескриптор: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kk-KZ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-өлеңді қатесіз, көркем көшіріп жазады; 1-ұпай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kk-KZ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-қарамен жазылған сөздердің түбірін анықтайды; 1-ұпай қосымшаларын анықтады; 1- ұпай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788953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ds04.infourok.ru/uploads/ex/058f/00002c9e-debf208d/img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7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67544" y="620688"/>
            <a:ext cx="7920880" cy="341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Тексерейік! 2-тапсырма</a:t>
            </a:r>
            <a:r>
              <a:rPr lang="kk-KZ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34-жаттығу.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Өлеңді көшіріп жаз. Қарамен жазылған сөздердің түбірі мен қосымшасын ажырат.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Зулайды зырқырап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Маңдайдан</a:t>
            </a: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тер бұрқырап.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Шаңғым</a:t>
            </a: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асар шаршамай,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Бір </a:t>
            </a:r>
            <a:r>
              <a:rPr lang="kk-KZ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қыраттан</a:t>
            </a: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бір қырат.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4293096"/>
            <a:ext cx="7344816" cy="1135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kk-KZ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Маңдайдан сөзінде -  Түбірі: маңдай, қосымшасы: -дан</a:t>
            </a:r>
          </a:p>
          <a:p>
            <a:pPr>
              <a:spcAft>
                <a:spcPts val="0"/>
              </a:spcAft>
            </a:pPr>
            <a:r>
              <a:rPr lang="kk-KZ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Шаңғым сөзінде- түбірі: шыңғы, қосымшасы: -м</a:t>
            </a:r>
          </a:p>
          <a:p>
            <a:pPr>
              <a:spcAft>
                <a:spcPts val="0"/>
              </a:spcAft>
            </a:pPr>
            <a:r>
              <a:rPr lang="kk-KZ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Қыраттан сөзінде- түбірі: қырат, қоымшасы: -тан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77770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ds04.infourok.ru/uploads/ex/058f/00002c9e-debf208d/img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36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3078253"/>
              </p:ext>
            </p:extLst>
          </p:nvPr>
        </p:nvGraphicFramePr>
        <p:xfrm>
          <a:off x="539552" y="908720"/>
          <a:ext cx="3055620" cy="731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27810">
                  <a:extLst>
                    <a:ext uri="{9D8B030D-6E8A-4147-A177-3AD203B41FA5}">
                      <a16:colId xmlns:a16="http://schemas.microsoft.com/office/drawing/2014/main" val="1634892818"/>
                    </a:ext>
                  </a:extLst>
                </a:gridCol>
                <a:gridCol w="1527810">
                  <a:extLst>
                    <a:ext uri="{9D8B030D-6E8A-4147-A177-3AD203B41FA5}">
                      <a16:colId xmlns:a16="http://schemas.microsoft.com/office/drawing/2014/main" val="292359832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Ара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ның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2219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шана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ші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447330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ән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лар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43799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алма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</a:rPr>
                        <a:t>сы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42621471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40187" y="513915"/>
            <a:ext cx="5534592" cy="124649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2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3-тапсырма. </a:t>
            </a:r>
            <a:endParaRPr kumimoji="0" lang="ru-RU" altLang="ru-RU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Түбірі мен қосымшасын сәйкестендір.</a:t>
            </a:r>
            <a:endParaRPr kumimoji="0" lang="kk-KZ" altLang="ru-RU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9607314"/>
              </p:ext>
            </p:extLst>
          </p:nvPr>
        </p:nvGraphicFramePr>
        <p:xfrm>
          <a:off x="683568" y="1627542"/>
          <a:ext cx="6624736" cy="24495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12368">
                  <a:extLst>
                    <a:ext uri="{9D8B030D-6E8A-4147-A177-3AD203B41FA5}">
                      <a16:colId xmlns:a16="http://schemas.microsoft.com/office/drawing/2014/main" val="1817208613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880234702"/>
                    </a:ext>
                  </a:extLst>
                </a:gridCol>
              </a:tblGrid>
              <a:tr h="6123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Ара</a:t>
                      </a:r>
                      <a:endParaRPr lang="ru-RU" sz="2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ның</a:t>
                      </a:r>
                      <a:endParaRPr lang="ru-RU" sz="2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80504564"/>
                  </a:ext>
                </a:extLst>
              </a:tr>
              <a:tr h="6123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шана</a:t>
                      </a:r>
                      <a:endParaRPr lang="ru-RU" sz="2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ші</a:t>
                      </a:r>
                      <a:endParaRPr lang="ru-RU" sz="2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0747487"/>
                  </a:ext>
                </a:extLst>
              </a:tr>
              <a:tr h="6123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ән</a:t>
                      </a:r>
                      <a:endParaRPr lang="ru-RU" sz="2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лар</a:t>
                      </a:r>
                      <a:endParaRPr lang="ru-RU" sz="2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3412297"/>
                  </a:ext>
                </a:extLst>
              </a:tr>
              <a:tr h="6123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алма</a:t>
                      </a:r>
                      <a:endParaRPr lang="ru-RU" sz="2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</a:t>
                      </a:r>
                      <a:endParaRPr lang="ru-RU" sz="2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85116625"/>
                  </a:ext>
                </a:extLst>
              </a:tr>
            </a:tbl>
          </a:graphicData>
        </a:graphic>
      </p:graphicFrame>
      <p:cxnSp>
        <p:nvCxnSpPr>
          <p:cNvPr id="8" name="Прямая соединительная линия 7"/>
          <p:cNvCxnSpPr/>
          <p:nvPr/>
        </p:nvCxnSpPr>
        <p:spPr>
          <a:xfrm>
            <a:off x="1331640" y="1916832"/>
            <a:ext cx="2736304" cy="108012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1475656" y="2545124"/>
            <a:ext cx="2664296" cy="117190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1187624" y="2545124"/>
            <a:ext cx="2880320" cy="60825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1331640" y="1796662"/>
            <a:ext cx="2736304" cy="1919112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4036837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852</TotalTime>
  <Words>510</Words>
  <Application>Microsoft Office PowerPoint</Application>
  <PresentationFormat>Экран (4:3)</PresentationFormat>
  <Paragraphs>99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Адиль</dc:creator>
  <cp:lastModifiedBy>Адиль</cp:lastModifiedBy>
  <cp:revision>67</cp:revision>
  <dcterms:created xsi:type="dcterms:W3CDTF">2020-07-24T17:18:36Z</dcterms:created>
  <dcterms:modified xsi:type="dcterms:W3CDTF">2021-01-09T08:34:38Z</dcterms:modified>
</cp:coreProperties>
</file>