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5" r:id="rId2"/>
    <p:sldId id="257" r:id="rId3"/>
    <p:sldId id="292" r:id="rId4"/>
    <p:sldId id="258" r:id="rId5"/>
    <p:sldId id="297" r:id="rId6"/>
    <p:sldId id="293" r:id="rId7"/>
    <p:sldId id="270" r:id="rId8"/>
    <p:sldId id="282" r:id="rId9"/>
    <p:sldId id="298" r:id="rId10"/>
    <p:sldId id="294" r:id="rId11"/>
    <p:sldId id="295" r:id="rId12"/>
    <p:sldId id="29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7" autoAdjust="0"/>
    <p:restoredTop sz="96060" autoAdjust="0"/>
  </p:normalViewPr>
  <p:slideViewPr>
    <p:cSldViewPr>
      <p:cViewPr varScale="1">
        <p:scale>
          <a:sx n="92" d="100"/>
          <a:sy n="92" d="100"/>
        </p:scale>
        <p:origin x="14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C3CD9-2B74-4223-B583-34346AD3F63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2C4D1-EF5C-40A8-8C69-4FB67B7E8D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609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collections/api/links/redirect/?url=https%3A%2F%2Fimektep.kz%2Fkz%2Ftubir-men-kosimsha&amp;yid=908761207158788818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83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87624" y="1916832"/>
            <a:ext cx="7251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endParaRPr lang="ru-RU" sz="54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824" y="2884124"/>
            <a:ext cx="6768751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k-K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Сөз құрамы. Түбір және қосымша. 2-сабақ</a:t>
            </a:r>
            <a:endParaRPr lang="ru-RU" sz="3500" cap="all" spc="0" dirty="0">
              <a:ln>
                <a:solidFill>
                  <a:schemeClr val="tx1"/>
                </a:solidFill>
              </a:ln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52845" y="260648"/>
            <a:ext cx="2595582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5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2-сынып </a:t>
            </a:r>
          </a:p>
          <a:p>
            <a:pPr algn="ctr"/>
            <a:r>
              <a:rPr lang="ru-RU" sz="4500" dirty="0" err="1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45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endParaRPr lang="ru-RU" sz="45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96752"/>
            <a:ext cx="7200800" cy="1105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Дескрипторы: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-буындар мен сөздерден жұмбақ құрайды </a:t>
            </a:r>
            <a:r>
              <a:rPr lang="kk-KZ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3-ұпай</a:t>
            </a:r>
            <a:endParaRPr lang="ru-RU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12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733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3608" y="764704"/>
            <a:ext cx="6192688" cy="837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70305" indent="-1170305">
              <a:lnSpc>
                <a:spcPct val="115000"/>
              </a:lnSpc>
              <a:spcAft>
                <a:spcPts val="1000"/>
              </a:spcAft>
            </a:pPr>
            <a:r>
              <a:rPr lang="kk-KZ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Қорытынды.</a:t>
            </a:r>
          </a:p>
          <a:p>
            <a:pPr marL="1170305" indent="-1170305">
              <a:lnSpc>
                <a:spcPct val="115000"/>
              </a:lnSpc>
              <a:spcAft>
                <a:spcPts val="1000"/>
              </a:spcAft>
            </a:pPr>
            <a:r>
              <a:rPr lang="kk-KZ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Қайсысы </a:t>
            </a: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түбір, қайсысы қосымша екенін </a:t>
            </a:r>
            <a:r>
              <a:rPr lang="kk-KZ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дәлелде.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68104" y="1923782"/>
            <a:ext cx="4752527" cy="88619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Тау,теңіз, су,  үлкен, жуан</a:t>
            </a:r>
            <a:endParaRPr lang="ru-RU" sz="25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32708" y="3191293"/>
            <a:ext cx="4844055" cy="10951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-дық, -тік, -шы,  -лар, дер, -дай, -дей.</a:t>
            </a:r>
            <a:endParaRPr lang="ru-RU" sz="25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27390" y="4703885"/>
            <a:ext cx="5344810" cy="1304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Дескрипторы: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-түбір мен қосымшаларды анықтап, дәлелдейді; </a:t>
            </a:r>
            <a:endParaRPr lang="kk-KZ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2-ұпай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61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ds05.infourok.ru/uploads/ex/0cd7/0005778e-3d669eb4/img16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7704856" cy="56166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825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83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864163" y="1340768"/>
            <a:ext cx="54148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Бүгінгі сабақта: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2386376"/>
            <a:ext cx="7632848" cy="20159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kk-KZ" dirty="0" smtClean="0"/>
              <a:t>-</a:t>
            </a:r>
            <a:r>
              <a:rPr lang="kk-K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түбір мен қосымшаның бір-бірінен айырмашылығын аңғарады;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түбір сөздерге тиісті қосымшалар жалғай алады;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 жұмысы барысында дұрыс талдаулар жасай біледі;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5" y="-1607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417919"/>
            <a:ext cx="7992888" cy="219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Aft>
                <a:spcPts val="1000"/>
              </a:spcAft>
            </a:pPr>
            <a:r>
              <a:rPr lang="kk-KZ" sz="3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Өтілген сабағымызды еске түсірейік</a:t>
            </a:r>
            <a:endParaRPr lang="kk-KZ" sz="3500" b="1" u="sng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lvl="1">
              <a:spcAft>
                <a:spcPts val="1000"/>
              </a:spcAft>
            </a:pPr>
            <a:r>
              <a:rPr lang="kk-KZ" b="1" u="sng" dirty="0" smtClean="0">
                <a:hlinkClick r:id="rId3"/>
              </a:rPr>
              <a:t>https</a:t>
            </a:r>
            <a:r>
              <a:rPr lang="kk-KZ" b="1" u="sng" dirty="0">
                <a:hlinkClick r:id="rId3"/>
              </a:rPr>
              <a:t>://yandex.ru/collections/api/links/redirect/?url=https%3A%2F%2Fimektep.kz%2Fkz%2Ftubir-men-kosimsha&amp;yid=9087612071587888185</a:t>
            </a:r>
            <a:endParaRPr lang="ru-RU" dirty="0"/>
          </a:p>
          <a:p>
            <a:pPr lvl="1">
              <a:spcAft>
                <a:spcPts val="1000"/>
              </a:spcAft>
            </a:pP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2441202"/>
            <a:ext cx="856741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Ережені</a:t>
            </a:r>
            <a:r>
              <a:rPr kumimoji="0" lang="kk-KZ" altLang="ru-RU" sz="2500" b="1" i="0" u="sng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қайталаймыз</a:t>
            </a:r>
            <a:endParaRPr kumimoji="0" lang="ru-RU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Сөздің одан әрі бөлшектенбейтін мағыналы бөлігі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түбір немесе түбір сөз деп аталады.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Мысалы: күн, жыл, спорт, палуан.</a:t>
            </a:r>
            <a:endParaRPr kumimoji="0" lang="ru-RU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Сөздің түбірге жалғанатын бөлігі қосымша деп аталады.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Мысалы: күні, жылдар, спортшы, палуандар. 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Арка 4"/>
          <p:cNvSpPr/>
          <p:nvPr/>
        </p:nvSpPr>
        <p:spPr>
          <a:xfrm>
            <a:off x="3329463" y="5176896"/>
            <a:ext cx="1656184" cy="103056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3568" y="4830402"/>
            <a:ext cx="252941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ru-RU" sz="25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Түбірдің белгісі</a:t>
            </a:r>
            <a:r>
              <a:rPr kumimoji="0" lang="kk-KZ" altLang="ru-RU" sz="11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r>
              <a:rPr kumimoji="0" lang="kk-KZ" altLang="ru-RU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kk-KZ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82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55576" y="260648"/>
            <a:ext cx="7272808" cy="5851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Оқулықпен жұмыс.</a:t>
            </a: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1-тапсырма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38-жаттығу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Жаяу жүрген пайдалы,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Жүзің,</a:t>
            </a: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жарқын, жайдары.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Жуымайды ешқандай,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Ауру-сылтау қайдағы.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Жаяу жүрген </a:t>
            </a:r>
            <a:r>
              <a:rPr lang="kk-KZ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пайдалы,</a:t>
            </a: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Жүзің жаркын, жайдары.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Аралауға шақырар,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Туған өлке </a:t>
            </a:r>
            <a:r>
              <a:rPr lang="kk-KZ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аймағы.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Сұрақтарға жауап бер.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Өлең неліктен «Пайдалы» деп аталған, ойыңды дәлелде</a:t>
            </a:r>
            <a:r>
              <a:rPr lang="kk-KZ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Өлеңде кездескен қарамен берілген сөздердің түбір мен қосымшасын ажырат.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55576" y="260648"/>
            <a:ext cx="7272808" cy="4347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Оқулықпен жұмыс.</a:t>
            </a: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1-тапсырма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38-жаттығу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Сұрақтарға жауап бер.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Өлең неліктен «Пайдалы» деп аталған, ойыңды дәлелде</a:t>
            </a:r>
            <a:r>
              <a:rPr lang="kk-KZ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Өлеңде кездескен қарамен берілген сөздердің түбір мен қосымшасын ажырат</a:t>
            </a:r>
            <a:r>
              <a:rPr lang="kk-KZ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Жүзің- түбірі: жүз, ің-қосымшасы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Пайдалы- түбірі: пайда, қосымшасы: -лы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Аймағы- түбірі: аймақ, қосымшасы: - ы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kk-K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03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99592" y="1196752"/>
            <a:ext cx="6336704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Дескрипторы: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-өлеңді түсініп оқиды; </a:t>
            </a:r>
            <a:r>
              <a:rPr lang="kk-KZ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1-ұпай</a:t>
            </a:r>
            <a:endParaRPr lang="ru-RU" sz="25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-қарамен жазылған сөздердің түбірі мен қосымшасын ажыратады; </a:t>
            </a:r>
            <a:r>
              <a:rPr lang="kk-KZ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3-ұпай</a:t>
            </a:r>
            <a:endParaRPr lang="ru-RU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24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312474"/>
            <a:ext cx="8604448" cy="3131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2-тапсырма. Дәптермен жұмыс. </a:t>
            </a:r>
            <a:endParaRPr lang="ru-RU" sz="2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5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39-жаттығу. </a:t>
            </a:r>
            <a:endParaRPr lang="ru-RU" sz="2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Көп нүктенің орнына тиісті қосымшаларды қойып, мәтінді көшіріп жаз. </a:t>
            </a:r>
            <a:endParaRPr lang="ru-RU" sz="2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kk-KZ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kk-KZ" sz="2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шахмат </a:t>
            </a:r>
            <a:r>
              <a:rPr lang="kk-KZ" sz="2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үйірме</a:t>
            </a:r>
            <a:r>
              <a:rPr lang="kk-KZ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</a:t>
            </a:r>
            <a:r>
              <a:rPr lang="kk-KZ" sz="2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бар. Біз  сол </a:t>
            </a:r>
            <a:r>
              <a:rPr lang="kk-KZ" sz="2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үйірме</a:t>
            </a:r>
            <a:r>
              <a:rPr lang="kk-KZ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kk-KZ" sz="2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қатысамыз. Біз шахматтан болған жарыс</a:t>
            </a:r>
            <a:r>
              <a:rPr lang="kk-KZ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kk-KZ" sz="2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бірінші орын алдық.</a:t>
            </a:r>
            <a:endParaRPr lang="ru-RU" sz="2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077072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Дескриптор: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-көп нүктенің орнына тиісті </a:t>
            </a:r>
            <a:r>
              <a:rPr lang="kk-KZ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қосымшаларды </a:t>
            </a: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қояды; 3-ұпай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69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лако 1"/>
          <p:cNvSpPr>
            <a:spLocks/>
          </p:cNvSpPr>
          <p:nvPr/>
        </p:nvSpPr>
        <p:spPr bwMode="auto">
          <a:xfrm>
            <a:off x="7064719" y="2348880"/>
            <a:ext cx="1126817" cy="1005874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4BACC6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Облако 2"/>
          <p:cNvSpPr>
            <a:spLocks/>
          </p:cNvSpPr>
          <p:nvPr/>
        </p:nvSpPr>
        <p:spPr bwMode="auto">
          <a:xfrm>
            <a:off x="4862053" y="1346046"/>
            <a:ext cx="1165995" cy="925044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4BACC6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дын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Облако 3"/>
          <p:cNvSpPr>
            <a:spLocks/>
          </p:cNvSpPr>
          <p:nvPr/>
        </p:nvSpPr>
        <p:spPr bwMode="auto">
          <a:xfrm>
            <a:off x="3309922" y="1807775"/>
            <a:ext cx="1004769" cy="686016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C454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Облако 5"/>
          <p:cNvSpPr>
            <a:spLocks/>
          </p:cNvSpPr>
          <p:nvPr/>
        </p:nvSpPr>
        <p:spPr bwMode="auto">
          <a:xfrm>
            <a:off x="4765375" y="4356254"/>
            <a:ext cx="1359349" cy="970622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C454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Облако 7"/>
          <p:cNvSpPr>
            <a:spLocks/>
          </p:cNvSpPr>
          <p:nvPr/>
        </p:nvSpPr>
        <p:spPr bwMode="auto">
          <a:xfrm>
            <a:off x="2877739" y="3775102"/>
            <a:ext cx="1400547" cy="1016566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gradFill rotWithShape="1">
            <a:gsLst>
              <a:gs pos="0">
                <a:srgbClr val="CB6C1D"/>
              </a:gs>
              <a:gs pos="80000">
                <a:srgbClr val="FF8F2A"/>
              </a:gs>
              <a:gs pos="100000">
                <a:srgbClr val="FF8F26"/>
              </a:gs>
            </a:gsLst>
            <a:lin ang="16200000"/>
          </a:gra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жал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Облако 8"/>
          <p:cNvSpPr>
            <a:spLocks/>
          </p:cNvSpPr>
          <p:nvPr/>
        </p:nvSpPr>
        <p:spPr bwMode="auto">
          <a:xfrm>
            <a:off x="5742016" y="2332157"/>
            <a:ext cx="1104897" cy="864096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gradFill rotWithShape="1">
            <a:gsLst>
              <a:gs pos="0">
                <a:srgbClr val="CB6C1D"/>
              </a:gs>
              <a:gs pos="80000">
                <a:srgbClr val="FF8F2A"/>
              </a:gs>
              <a:gs pos="100000">
                <a:srgbClr val="FF8F26"/>
              </a:gs>
            </a:gsLst>
            <a:lin ang="16200000"/>
          </a:gra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тыр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Облако 9"/>
          <p:cNvSpPr>
            <a:spLocks/>
          </p:cNvSpPr>
          <p:nvPr/>
        </p:nvSpPr>
        <p:spPr bwMode="auto">
          <a:xfrm>
            <a:off x="1059247" y="4297296"/>
            <a:ext cx="1128832" cy="845011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C0504D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Құ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Облако 10"/>
          <p:cNvSpPr>
            <a:spLocks/>
          </p:cNvSpPr>
          <p:nvPr/>
        </p:nvSpPr>
        <p:spPr bwMode="auto">
          <a:xfrm>
            <a:off x="1968646" y="1506631"/>
            <a:ext cx="1038916" cy="731779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C0504D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лаш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Облако 11"/>
          <p:cNvSpPr>
            <a:spLocks/>
          </p:cNvSpPr>
          <p:nvPr/>
        </p:nvSpPr>
        <p:spPr bwMode="auto">
          <a:xfrm>
            <a:off x="6138390" y="3777432"/>
            <a:ext cx="1495971" cy="992995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C0504D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Облако 12"/>
          <p:cNvSpPr>
            <a:spLocks/>
          </p:cNvSpPr>
          <p:nvPr/>
        </p:nvSpPr>
        <p:spPr bwMode="auto">
          <a:xfrm>
            <a:off x="4237234" y="2878885"/>
            <a:ext cx="1104635" cy="767906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9BBB59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Жү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Облако 13"/>
          <p:cNvSpPr>
            <a:spLocks/>
          </p:cNvSpPr>
          <p:nvPr/>
        </p:nvSpPr>
        <p:spPr bwMode="auto">
          <a:xfrm>
            <a:off x="1989661" y="2864869"/>
            <a:ext cx="1268195" cy="910233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9BBB59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зіп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Облако 14"/>
          <p:cNvSpPr>
            <a:spLocks/>
          </p:cNvSpPr>
          <p:nvPr/>
        </p:nvSpPr>
        <p:spPr bwMode="auto">
          <a:xfrm>
            <a:off x="703380" y="2703117"/>
            <a:ext cx="1212997" cy="777485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F79646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Облако 15"/>
          <p:cNvSpPr>
            <a:spLocks/>
          </p:cNvSpPr>
          <p:nvPr/>
        </p:nvSpPr>
        <p:spPr bwMode="auto">
          <a:xfrm>
            <a:off x="2488104" y="4930440"/>
            <a:ext cx="1435824" cy="976946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F79646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тыр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31"/>
          <p:cNvSpPr>
            <a:spLocks noChangeArrowheads="1"/>
          </p:cNvSpPr>
          <p:nvPr/>
        </p:nvSpPr>
        <p:spPr bwMode="auto">
          <a:xfrm>
            <a:off x="184642" y="59809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73832" y="378102"/>
            <a:ext cx="5454352" cy="1051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10"/>
              </a:spcAft>
            </a:pPr>
            <a:r>
              <a:rPr lang="kk-KZ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3-тапсырма.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Бұлттардағы буындар мен сөздерден жұмбақ құрап жаз. Шешуін тап.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10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ds04.infourok.ru/uploads/ex/058f/00002c9e-debf208d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лако 1"/>
          <p:cNvSpPr>
            <a:spLocks/>
          </p:cNvSpPr>
          <p:nvPr/>
        </p:nvSpPr>
        <p:spPr bwMode="auto">
          <a:xfrm>
            <a:off x="563746" y="1476309"/>
            <a:ext cx="1126817" cy="1005874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4BACC6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Облако 2"/>
          <p:cNvSpPr>
            <a:spLocks/>
          </p:cNvSpPr>
          <p:nvPr/>
        </p:nvSpPr>
        <p:spPr bwMode="auto">
          <a:xfrm>
            <a:off x="1754149" y="1429672"/>
            <a:ext cx="1165995" cy="925044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4BACC6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дын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Облако 3"/>
          <p:cNvSpPr>
            <a:spLocks/>
          </p:cNvSpPr>
          <p:nvPr/>
        </p:nvSpPr>
        <p:spPr bwMode="auto">
          <a:xfrm>
            <a:off x="3085535" y="1549186"/>
            <a:ext cx="1004769" cy="686016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C454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Облако 5"/>
          <p:cNvSpPr>
            <a:spLocks/>
          </p:cNvSpPr>
          <p:nvPr/>
        </p:nvSpPr>
        <p:spPr bwMode="auto">
          <a:xfrm>
            <a:off x="4090304" y="1384094"/>
            <a:ext cx="1359349" cy="970622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C454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Облако 7"/>
          <p:cNvSpPr>
            <a:spLocks/>
          </p:cNvSpPr>
          <p:nvPr/>
        </p:nvSpPr>
        <p:spPr bwMode="auto">
          <a:xfrm>
            <a:off x="6112991" y="1242695"/>
            <a:ext cx="1400547" cy="1016566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gradFill rotWithShape="1">
            <a:gsLst>
              <a:gs pos="0">
                <a:srgbClr val="CB6C1D"/>
              </a:gs>
              <a:gs pos="80000">
                <a:srgbClr val="FF8F2A"/>
              </a:gs>
              <a:gs pos="100000">
                <a:srgbClr val="FF8F26"/>
              </a:gs>
            </a:gsLst>
            <a:lin ang="16200000"/>
          </a:gra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жал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Облако 8"/>
          <p:cNvSpPr>
            <a:spLocks/>
          </p:cNvSpPr>
          <p:nvPr/>
        </p:nvSpPr>
        <p:spPr bwMode="auto">
          <a:xfrm>
            <a:off x="7554891" y="1217673"/>
            <a:ext cx="1104897" cy="864096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gradFill rotWithShape="1">
            <a:gsLst>
              <a:gs pos="0">
                <a:srgbClr val="CB6C1D"/>
              </a:gs>
              <a:gs pos="80000">
                <a:srgbClr val="FF8F2A"/>
              </a:gs>
              <a:gs pos="100000">
                <a:srgbClr val="FF8F26"/>
              </a:gs>
            </a:gsLst>
            <a:lin ang="16200000"/>
          </a:gra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тыр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Облако 9"/>
          <p:cNvSpPr>
            <a:spLocks/>
          </p:cNvSpPr>
          <p:nvPr/>
        </p:nvSpPr>
        <p:spPr bwMode="auto">
          <a:xfrm>
            <a:off x="240955" y="2883035"/>
            <a:ext cx="1128832" cy="845011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C0504D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Құ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Облако 10"/>
          <p:cNvSpPr>
            <a:spLocks/>
          </p:cNvSpPr>
          <p:nvPr/>
        </p:nvSpPr>
        <p:spPr bwMode="auto">
          <a:xfrm>
            <a:off x="1186640" y="2918504"/>
            <a:ext cx="1038916" cy="731779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C0504D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лаш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Облако 11"/>
          <p:cNvSpPr>
            <a:spLocks/>
          </p:cNvSpPr>
          <p:nvPr/>
        </p:nvSpPr>
        <p:spPr bwMode="auto">
          <a:xfrm>
            <a:off x="2047170" y="2748075"/>
            <a:ext cx="1495971" cy="992995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C0504D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Облако 12"/>
          <p:cNvSpPr>
            <a:spLocks/>
          </p:cNvSpPr>
          <p:nvPr/>
        </p:nvSpPr>
        <p:spPr bwMode="auto">
          <a:xfrm>
            <a:off x="3774364" y="2835747"/>
            <a:ext cx="1104635" cy="767906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9BBB59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жү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Облако 13"/>
          <p:cNvSpPr>
            <a:spLocks/>
          </p:cNvSpPr>
          <p:nvPr/>
        </p:nvSpPr>
        <p:spPr bwMode="auto">
          <a:xfrm>
            <a:off x="4542189" y="2759332"/>
            <a:ext cx="1268195" cy="910233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9BBB59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зіп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Облако 14"/>
          <p:cNvSpPr>
            <a:spLocks/>
          </p:cNvSpPr>
          <p:nvPr/>
        </p:nvSpPr>
        <p:spPr bwMode="auto">
          <a:xfrm>
            <a:off x="6112991" y="2883263"/>
            <a:ext cx="1212997" cy="777485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F79646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Облако 15"/>
          <p:cNvSpPr>
            <a:spLocks/>
          </p:cNvSpPr>
          <p:nvPr/>
        </p:nvSpPr>
        <p:spPr bwMode="auto">
          <a:xfrm>
            <a:off x="7174593" y="2666020"/>
            <a:ext cx="1435824" cy="976946"/>
          </a:xfrm>
          <a:custGeom>
            <a:avLst/>
            <a:gdLst>
              <a:gd name="T0" fmla="*/ 81745 w 43200"/>
              <a:gd name="T1" fmla="*/ 288583 h 43200"/>
              <a:gd name="T2" fmla="*/ 37624 w 43200"/>
              <a:gd name="T3" fmla="*/ 279797 h 43200"/>
              <a:gd name="T4" fmla="*/ 120675 w 43200"/>
              <a:gd name="T5" fmla="*/ 384737 h 43200"/>
              <a:gd name="T6" fmla="*/ 101375 w 43200"/>
              <a:gd name="T7" fmla="*/ 388938 h 43200"/>
              <a:gd name="T8" fmla="*/ 287020 w 43200"/>
              <a:gd name="T9" fmla="*/ 430940 h 43200"/>
              <a:gd name="T10" fmla="*/ 275385 w 43200"/>
              <a:gd name="T11" fmla="*/ 411758 h 43200"/>
              <a:gd name="T12" fmla="*/ 502120 w 43200"/>
              <a:gd name="T13" fmla="*/ 383106 h 43200"/>
              <a:gd name="T14" fmla="*/ 497470 w 43200"/>
              <a:gd name="T15" fmla="*/ 404151 h 43200"/>
              <a:gd name="T16" fmla="*/ 594473 w 43200"/>
              <a:gd name="T17" fmla="*/ 253052 h 43200"/>
              <a:gd name="T18" fmla="*/ 651100 w 43200"/>
              <a:gd name="T19" fmla="*/ 331721 h 43200"/>
              <a:gd name="T20" fmla="*/ 728054 w 43200"/>
              <a:gd name="T21" fmla="*/ 169267 h 43200"/>
              <a:gd name="T22" fmla="*/ 702833 w 43200"/>
              <a:gd name="T23" fmla="*/ 198768 h 43200"/>
              <a:gd name="T24" fmla="*/ 667543 w 43200"/>
              <a:gd name="T25" fmla="*/ 59818 h 43200"/>
              <a:gd name="T26" fmla="*/ 668867 w 43200"/>
              <a:gd name="T27" fmla="*/ 73753 h 43200"/>
              <a:gd name="T28" fmla="*/ 506492 w 43200"/>
              <a:gd name="T29" fmla="*/ 43568 h 43200"/>
              <a:gd name="T30" fmla="*/ 519417 w 43200"/>
              <a:gd name="T31" fmla="*/ 25797 h 43200"/>
              <a:gd name="T32" fmla="*/ 385661 w 43200"/>
              <a:gd name="T33" fmla="*/ 52035 h 43200"/>
              <a:gd name="T34" fmla="*/ 391914 w 43200"/>
              <a:gd name="T35" fmla="*/ 36711 h 43200"/>
              <a:gd name="T36" fmla="*/ 243858 w 43200"/>
              <a:gd name="T37" fmla="*/ 57238 h 43200"/>
              <a:gd name="T38" fmla="*/ 266502 w 43200"/>
              <a:gd name="T39" fmla="*/ 72099 h 43200"/>
              <a:gd name="T40" fmla="*/ 71886 w 43200"/>
              <a:gd name="T41" fmla="*/ 174063 h 43200"/>
              <a:gd name="T42" fmla="*/ 67932 w 43200"/>
              <a:gd name="T43" fmla="*/ 158419 h 432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200"/>
              <a:gd name="T67" fmla="*/ 0 h 43200"/>
              <a:gd name="T68" fmla="*/ 43200 w 43200"/>
              <a:gd name="T69" fmla="*/ 43200 h 432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F79646"/>
          </a:soli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тыр</a:t>
            </a:r>
            <a:endParaRPr kumimoji="0" lang="kk-KZ" altLang="ru-RU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31"/>
          <p:cNvSpPr>
            <a:spLocks noChangeArrowheads="1"/>
          </p:cNvSpPr>
          <p:nvPr/>
        </p:nvSpPr>
        <p:spPr bwMode="auto">
          <a:xfrm>
            <a:off x="184642" y="59809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73832" y="378102"/>
            <a:ext cx="5454352" cy="1051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10"/>
              </a:spcAft>
            </a:pP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Тексерейік!  3-тапсырма</a:t>
            </a: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Бұлттардағы буындар мен сөздерден жұмбақ құрап жаз. Шешуін тап.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858033"/>
              </p:ext>
            </p:extLst>
          </p:nvPr>
        </p:nvGraphicFramePr>
        <p:xfrm>
          <a:off x="2228020" y="4477928"/>
          <a:ext cx="6232411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6482">
                  <a:extLst>
                    <a:ext uri="{9D8B030D-6E8A-4147-A177-3AD203B41FA5}">
                      <a16:colId xmlns:a16="http://schemas.microsoft.com/office/drawing/2014/main" val="2724175673"/>
                    </a:ext>
                  </a:extLst>
                </a:gridCol>
                <a:gridCol w="1246482">
                  <a:extLst>
                    <a:ext uri="{9D8B030D-6E8A-4147-A177-3AD203B41FA5}">
                      <a16:colId xmlns:a16="http://schemas.microsoft.com/office/drawing/2014/main" val="3844439039"/>
                    </a:ext>
                  </a:extLst>
                </a:gridCol>
                <a:gridCol w="1246482">
                  <a:extLst>
                    <a:ext uri="{9D8B030D-6E8A-4147-A177-3AD203B41FA5}">
                      <a16:colId xmlns:a16="http://schemas.microsoft.com/office/drawing/2014/main" val="1045874208"/>
                    </a:ext>
                  </a:extLst>
                </a:gridCol>
                <a:gridCol w="865565">
                  <a:extLst>
                    <a:ext uri="{9D8B030D-6E8A-4147-A177-3AD203B41FA5}">
                      <a16:colId xmlns:a16="http://schemas.microsoft.com/office/drawing/2014/main" val="2484886978"/>
                    </a:ext>
                  </a:extLst>
                </a:gridCol>
                <a:gridCol w="1627400">
                  <a:extLst>
                    <a:ext uri="{9D8B030D-6E8A-4147-A177-3AD203B41FA5}">
                      <a16:colId xmlns:a16="http://schemas.microsoft.com/office/drawing/2014/main" val="308897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Ү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</a:t>
                      </a:r>
                      <a:r>
                        <a:rPr lang="kk-KZ" baseline="0" dirty="0" smtClean="0"/>
                        <a:t>                   Ш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520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03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408</Words>
  <Application>Microsoft Office PowerPoint</Application>
  <PresentationFormat>Экран (4:3)</PresentationFormat>
  <Paragraphs>95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Адиль</dc:creator>
  <cp:lastModifiedBy>Адиль</cp:lastModifiedBy>
  <cp:revision>68</cp:revision>
  <dcterms:created xsi:type="dcterms:W3CDTF">2020-07-24T17:18:36Z</dcterms:created>
  <dcterms:modified xsi:type="dcterms:W3CDTF">2021-01-09T09:55:27Z</dcterms:modified>
</cp:coreProperties>
</file>