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Agrandir Narrow Bol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grandir Narrow" panose="020B0604020202020204" charset="0"/>
      <p:regular r:id="rId38"/>
    </p:embeddedFont>
    <p:embeddedFont>
      <p:font typeface="Agrandir Narrow Bold Italics" panose="020B0604020202020204" charset="0"/>
      <p:regular r:id="rId39"/>
    </p:embeddedFont>
    <p:embeddedFont>
      <p:font typeface="Source Sans Pro" panose="020B0604020202020204" charset="0"/>
      <p:regular r:id="rId40"/>
    </p:embeddedFont>
    <p:embeddedFont>
      <p:font typeface="Hitchcut" panose="020B0604020202020204" charset="0"/>
      <p:regular r:id="rId41"/>
    </p:embeddedFont>
    <p:embeddedFont>
      <p:font typeface="Lora" panose="020B0604020202020204" charset="-52"/>
      <p:regular r:id="rId42"/>
    </p:embeddedFont>
    <p:embeddedFont>
      <p:font typeface="Agrandir Narrow Italics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77" y="5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sv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sv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9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9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9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9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hyperlink" Target="https://wordwall.net/ru/resource/70247116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sv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1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gif"/><Relationship Id="rId3" Type="http://schemas.openxmlformats.org/officeDocument/2006/relationships/image" Target="../media/image9.sv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10700" y="7412898"/>
            <a:ext cx="9459386" cy="6305835"/>
            <a:chOff x="0" y="0"/>
            <a:chExt cx="12612515" cy="8407781"/>
          </a:xfrm>
        </p:grpSpPr>
        <p:sp>
          <p:nvSpPr>
            <p:cNvPr id="3" name="Freeform 3"/>
            <p:cNvSpPr/>
            <p:nvPr/>
          </p:nvSpPr>
          <p:spPr>
            <a:xfrm rot="1376474" flipV="1">
              <a:off x="706265" y="2502452"/>
              <a:ext cx="6220815" cy="4886167"/>
            </a:xfrm>
            <a:custGeom>
              <a:avLst/>
              <a:gdLst/>
              <a:ahLst/>
              <a:cxnLst/>
              <a:rect l="l" t="t" r="r" b="b"/>
              <a:pathLst>
                <a:path w="6220815" h="4886167">
                  <a:moveTo>
                    <a:pt x="0" y="4886168"/>
                  </a:moveTo>
                  <a:lnTo>
                    <a:pt x="6220815" y="4886168"/>
                  </a:lnTo>
                  <a:lnTo>
                    <a:pt x="6220815" y="0"/>
                  </a:lnTo>
                  <a:lnTo>
                    <a:pt x="0" y="0"/>
                  </a:lnTo>
                  <a:lnTo>
                    <a:pt x="0" y="488616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760734">
              <a:off x="5931321" y="623121"/>
              <a:ext cx="6220815" cy="4886167"/>
            </a:xfrm>
            <a:custGeom>
              <a:avLst/>
              <a:gdLst/>
              <a:ahLst/>
              <a:cxnLst/>
              <a:rect l="l" t="t" r="r" b="b"/>
              <a:pathLst>
                <a:path w="6220815" h="4886167">
                  <a:moveTo>
                    <a:pt x="0" y="0"/>
                  </a:moveTo>
                  <a:lnTo>
                    <a:pt x="6220815" y="0"/>
                  </a:lnTo>
                  <a:lnTo>
                    <a:pt x="6220815" y="4886167"/>
                  </a:lnTo>
                  <a:lnTo>
                    <a:pt x="0" y="4886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546367">
            <a:off x="-2335664" y="-3048786"/>
            <a:ext cx="11359180" cy="5797465"/>
            <a:chOff x="0" y="0"/>
            <a:chExt cx="15145574" cy="7729953"/>
          </a:xfrm>
        </p:grpSpPr>
        <p:sp>
          <p:nvSpPr>
            <p:cNvPr id="6" name="Freeform 6"/>
            <p:cNvSpPr/>
            <p:nvPr/>
          </p:nvSpPr>
          <p:spPr>
            <a:xfrm rot="-865745">
              <a:off x="592796" y="1247616"/>
              <a:ext cx="7221393" cy="5672076"/>
            </a:xfrm>
            <a:custGeom>
              <a:avLst/>
              <a:gdLst/>
              <a:ahLst/>
              <a:cxnLst/>
              <a:rect l="l" t="t" r="r" b="b"/>
              <a:pathLst>
                <a:path w="7221393" h="5672076">
                  <a:moveTo>
                    <a:pt x="0" y="0"/>
                  </a:moveTo>
                  <a:lnTo>
                    <a:pt x="7221392" y="0"/>
                  </a:lnTo>
                  <a:lnTo>
                    <a:pt x="7221392" y="5672076"/>
                  </a:lnTo>
                  <a:lnTo>
                    <a:pt x="0" y="5672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65745" flipH="1" flipV="1">
              <a:off x="7331385" y="810261"/>
              <a:ext cx="7221393" cy="5672076"/>
            </a:xfrm>
            <a:custGeom>
              <a:avLst/>
              <a:gdLst/>
              <a:ahLst/>
              <a:cxnLst/>
              <a:rect l="l" t="t" r="r" b="b"/>
              <a:pathLst>
                <a:path w="7221393" h="5672076">
                  <a:moveTo>
                    <a:pt x="7221393" y="5672076"/>
                  </a:moveTo>
                  <a:lnTo>
                    <a:pt x="0" y="5672076"/>
                  </a:lnTo>
                  <a:lnTo>
                    <a:pt x="0" y="0"/>
                  </a:lnTo>
                  <a:lnTo>
                    <a:pt x="7221393" y="0"/>
                  </a:lnTo>
                  <a:lnTo>
                    <a:pt x="7221393" y="5672076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2564247" flipH="1">
            <a:off x="-105185" y="3299674"/>
            <a:ext cx="7937285" cy="11548960"/>
          </a:xfrm>
          <a:custGeom>
            <a:avLst/>
            <a:gdLst/>
            <a:ahLst/>
            <a:cxnLst/>
            <a:rect l="l" t="t" r="r" b="b"/>
            <a:pathLst>
              <a:path w="7937285" h="11548960">
                <a:moveTo>
                  <a:pt x="7937285" y="0"/>
                </a:moveTo>
                <a:lnTo>
                  <a:pt x="0" y="0"/>
                </a:lnTo>
                <a:lnTo>
                  <a:pt x="0" y="11548960"/>
                </a:lnTo>
                <a:lnTo>
                  <a:pt x="7937285" y="11548960"/>
                </a:lnTo>
                <a:lnTo>
                  <a:pt x="79372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785989">
            <a:off x="12871034" y="-4066136"/>
            <a:ext cx="5691801" cy="8281721"/>
          </a:xfrm>
          <a:custGeom>
            <a:avLst/>
            <a:gdLst/>
            <a:ahLst/>
            <a:cxnLst/>
            <a:rect l="l" t="t" r="r" b="b"/>
            <a:pathLst>
              <a:path w="5691801" h="8281721">
                <a:moveTo>
                  <a:pt x="0" y="0"/>
                </a:moveTo>
                <a:lnTo>
                  <a:pt x="5691802" y="0"/>
                </a:lnTo>
                <a:lnTo>
                  <a:pt x="5691802" y="8281721"/>
                </a:lnTo>
                <a:lnTo>
                  <a:pt x="0" y="8281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333148" flipH="1" flipV="1">
            <a:off x="-731637" y="4448730"/>
            <a:ext cx="7118604" cy="8229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116551" flipH="1">
            <a:off x="12935322" y="-1395328"/>
            <a:ext cx="5894740" cy="681472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986219" y="1199347"/>
            <a:ext cx="1682891" cy="1648991"/>
            <a:chOff x="0" y="0"/>
            <a:chExt cx="2243855" cy="219865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732013">
              <a:off x="189505" y="147519"/>
              <a:ext cx="1315129" cy="193401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371622" flipH="1">
              <a:off x="1504634" y="34099"/>
              <a:ext cx="686745" cy="1009919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6336847" y="6860659"/>
            <a:ext cx="1592560" cy="1702871"/>
            <a:chOff x="0" y="0"/>
            <a:chExt cx="2123414" cy="227049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46004" y="0"/>
              <a:ext cx="1277410" cy="187854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527021" flipH="1">
              <a:off x="88209" y="995411"/>
              <a:ext cx="828882" cy="1218944"/>
            </a:xfrm>
            <a:prstGeom prst="rect">
              <a:avLst/>
            </a:prstGeom>
          </p:spPr>
        </p:pic>
      </p:grpSp>
      <p:sp>
        <p:nvSpPr>
          <p:cNvPr id="18" name="Freeform 18"/>
          <p:cNvSpPr/>
          <p:nvPr/>
        </p:nvSpPr>
        <p:spPr>
          <a:xfrm>
            <a:off x="12443007" y="1485899"/>
            <a:ext cx="5486400" cy="8229600"/>
          </a:xfrm>
          <a:custGeom>
            <a:avLst/>
            <a:gdLst/>
            <a:ahLst/>
            <a:cxnLst/>
            <a:rect l="l" t="t" r="r" b="b"/>
            <a:pathLst>
              <a:path w="5486400" h="8229600">
                <a:moveTo>
                  <a:pt x="0" y="0"/>
                </a:moveTo>
                <a:lnTo>
                  <a:pt x="5486400" y="0"/>
                </a:lnTo>
                <a:lnTo>
                  <a:pt x="5486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600950" y="3793331"/>
            <a:ext cx="3086100" cy="2700338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11" cy="711200"/>
            </a:xfrm>
            <a:custGeom>
              <a:avLst/>
              <a:gdLst/>
              <a:ahLst/>
              <a:cxnLst/>
              <a:rect l="l" t="t" r="r" b="b"/>
              <a:pathLst>
                <a:path w="812811" h="711200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4EB86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812800" cy="58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9118253" y="4879657"/>
            <a:ext cx="51495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0EBDE"/>
                </a:solidFill>
                <a:latin typeface="Agrandir Narrow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57441" y="-163959"/>
            <a:ext cx="7957542" cy="211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12"/>
              </a:lnSpc>
              <a:spcBef>
                <a:spcPct val="0"/>
              </a:spcBef>
            </a:pPr>
            <a:r>
              <a:rPr lang="en-US" sz="10580">
                <a:solidFill>
                  <a:srgbClr val="557520"/>
                </a:solidFill>
                <a:latin typeface="Agrandir Narrow Bold"/>
              </a:rPr>
              <a:t>Қазақ  тілі  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86219" y="2463300"/>
            <a:ext cx="7525460" cy="214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7"/>
              </a:lnSpc>
              <a:spcBef>
                <a:spcPct val="0"/>
              </a:spcBef>
            </a:pPr>
            <a:r>
              <a:rPr lang="en-US" sz="10719">
                <a:solidFill>
                  <a:srgbClr val="557520"/>
                </a:solidFill>
                <a:latin typeface="Agrandir Narrow Bold"/>
              </a:rPr>
              <a:t>2-сынып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0" y="6598210"/>
            <a:ext cx="12199327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endParaRPr lang="en-US" sz="4100" dirty="0">
              <a:solidFill>
                <a:srgbClr val="000000"/>
              </a:solidFill>
              <a:latin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2805" y="113997"/>
            <a:ext cx="7818120" cy="8229600"/>
          </a:xfrm>
          <a:custGeom>
            <a:avLst/>
            <a:gdLst/>
            <a:ahLst/>
            <a:cxnLst/>
            <a:rect l="l" t="t" r="r" b="b"/>
            <a:pathLst>
              <a:path w="7818120" h="8229600">
                <a:moveTo>
                  <a:pt x="0" y="0"/>
                </a:moveTo>
                <a:lnTo>
                  <a:pt x="7818120" y="0"/>
                </a:lnTo>
                <a:lnTo>
                  <a:pt x="7818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4103">
            <a:off x="1810774" y="-889368"/>
            <a:ext cx="16230600" cy="6005322"/>
          </a:xfrm>
          <a:custGeom>
            <a:avLst/>
            <a:gdLst/>
            <a:ahLst/>
            <a:cxnLst/>
            <a:rect l="l" t="t" r="r" b="b"/>
            <a:pathLst>
              <a:path w="16230600" h="6005322">
                <a:moveTo>
                  <a:pt x="0" y="0"/>
                </a:moveTo>
                <a:lnTo>
                  <a:pt x="16230600" y="0"/>
                </a:lnTo>
                <a:lnTo>
                  <a:pt x="16230600" y="6005322"/>
                </a:lnTo>
                <a:lnTo>
                  <a:pt x="0" y="6005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8663" y="5143500"/>
            <a:ext cx="3192758" cy="5315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196617" y="5143500"/>
            <a:ext cx="3192758" cy="53159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603364" y="6799566"/>
            <a:ext cx="5046875" cy="4917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37761" y="6089923"/>
            <a:ext cx="5046875" cy="491746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1" y="107833"/>
            <a:ext cx="17957988" cy="1676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06"/>
              </a:lnSpc>
            </a:pPr>
            <a:r>
              <a:rPr lang="en-US" sz="6361">
                <a:solidFill>
                  <a:srgbClr val="557520"/>
                </a:solidFill>
                <a:latin typeface="Agrandir Narrow"/>
              </a:rPr>
              <a:t> </a:t>
            </a:r>
          </a:p>
          <a:p>
            <a:pPr>
              <a:lnSpc>
                <a:spcPts val="8906"/>
              </a:lnSpc>
            </a:pPr>
            <a:r>
              <a:rPr lang="en-US" sz="6361">
                <a:solidFill>
                  <a:srgbClr val="557520"/>
                </a:solidFill>
                <a:latin typeface="Agrandir Narrow"/>
              </a:rPr>
              <a:t>  </a:t>
            </a:r>
            <a:r>
              <a:rPr lang="en-US" sz="6361">
                <a:solidFill>
                  <a:srgbClr val="557520"/>
                </a:solidFill>
                <a:latin typeface="Agrandir Narrow Bold"/>
              </a:rPr>
              <a:t>1.Саяжай  қайда  орналасқан?</a:t>
            </a:r>
          </a:p>
          <a:p>
            <a:pPr>
              <a:lnSpc>
                <a:spcPts val="7786"/>
              </a:lnSpc>
            </a:pPr>
            <a:r>
              <a:rPr lang="en-US" sz="5562">
                <a:solidFill>
                  <a:srgbClr val="557520"/>
                </a:solidFill>
                <a:latin typeface="Agrandir Narrow Bold"/>
              </a:rPr>
              <a:t>       </a:t>
            </a:r>
            <a:r>
              <a:rPr lang="en-US" sz="5562">
                <a:solidFill>
                  <a:srgbClr val="557520"/>
                </a:solidFill>
                <a:latin typeface="Agrandir Narrow Bold Italics"/>
              </a:rPr>
              <a:t>Саяжай    қаланың   шетінде     орналасқан.</a:t>
            </a:r>
          </a:p>
          <a:p>
            <a:pPr>
              <a:lnSpc>
                <a:spcPts val="8906"/>
              </a:lnSpc>
            </a:pPr>
            <a:r>
              <a:rPr lang="en-US" sz="6361">
                <a:solidFill>
                  <a:srgbClr val="557520"/>
                </a:solidFill>
                <a:latin typeface="Agrandir Narrow Bold"/>
              </a:rPr>
              <a:t>  2.Саяжайда  адамдар   немен    </a:t>
            </a:r>
          </a:p>
          <a:p>
            <a:pPr>
              <a:lnSpc>
                <a:spcPts val="8906"/>
              </a:lnSpc>
            </a:pPr>
            <a:r>
              <a:rPr lang="en-US" sz="6361">
                <a:solidFill>
                  <a:srgbClr val="557520"/>
                </a:solidFill>
                <a:latin typeface="Agrandir Narrow Bold"/>
              </a:rPr>
              <a:t>       айналасады?</a:t>
            </a:r>
          </a:p>
          <a:p>
            <a:pPr>
              <a:lnSpc>
                <a:spcPts val="7646"/>
              </a:lnSpc>
            </a:pPr>
            <a:r>
              <a:rPr lang="en-US" sz="5462">
                <a:solidFill>
                  <a:srgbClr val="557520"/>
                </a:solidFill>
                <a:latin typeface="Agrandir Narrow Bold"/>
              </a:rPr>
              <a:t>       </a:t>
            </a:r>
            <a:r>
              <a:rPr lang="en-US" sz="5462">
                <a:solidFill>
                  <a:srgbClr val="557520"/>
                </a:solidFill>
                <a:latin typeface="Agrandir Narrow Bold Italics"/>
              </a:rPr>
              <a:t>Саяжайда адамдар  бақша  </a:t>
            </a:r>
          </a:p>
          <a:p>
            <a:pPr algn="l">
              <a:lnSpc>
                <a:spcPts val="7646"/>
              </a:lnSpc>
            </a:pPr>
            <a:r>
              <a:rPr lang="en-US" sz="5462">
                <a:solidFill>
                  <a:srgbClr val="557520"/>
                </a:solidFill>
                <a:latin typeface="Agrandir Narrow Bold Italics"/>
              </a:rPr>
              <a:t>         жұмыстарымен айналысады.</a:t>
            </a:r>
          </a:p>
          <a:p>
            <a:pPr>
              <a:lnSpc>
                <a:spcPts val="8906"/>
              </a:lnSpc>
            </a:pPr>
            <a:r>
              <a:rPr lang="en-US" sz="6361">
                <a:solidFill>
                  <a:srgbClr val="557520"/>
                </a:solidFill>
                <a:latin typeface="Agrandir Narrow Bold"/>
              </a:rPr>
              <a:t>  3. Атасы  не  отырғызды?</a:t>
            </a:r>
          </a:p>
          <a:p>
            <a:pPr>
              <a:lnSpc>
                <a:spcPts val="8206"/>
              </a:lnSpc>
            </a:pPr>
            <a:r>
              <a:rPr lang="en-US" sz="5861">
                <a:solidFill>
                  <a:srgbClr val="557520"/>
                </a:solidFill>
                <a:latin typeface="Agrandir Narrow Bold"/>
              </a:rPr>
              <a:t>       </a:t>
            </a:r>
            <a:r>
              <a:rPr lang="en-US" sz="5861">
                <a:solidFill>
                  <a:srgbClr val="557520"/>
                </a:solidFill>
                <a:latin typeface="Agrandir Narrow Bold Italics"/>
              </a:rPr>
              <a:t>Атам көшет отырғызды.</a:t>
            </a:r>
          </a:p>
          <a:p>
            <a:pPr>
              <a:lnSpc>
                <a:spcPts val="8906"/>
              </a:lnSpc>
            </a:pPr>
            <a:endParaRPr lang="en-US" sz="5861">
              <a:solidFill>
                <a:srgbClr val="557520"/>
              </a:solidFill>
              <a:latin typeface="Agrandir Narrow Bold Italics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57520"/>
                </a:solidFill>
                <a:latin typeface="Agrandir Narrow"/>
              </a:rPr>
              <a:t>Дескриптор: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57520"/>
                </a:solidFill>
                <a:latin typeface="Agrandir Narrow"/>
              </a:rPr>
              <a:t>1.Мәтінді тыңдайды, түсінеді.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57520"/>
                </a:solidFill>
                <a:latin typeface="Agrandir Narrow"/>
              </a:rPr>
              <a:t>2.Сұрақтарды түсінеді.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57520"/>
                </a:solidFill>
                <a:latin typeface="Agrandir Narrow"/>
              </a:rPr>
              <a:t>3.Сұрақтарға жауап береді.</a:t>
            </a:r>
          </a:p>
          <a:p>
            <a:pPr algn="ctr">
              <a:lnSpc>
                <a:spcPts val="8906"/>
              </a:lnSpc>
            </a:pPr>
            <a:endParaRPr lang="en-US" sz="3600">
              <a:solidFill>
                <a:srgbClr val="557520"/>
              </a:solidFill>
              <a:latin typeface="Agrandir Narrow"/>
            </a:endParaRPr>
          </a:p>
          <a:p>
            <a:pPr algn="ctr">
              <a:lnSpc>
                <a:spcPts val="8906"/>
              </a:lnSpc>
            </a:pPr>
            <a:r>
              <a:rPr lang="en-US" sz="6361">
                <a:solidFill>
                  <a:srgbClr val="557520"/>
                </a:solidFill>
                <a:latin typeface="Agrandir Narrow"/>
              </a:rPr>
              <a:t> </a:t>
            </a:r>
          </a:p>
          <a:p>
            <a:pPr algn="ctr">
              <a:lnSpc>
                <a:spcPts val="8906"/>
              </a:lnSpc>
              <a:spcBef>
                <a:spcPct val="0"/>
              </a:spcBef>
            </a:pPr>
            <a:endParaRPr lang="en-US" sz="6361">
              <a:solidFill>
                <a:srgbClr val="557520"/>
              </a:solidFill>
              <a:latin typeface="Agrandir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6763" y="630502"/>
            <a:ext cx="16502537" cy="6710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6"/>
              </a:lnSpc>
            </a:pPr>
            <a:r>
              <a:rPr lang="en-US" sz="6197">
                <a:solidFill>
                  <a:srgbClr val="557520"/>
                </a:solidFill>
                <a:latin typeface="Agrandir Narrow Bold"/>
              </a:rPr>
              <a:t>Жазайық</a:t>
            </a:r>
          </a:p>
          <a:p>
            <a:pPr>
              <a:lnSpc>
                <a:spcPts val="8676"/>
              </a:lnSpc>
            </a:pPr>
            <a:r>
              <a:rPr lang="en-US" sz="6197">
                <a:solidFill>
                  <a:srgbClr val="557520"/>
                </a:solidFill>
                <a:latin typeface="Agrandir Narrow Bold Italics"/>
              </a:rPr>
              <a:t>Сұрақ қойып сөйлемдерді жазу.</a:t>
            </a:r>
          </a:p>
          <a:p>
            <a:pPr>
              <a:lnSpc>
                <a:spcPts val="8676"/>
              </a:lnSpc>
            </a:pPr>
            <a:endParaRPr lang="en-US" sz="6197">
              <a:solidFill>
                <a:srgbClr val="557520"/>
              </a:solidFill>
              <a:latin typeface="Agrandir Narrow Bold Italics"/>
            </a:endParaRPr>
          </a:p>
          <a:p>
            <a:pPr>
              <a:lnSpc>
                <a:spcPts val="8676"/>
              </a:lnSpc>
            </a:pPr>
            <a:r>
              <a:rPr lang="en-US" sz="6197">
                <a:solidFill>
                  <a:srgbClr val="FF3131"/>
                </a:solidFill>
                <a:latin typeface="Agrandir Narrow"/>
              </a:rPr>
              <a:t>Қайда?</a:t>
            </a:r>
            <a:r>
              <a:rPr lang="en-US" sz="6197">
                <a:solidFill>
                  <a:srgbClr val="000000"/>
                </a:solidFill>
                <a:latin typeface="Agrandir Narrow"/>
              </a:rPr>
              <a:t> </a:t>
            </a:r>
            <a:r>
              <a:rPr lang="en-US" sz="6197">
                <a:solidFill>
                  <a:srgbClr val="557520"/>
                </a:solidFill>
                <a:latin typeface="Agrandir Narrow"/>
              </a:rPr>
              <a:t>Саяжай...     барамын.</a:t>
            </a:r>
          </a:p>
          <a:p>
            <a:pPr>
              <a:lnSpc>
                <a:spcPts val="8676"/>
              </a:lnSpc>
            </a:pPr>
            <a:r>
              <a:rPr lang="en-US" sz="6197">
                <a:solidFill>
                  <a:srgbClr val="FF3131"/>
                </a:solidFill>
                <a:latin typeface="Agrandir Narrow"/>
              </a:rPr>
              <a:t>Қайдан?</a:t>
            </a:r>
            <a:r>
              <a:rPr lang="en-US" sz="6197">
                <a:solidFill>
                  <a:srgbClr val="000000"/>
                </a:solidFill>
                <a:latin typeface="Agrandir Narrow"/>
              </a:rPr>
              <a:t> </a:t>
            </a:r>
            <a:r>
              <a:rPr lang="en-US" sz="6197">
                <a:solidFill>
                  <a:srgbClr val="2F5030"/>
                </a:solidFill>
                <a:latin typeface="Agrandir Narrow"/>
              </a:rPr>
              <a:t>Саяжай...   жемістерді    әкелді.</a:t>
            </a:r>
          </a:p>
          <a:p>
            <a:pPr>
              <a:lnSpc>
                <a:spcPts val="8676"/>
              </a:lnSpc>
              <a:spcBef>
                <a:spcPct val="0"/>
              </a:spcBef>
            </a:pPr>
            <a:r>
              <a:rPr lang="en-US" sz="6197">
                <a:solidFill>
                  <a:srgbClr val="FF3131"/>
                </a:solidFill>
                <a:latin typeface="Agrandir Narrow"/>
              </a:rPr>
              <a:t>Немен?</a:t>
            </a:r>
            <a:r>
              <a:rPr lang="en-US" sz="6197">
                <a:solidFill>
                  <a:srgbClr val="000000"/>
                </a:solidFill>
                <a:latin typeface="Agrandir Narrow"/>
              </a:rPr>
              <a:t> </a:t>
            </a:r>
            <a:r>
              <a:rPr lang="en-US" sz="6197">
                <a:solidFill>
                  <a:srgbClr val="2F5030"/>
                </a:solidFill>
                <a:latin typeface="Agrandir Narrow"/>
              </a:rPr>
              <a:t>Біз   автобус....   барамыз.</a:t>
            </a:r>
          </a:p>
        </p:txBody>
      </p:sp>
      <p:sp>
        <p:nvSpPr>
          <p:cNvPr id="3" name="Freeform 3"/>
          <p:cNvSpPr/>
          <p:nvPr/>
        </p:nvSpPr>
        <p:spPr>
          <a:xfrm>
            <a:off x="13819894" y="162658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077127" y="7494201"/>
            <a:ext cx="6872585" cy="2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2"/>
              </a:lnSpc>
            </a:pPr>
            <a:r>
              <a:rPr lang="en-US" sz="2837">
                <a:solidFill>
                  <a:srgbClr val="000000"/>
                </a:solidFill>
                <a:latin typeface="Agrandir Narrow"/>
              </a:rPr>
              <a:t>Дескриптор:</a:t>
            </a:r>
          </a:p>
          <a:p>
            <a:pPr algn="ctr">
              <a:lnSpc>
                <a:spcPts val="3972"/>
              </a:lnSpc>
            </a:pPr>
            <a:r>
              <a:rPr lang="en-US" sz="2837">
                <a:solidFill>
                  <a:srgbClr val="000000"/>
                </a:solidFill>
                <a:latin typeface="Agrandir Narrow"/>
              </a:rPr>
              <a:t>1.Сөйлемдерді оқиды, түсінеді.</a:t>
            </a:r>
          </a:p>
          <a:p>
            <a:pPr algn="ctr">
              <a:lnSpc>
                <a:spcPts val="3972"/>
              </a:lnSpc>
            </a:pPr>
            <a:r>
              <a:rPr lang="en-US" sz="2837">
                <a:solidFill>
                  <a:srgbClr val="000000"/>
                </a:solidFill>
                <a:latin typeface="Agrandir Narrow"/>
              </a:rPr>
              <a:t>2.Сұрақтарды дұрыс қолданады.</a:t>
            </a:r>
          </a:p>
          <a:p>
            <a:pPr algn="ctr">
              <a:lnSpc>
                <a:spcPts val="3972"/>
              </a:lnSpc>
            </a:pPr>
            <a:r>
              <a:rPr lang="en-US" sz="2837">
                <a:solidFill>
                  <a:srgbClr val="000000"/>
                </a:solidFill>
                <a:latin typeface="Agrandir Narrow"/>
              </a:rPr>
              <a:t>3.Қосымшаларды дұрыс тауып жазады.</a:t>
            </a:r>
          </a:p>
          <a:p>
            <a:pPr algn="ctr">
              <a:lnSpc>
                <a:spcPts val="3972"/>
              </a:lnSpc>
              <a:spcBef>
                <a:spcPct val="0"/>
              </a:spcBef>
            </a:pPr>
            <a:endParaRPr lang="en-US" sz="2837">
              <a:solidFill>
                <a:srgbClr val="000000"/>
              </a:solidFill>
              <a:latin typeface="Agrandir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8587" y="534407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7" y="0"/>
                </a:lnTo>
                <a:lnTo>
                  <a:pt x="4129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20482"/>
            <a:ext cx="14566702" cy="659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7"/>
              </a:lnSpc>
            </a:pPr>
            <a:r>
              <a:rPr lang="en-US" sz="6097">
                <a:solidFill>
                  <a:srgbClr val="2F5030"/>
                </a:solidFill>
                <a:latin typeface="Agrandir Narrow Bold"/>
              </a:rPr>
              <a:t>Жазайық</a:t>
            </a:r>
          </a:p>
          <a:p>
            <a:pPr>
              <a:lnSpc>
                <a:spcPts val="8537"/>
              </a:lnSpc>
            </a:pPr>
            <a:r>
              <a:rPr lang="en-US" sz="6097">
                <a:solidFill>
                  <a:srgbClr val="2F5030"/>
                </a:solidFill>
                <a:latin typeface="Agrandir Narrow Bold Italics"/>
              </a:rPr>
              <a:t>Сұрақ қойып сөйлемдерді жазу.</a:t>
            </a:r>
          </a:p>
          <a:p>
            <a:pPr>
              <a:lnSpc>
                <a:spcPts val="8537"/>
              </a:lnSpc>
            </a:pPr>
            <a:endParaRPr lang="en-US" sz="6097">
              <a:solidFill>
                <a:srgbClr val="2F5030"/>
              </a:solidFill>
              <a:latin typeface="Agrandir Narrow Bold Italics"/>
            </a:endParaRPr>
          </a:p>
          <a:p>
            <a:pPr>
              <a:lnSpc>
                <a:spcPts val="8537"/>
              </a:lnSpc>
            </a:pPr>
            <a:r>
              <a:rPr lang="en-US" sz="6097">
                <a:solidFill>
                  <a:srgbClr val="FF3131"/>
                </a:solidFill>
                <a:latin typeface="Agrandir Narrow"/>
              </a:rPr>
              <a:t>Қайда? </a:t>
            </a:r>
            <a:r>
              <a:rPr lang="en-US" sz="6097">
                <a:solidFill>
                  <a:srgbClr val="557520"/>
                </a:solidFill>
                <a:latin typeface="Agrandir Narrow"/>
              </a:rPr>
              <a:t>Саяжай</a:t>
            </a:r>
            <a:r>
              <a:rPr lang="en-US" sz="6097">
                <a:solidFill>
                  <a:srgbClr val="FF3131"/>
                </a:solidFill>
                <a:latin typeface="Agrandir Narrow"/>
              </a:rPr>
              <a:t>ға</a:t>
            </a:r>
            <a:r>
              <a:rPr lang="en-US" sz="6097">
                <a:solidFill>
                  <a:srgbClr val="000000"/>
                </a:solidFill>
                <a:latin typeface="Agrandir Narrow"/>
              </a:rPr>
              <a:t> </a:t>
            </a:r>
            <a:r>
              <a:rPr lang="en-US" sz="6097">
                <a:solidFill>
                  <a:srgbClr val="557520"/>
                </a:solidFill>
                <a:latin typeface="Agrandir Narrow"/>
              </a:rPr>
              <a:t>барамын.</a:t>
            </a:r>
          </a:p>
          <a:p>
            <a:pPr>
              <a:lnSpc>
                <a:spcPts val="8537"/>
              </a:lnSpc>
            </a:pPr>
            <a:r>
              <a:rPr lang="en-US" sz="6097">
                <a:solidFill>
                  <a:srgbClr val="FF3131"/>
                </a:solidFill>
                <a:latin typeface="Agrandir Narrow"/>
              </a:rPr>
              <a:t>Қайдан? </a:t>
            </a:r>
            <a:r>
              <a:rPr lang="en-US" sz="6097">
                <a:solidFill>
                  <a:srgbClr val="557520"/>
                </a:solidFill>
                <a:latin typeface="Agrandir Narrow"/>
              </a:rPr>
              <a:t>Саяжай</a:t>
            </a:r>
            <a:r>
              <a:rPr lang="en-US" sz="6097">
                <a:solidFill>
                  <a:srgbClr val="FF3131"/>
                </a:solidFill>
                <a:latin typeface="Agrandir Narrow"/>
              </a:rPr>
              <a:t>дан</a:t>
            </a:r>
            <a:r>
              <a:rPr lang="en-US" sz="6097">
                <a:solidFill>
                  <a:srgbClr val="000000"/>
                </a:solidFill>
                <a:latin typeface="Agrandir Narrow"/>
              </a:rPr>
              <a:t> </a:t>
            </a:r>
            <a:r>
              <a:rPr lang="en-US" sz="6097">
                <a:solidFill>
                  <a:srgbClr val="557520"/>
                </a:solidFill>
                <a:latin typeface="Agrandir Narrow"/>
              </a:rPr>
              <a:t>жемістерді әкелд</a:t>
            </a:r>
            <a:r>
              <a:rPr lang="en-US" sz="6097">
                <a:solidFill>
                  <a:srgbClr val="000000"/>
                </a:solidFill>
                <a:latin typeface="Agrandir Narrow"/>
              </a:rPr>
              <a:t>і.</a:t>
            </a:r>
          </a:p>
          <a:p>
            <a:pPr>
              <a:lnSpc>
                <a:spcPts val="8537"/>
              </a:lnSpc>
              <a:spcBef>
                <a:spcPct val="0"/>
              </a:spcBef>
            </a:pPr>
            <a:r>
              <a:rPr lang="en-US" sz="6097">
                <a:solidFill>
                  <a:srgbClr val="FF3131"/>
                </a:solidFill>
                <a:latin typeface="Agrandir Narrow"/>
              </a:rPr>
              <a:t>Немен?</a:t>
            </a:r>
            <a:r>
              <a:rPr lang="en-US" sz="6097">
                <a:solidFill>
                  <a:srgbClr val="000000"/>
                </a:solidFill>
                <a:latin typeface="Agrandir Narrow"/>
              </a:rPr>
              <a:t> </a:t>
            </a:r>
            <a:r>
              <a:rPr lang="en-US" sz="6097">
                <a:solidFill>
                  <a:srgbClr val="557520"/>
                </a:solidFill>
                <a:latin typeface="Agrandir Narrow"/>
              </a:rPr>
              <a:t>Біз автобус</a:t>
            </a:r>
            <a:r>
              <a:rPr lang="en-US" sz="6097">
                <a:solidFill>
                  <a:srgbClr val="FF3131"/>
                </a:solidFill>
                <a:latin typeface="Agrandir Narrow"/>
              </a:rPr>
              <a:t>пен</a:t>
            </a:r>
            <a:r>
              <a:rPr lang="en-US" sz="6097">
                <a:solidFill>
                  <a:srgbClr val="000000"/>
                </a:solidFill>
                <a:latin typeface="Agrandir Narrow"/>
              </a:rPr>
              <a:t>  </a:t>
            </a:r>
            <a:r>
              <a:rPr lang="en-US" sz="6097">
                <a:solidFill>
                  <a:srgbClr val="557520"/>
                </a:solidFill>
                <a:latin typeface="Agrandir Narrow"/>
              </a:rPr>
              <a:t>барамыз.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077127" y="7494201"/>
            <a:ext cx="6872585" cy="2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2"/>
              </a:lnSpc>
            </a:pPr>
            <a:r>
              <a:rPr lang="en-US" sz="2837">
                <a:solidFill>
                  <a:srgbClr val="000000"/>
                </a:solidFill>
                <a:latin typeface="Agrandir Narrow"/>
              </a:rPr>
              <a:t>Дескриптор:</a:t>
            </a:r>
          </a:p>
          <a:p>
            <a:pPr algn="ctr">
              <a:lnSpc>
                <a:spcPts val="3972"/>
              </a:lnSpc>
            </a:pPr>
            <a:r>
              <a:rPr lang="en-US" sz="2837">
                <a:solidFill>
                  <a:srgbClr val="000000"/>
                </a:solidFill>
                <a:latin typeface="Agrandir Narrow"/>
              </a:rPr>
              <a:t>1.Сөйлемдерді оқиды, түсінеді.</a:t>
            </a:r>
          </a:p>
          <a:p>
            <a:pPr algn="ctr">
              <a:lnSpc>
                <a:spcPts val="3972"/>
              </a:lnSpc>
            </a:pPr>
            <a:r>
              <a:rPr lang="en-US" sz="2837">
                <a:solidFill>
                  <a:srgbClr val="000000"/>
                </a:solidFill>
                <a:latin typeface="Agrandir Narrow"/>
              </a:rPr>
              <a:t>2.Сұрақтарды дұрыс қолданады.</a:t>
            </a:r>
          </a:p>
          <a:p>
            <a:pPr algn="ctr">
              <a:lnSpc>
                <a:spcPts val="3972"/>
              </a:lnSpc>
            </a:pPr>
            <a:r>
              <a:rPr lang="en-US" sz="2837">
                <a:solidFill>
                  <a:srgbClr val="000000"/>
                </a:solidFill>
                <a:latin typeface="Agrandir Narrow"/>
              </a:rPr>
              <a:t>3.Қосымшаларды дұрыс тауып жазады.</a:t>
            </a:r>
          </a:p>
          <a:p>
            <a:pPr algn="ctr">
              <a:lnSpc>
                <a:spcPts val="3972"/>
              </a:lnSpc>
              <a:spcBef>
                <a:spcPct val="0"/>
              </a:spcBef>
            </a:pPr>
            <a:endParaRPr lang="en-US" sz="2837">
              <a:solidFill>
                <a:srgbClr val="000000"/>
              </a:solidFill>
              <a:latin typeface="Agrandir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01282" y="239549"/>
            <a:ext cx="6472318" cy="9754983"/>
          </a:xfrm>
          <a:custGeom>
            <a:avLst/>
            <a:gdLst/>
            <a:ahLst/>
            <a:cxnLst/>
            <a:rect l="l" t="t" r="r" b="b"/>
            <a:pathLst>
              <a:path w="6472318" h="9754983">
                <a:moveTo>
                  <a:pt x="0" y="0"/>
                </a:moveTo>
                <a:lnTo>
                  <a:pt x="6472318" y="0"/>
                </a:lnTo>
                <a:lnTo>
                  <a:pt x="6472318" y="9754984"/>
                </a:lnTo>
                <a:lnTo>
                  <a:pt x="0" y="97549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7" r="-897" b="-131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96120" y="561975"/>
            <a:ext cx="8902252" cy="989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3131"/>
                </a:solidFill>
                <a:latin typeface="Agrandir Narrow"/>
              </a:rPr>
              <a:t> </a:t>
            </a:r>
            <a:r>
              <a:rPr lang="en-US" sz="9600">
                <a:solidFill>
                  <a:srgbClr val="FF3131"/>
                </a:solidFill>
                <a:latin typeface="Agrandir Narrow Bold"/>
              </a:rPr>
              <a:t>Біліп ал!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Agrandir Narrow Bold"/>
              </a:rPr>
              <a:t> </a:t>
            </a:r>
            <a:r>
              <a:rPr lang="en-US" sz="8000">
                <a:solidFill>
                  <a:srgbClr val="2F5030"/>
                </a:solidFill>
                <a:latin typeface="Agrandir Narrow Bold Italics"/>
              </a:rPr>
              <a:t>Қандай? Не? Қашан? 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2F5030"/>
                </a:solidFill>
                <a:latin typeface="Agrandir Narrow Bold Italics"/>
              </a:rPr>
              <a:t>Не істейді? Қайда?</a:t>
            </a:r>
          </a:p>
          <a:p>
            <a:pPr algn="ctr">
              <a:lnSpc>
                <a:spcPts val="8906"/>
              </a:lnSpc>
            </a:pPr>
            <a:r>
              <a:rPr lang="en-US" sz="6361">
                <a:solidFill>
                  <a:srgbClr val="000000"/>
                </a:solidFill>
                <a:latin typeface="Agrandir Narrow"/>
              </a:rPr>
              <a:t> </a:t>
            </a:r>
          </a:p>
          <a:p>
            <a:pPr algn="ctr">
              <a:lnSpc>
                <a:spcPts val="8906"/>
              </a:lnSpc>
              <a:spcBef>
                <a:spcPct val="0"/>
              </a:spcBef>
            </a:pPr>
            <a:endParaRPr lang="en-US" sz="6361">
              <a:solidFill>
                <a:srgbClr val="000000"/>
              </a:solidFill>
              <a:latin typeface="Agrandir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01282" y="239549"/>
            <a:ext cx="6472318" cy="9754983"/>
          </a:xfrm>
          <a:custGeom>
            <a:avLst/>
            <a:gdLst/>
            <a:ahLst/>
            <a:cxnLst/>
            <a:rect l="l" t="t" r="r" b="b"/>
            <a:pathLst>
              <a:path w="6472318" h="9754983">
                <a:moveTo>
                  <a:pt x="0" y="0"/>
                </a:moveTo>
                <a:lnTo>
                  <a:pt x="6472318" y="0"/>
                </a:lnTo>
                <a:lnTo>
                  <a:pt x="6472318" y="9754984"/>
                </a:lnTo>
                <a:lnTo>
                  <a:pt x="0" y="97549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7" r="-897" b="-131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2300" y="58574"/>
            <a:ext cx="8961700" cy="922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1"/>
              </a:lnSpc>
            </a:pPr>
            <a:endParaRPr/>
          </a:p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3131"/>
                </a:solidFill>
                <a:latin typeface="Agrandir Narrow"/>
              </a:rPr>
              <a:t> </a:t>
            </a:r>
            <a:r>
              <a:rPr lang="en-US" sz="7200">
                <a:solidFill>
                  <a:srgbClr val="557520"/>
                </a:solidFill>
                <a:latin typeface="Agrandir Narrow Bold"/>
              </a:rPr>
              <a:t>Ойын «Кім тез?»</a:t>
            </a:r>
          </a:p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557520"/>
                </a:solidFill>
                <a:latin typeface="Agrandir Narrow Bold"/>
              </a:rPr>
              <a:t> Топтық жұмыс</a:t>
            </a:r>
          </a:p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4AAD"/>
                </a:solidFill>
                <a:latin typeface="Agrandir Narrow Bold"/>
              </a:rPr>
              <a:t> </a:t>
            </a:r>
          </a:p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Agrandir Narrow Bold"/>
              </a:rPr>
              <a:t>Әр топ өз қоржыннан шыққан сөздерді сұрақтың астына  жапсырып     қояды. </a:t>
            </a:r>
            <a:r>
              <a:rPr lang="en-US" sz="5600">
                <a:solidFill>
                  <a:srgbClr val="000000"/>
                </a:solidFill>
                <a:latin typeface="Agrandir Narrow"/>
              </a:rPr>
              <a:t> </a:t>
            </a:r>
          </a:p>
          <a:p>
            <a:pPr algn="ctr">
              <a:lnSpc>
                <a:spcPts val="5391"/>
              </a:lnSpc>
              <a:spcBef>
                <a:spcPct val="0"/>
              </a:spcBef>
            </a:pPr>
            <a:endParaRPr lang="en-US" sz="5600">
              <a:solidFill>
                <a:srgbClr val="000000"/>
              </a:solidFill>
              <a:latin typeface="Agrandir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8929" y="502315"/>
            <a:ext cx="2899696" cy="2377751"/>
          </a:xfrm>
          <a:custGeom>
            <a:avLst/>
            <a:gdLst/>
            <a:ahLst/>
            <a:cxnLst/>
            <a:rect l="l" t="t" r="r" b="b"/>
            <a:pathLst>
              <a:path w="2899696" h="2377751">
                <a:moveTo>
                  <a:pt x="0" y="0"/>
                </a:moveTo>
                <a:lnTo>
                  <a:pt x="2899696" y="0"/>
                </a:lnTo>
                <a:lnTo>
                  <a:pt x="2899696" y="2377751"/>
                </a:lnTo>
                <a:lnTo>
                  <a:pt x="0" y="23777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8929" y="3644604"/>
            <a:ext cx="2899696" cy="2769079"/>
          </a:xfrm>
          <a:custGeom>
            <a:avLst/>
            <a:gdLst/>
            <a:ahLst/>
            <a:cxnLst/>
            <a:rect l="l" t="t" r="r" b="b"/>
            <a:pathLst>
              <a:path w="2899696" h="2769079">
                <a:moveTo>
                  <a:pt x="0" y="0"/>
                </a:moveTo>
                <a:lnTo>
                  <a:pt x="2899696" y="0"/>
                </a:lnTo>
                <a:lnTo>
                  <a:pt x="2899696" y="2769080"/>
                </a:lnTo>
                <a:lnTo>
                  <a:pt x="0" y="2769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8929" y="7195441"/>
            <a:ext cx="2899696" cy="2753493"/>
          </a:xfrm>
          <a:custGeom>
            <a:avLst/>
            <a:gdLst/>
            <a:ahLst/>
            <a:cxnLst/>
            <a:rect l="l" t="t" r="r" b="b"/>
            <a:pathLst>
              <a:path w="2899696" h="2753493">
                <a:moveTo>
                  <a:pt x="0" y="0"/>
                </a:moveTo>
                <a:lnTo>
                  <a:pt x="2899696" y="0"/>
                </a:lnTo>
                <a:lnTo>
                  <a:pt x="2899696" y="2753493"/>
                </a:lnTo>
                <a:lnTo>
                  <a:pt x="0" y="2753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65465" y="153765"/>
            <a:ext cx="14249538" cy="270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6"/>
              </a:lnSpc>
            </a:pPr>
            <a:r>
              <a:rPr lang="en-US" sz="5310">
                <a:solidFill>
                  <a:srgbClr val="2F5030"/>
                </a:solidFill>
                <a:latin typeface="Agrandir Narrow Bold"/>
              </a:rPr>
              <a:t>І топ: </a:t>
            </a:r>
            <a:r>
              <a:rPr lang="en-US" sz="5310">
                <a:solidFill>
                  <a:srgbClr val="000000"/>
                </a:solidFill>
                <a:latin typeface="Agrandir Narrow"/>
              </a:rPr>
              <a:t>        </a:t>
            </a:r>
            <a:r>
              <a:rPr lang="en-US" sz="5310">
                <a:solidFill>
                  <a:srgbClr val="557520"/>
                </a:solidFill>
                <a:latin typeface="Agrandir Narrow"/>
              </a:rPr>
              <a:t> кішкентай         үйіміз           көктемде</a:t>
            </a:r>
          </a:p>
          <a:p>
            <a:pPr algn="ctr">
              <a:lnSpc>
                <a:spcPts val="6796"/>
              </a:lnSpc>
            </a:pPr>
            <a:r>
              <a:rPr lang="en-US" sz="5310">
                <a:solidFill>
                  <a:srgbClr val="557520"/>
                </a:solidFill>
                <a:latin typeface="Agrandir Narrow"/>
              </a:rPr>
              <a:t>саяжайда            отырғызамыз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30743" y="3852037"/>
            <a:ext cx="12726099" cy="266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378">
                <a:solidFill>
                  <a:srgbClr val="2F5030"/>
                </a:solidFill>
                <a:latin typeface="Agrandir Narrow Bold"/>
              </a:rPr>
              <a:t>ІІ топ</a:t>
            </a:r>
            <a:r>
              <a:rPr lang="en-US" sz="5378">
                <a:solidFill>
                  <a:srgbClr val="000000"/>
                </a:solidFill>
                <a:latin typeface="Agrandir Narrow"/>
              </a:rPr>
              <a:t>    </a:t>
            </a:r>
            <a:r>
              <a:rPr lang="en-US" sz="5378">
                <a:solidFill>
                  <a:srgbClr val="557520"/>
                </a:solidFill>
                <a:latin typeface="Agrandir Narrow"/>
              </a:rPr>
              <a:t>табиғатта     демаламыз    ертең</a:t>
            </a:r>
          </a:p>
          <a:p>
            <a:pPr algn="ctr">
              <a:lnSpc>
                <a:spcPts val="6615"/>
              </a:lnSpc>
            </a:pPr>
            <a:r>
              <a:rPr lang="en-US" sz="5378">
                <a:solidFill>
                  <a:srgbClr val="557520"/>
                </a:solidFill>
                <a:latin typeface="Agrandir Narrow"/>
              </a:rPr>
              <a:t>арамшөп            көңілді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21091" y="7536143"/>
            <a:ext cx="13545402" cy="25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0"/>
              </a:lnSpc>
            </a:pPr>
            <a:r>
              <a:rPr lang="en-US" sz="5393">
                <a:solidFill>
                  <a:srgbClr val="2F5030"/>
                </a:solidFill>
                <a:latin typeface="Agrandir Narrow Bold"/>
              </a:rPr>
              <a:t>ІІІ топ:  </a:t>
            </a:r>
            <a:r>
              <a:rPr lang="en-US" sz="5393">
                <a:solidFill>
                  <a:srgbClr val="000000"/>
                </a:solidFill>
                <a:latin typeface="Agrandir Narrow"/>
              </a:rPr>
              <a:t>              </a:t>
            </a:r>
            <a:r>
              <a:rPr lang="en-US" sz="5393">
                <a:solidFill>
                  <a:srgbClr val="557520"/>
                </a:solidFill>
                <a:latin typeface="Agrandir Narrow"/>
              </a:rPr>
              <a:t>таза           жазда           жұлады </a:t>
            </a:r>
          </a:p>
          <a:p>
            <a:pPr algn="ctr">
              <a:lnSpc>
                <a:spcPts val="6310"/>
              </a:lnSpc>
            </a:pPr>
            <a:r>
              <a:rPr lang="en-US" sz="5393">
                <a:solidFill>
                  <a:srgbClr val="557520"/>
                </a:solidFill>
                <a:latin typeface="Agrandir Narrow"/>
              </a:rPr>
              <a:t>ағаш            бақшада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8070" y="3091398"/>
            <a:ext cx="17829930" cy="630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68"/>
              </a:lnSpc>
            </a:pPr>
            <a:r>
              <a:rPr lang="en-US" sz="5834">
                <a:solidFill>
                  <a:srgbClr val="FF3131"/>
                </a:solidFill>
                <a:latin typeface="Agrandir Narrow Bold"/>
              </a:rPr>
              <a:t>Қандай?      </a:t>
            </a:r>
            <a:r>
              <a:rPr lang="en-US" sz="5834">
                <a:solidFill>
                  <a:srgbClr val="557520"/>
                </a:solidFill>
                <a:latin typeface="Agrandir Narrow"/>
              </a:rPr>
              <a:t> кішкентай, көңілді, таза</a:t>
            </a:r>
          </a:p>
          <a:p>
            <a:pPr>
              <a:lnSpc>
                <a:spcPts val="8168"/>
              </a:lnSpc>
            </a:pPr>
            <a:r>
              <a:rPr lang="en-US" sz="5834">
                <a:solidFill>
                  <a:srgbClr val="FF3131"/>
                </a:solidFill>
                <a:latin typeface="Agrandir Narrow Bold"/>
              </a:rPr>
              <a:t>Не?</a:t>
            </a:r>
            <a:r>
              <a:rPr lang="en-US" sz="5834">
                <a:solidFill>
                  <a:srgbClr val="000000"/>
                </a:solidFill>
                <a:latin typeface="Agrandir Narrow"/>
              </a:rPr>
              <a:t>                  </a:t>
            </a:r>
            <a:r>
              <a:rPr lang="en-US" sz="5834">
                <a:solidFill>
                  <a:srgbClr val="557520"/>
                </a:solidFill>
                <a:latin typeface="Agrandir Narrow"/>
              </a:rPr>
              <a:t>үйіміз, арамшөп, ағаш</a:t>
            </a:r>
          </a:p>
          <a:p>
            <a:pPr>
              <a:lnSpc>
                <a:spcPts val="8168"/>
              </a:lnSpc>
            </a:pPr>
            <a:r>
              <a:rPr lang="en-US" sz="5834">
                <a:solidFill>
                  <a:srgbClr val="FF3131"/>
                </a:solidFill>
                <a:latin typeface="Agrandir Narrow Bold"/>
              </a:rPr>
              <a:t>Қашан?</a:t>
            </a:r>
            <a:r>
              <a:rPr lang="en-US" sz="5834">
                <a:solidFill>
                  <a:srgbClr val="557520"/>
                </a:solidFill>
                <a:latin typeface="Agrandir Narrow"/>
              </a:rPr>
              <a:t>        көктемде, ертең, жазда</a:t>
            </a:r>
          </a:p>
          <a:p>
            <a:pPr>
              <a:lnSpc>
                <a:spcPts val="8168"/>
              </a:lnSpc>
            </a:pPr>
            <a:r>
              <a:rPr lang="en-US" sz="5834">
                <a:solidFill>
                  <a:srgbClr val="FF3131"/>
                </a:solidFill>
                <a:latin typeface="Agrandir Narrow Bold"/>
              </a:rPr>
              <a:t>Не істейді?</a:t>
            </a:r>
            <a:r>
              <a:rPr lang="en-US" sz="5834">
                <a:solidFill>
                  <a:srgbClr val="000000"/>
                </a:solidFill>
                <a:latin typeface="Agrandir Narrow"/>
              </a:rPr>
              <a:t> </a:t>
            </a:r>
            <a:r>
              <a:rPr lang="en-US" sz="5834">
                <a:solidFill>
                  <a:srgbClr val="557520"/>
                </a:solidFill>
                <a:latin typeface="Agrandir Narrow"/>
              </a:rPr>
              <a:t>отырғызамыз, демаламыз, жұлады</a:t>
            </a:r>
          </a:p>
          <a:p>
            <a:pPr>
              <a:lnSpc>
                <a:spcPts val="8168"/>
              </a:lnSpc>
            </a:pPr>
            <a:r>
              <a:rPr lang="en-US" sz="5834">
                <a:solidFill>
                  <a:srgbClr val="FF3131"/>
                </a:solidFill>
                <a:latin typeface="Agrandir Narrow Bold"/>
              </a:rPr>
              <a:t>Қайда?           </a:t>
            </a:r>
            <a:r>
              <a:rPr lang="en-US" sz="5834">
                <a:solidFill>
                  <a:srgbClr val="557520"/>
                </a:solidFill>
                <a:latin typeface="Agrandir Narrow Bold"/>
              </a:rPr>
              <a:t>с</a:t>
            </a:r>
            <a:r>
              <a:rPr lang="en-US" sz="5834">
                <a:solidFill>
                  <a:srgbClr val="557520"/>
                </a:solidFill>
                <a:latin typeface="Agrandir Narrow"/>
              </a:rPr>
              <a:t>аяжайда, табиғатта, бақшада</a:t>
            </a:r>
          </a:p>
          <a:p>
            <a:pPr algn="just">
              <a:lnSpc>
                <a:spcPts val="8168"/>
              </a:lnSpc>
              <a:spcBef>
                <a:spcPct val="0"/>
              </a:spcBef>
            </a:pPr>
            <a:endParaRPr lang="en-US" sz="5834">
              <a:solidFill>
                <a:srgbClr val="557520"/>
              </a:solidFill>
              <a:latin typeface="Agrandir Narrow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025198" y="140677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7" y="0"/>
                </a:lnTo>
                <a:lnTo>
                  <a:pt x="4129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43024" y="1078634"/>
            <a:ext cx="4318546" cy="1318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>
                <a:solidFill>
                  <a:srgbClr val="2F5030"/>
                </a:solidFill>
                <a:latin typeface="Agrandir Narrow Bold"/>
              </a:rPr>
              <a:t>Айтылым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16621"/>
            <a:ext cx="15259006" cy="8541679"/>
          </a:xfrm>
          <a:custGeom>
            <a:avLst/>
            <a:gdLst/>
            <a:ahLst/>
            <a:cxnLst/>
            <a:rect l="l" t="t" r="r" b="b"/>
            <a:pathLst>
              <a:path w="15259006" h="8541679">
                <a:moveTo>
                  <a:pt x="0" y="0"/>
                </a:moveTo>
                <a:lnTo>
                  <a:pt x="15259006" y="0"/>
                </a:lnTo>
                <a:lnTo>
                  <a:pt x="15259006" y="8541679"/>
                </a:lnTo>
                <a:lnTo>
                  <a:pt x="0" y="8541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47" b="-954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01777" y="1623053"/>
            <a:ext cx="10688341" cy="644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6"/>
              </a:lnSpc>
            </a:pPr>
            <a:r>
              <a:rPr lang="en-US" sz="7097">
                <a:solidFill>
                  <a:srgbClr val="004AAD"/>
                </a:solidFill>
                <a:latin typeface="Agrandir Narrow Bold"/>
              </a:rPr>
              <a:t>Сергіту сәті</a:t>
            </a:r>
            <a:r>
              <a:rPr lang="en-US" sz="7097">
                <a:solidFill>
                  <a:srgbClr val="000000"/>
                </a:solidFill>
                <a:latin typeface="Agrandir Narrow"/>
              </a:rPr>
              <a:t>    </a:t>
            </a:r>
          </a:p>
          <a:p>
            <a:pPr algn="ctr">
              <a:lnSpc>
                <a:spcPts val="9936"/>
              </a:lnSpc>
            </a:pPr>
            <a:r>
              <a:rPr lang="en-US" sz="7097">
                <a:solidFill>
                  <a:srgbClr val="000000"/>
                </a:solidFill>
                <a:latin typeface="Agrandir Narrow"/>
              </a:rPr>
              <a:t>Орнымыздан тұрамыз, </a:t>
            </a:r>
          </a:p>
          <a:p>
            <a:pPr algn="ctr">
              <a:lnSpc>
                <a:spcPts val="9936"/>
              </a:lnSpc>
            </a:pPr>
            <a:r>
              <a:rPr lang="en-US" sz="7097">
                <a:solidFill>
                  <a:srgbClr val="000000"/>
                </a:solidFill>
                <a:latin typeface="Agrandir Narrow"/>
              </a:rPr>
              <a:t>Алақанды ұрамыз.</a:t>
            </a:r>
          </a:p>
          <a:p>
            <a:pPr algn="ctr">
              <a:lnSpc>
                <a:spcPts val="9936"/>
              </a:lnSpc>
            </a:pPr>
            <a:r>
              <a:rPr lang="en-US" sz="7097">
                <a:solidFill>
                  <a:srgbClr val="000000"/>
                </a:solidFill>
                <a:latin typeface="Agrandir Narrow"/>
              </a:rPr>
              <a:t> Бiр отырып, бiр тұрып, </a:t>
            </a:r>
          </a:p>
          <a:p>
            <a:pPr algn="ctr">
              <a:lnSpc>
                <a:spcPts val="9936"/>
              </a:lnSpc>
              <a:spcBef>
                <a:spcPct val="0"/>
              </a:spcBef>
            </a:pPr>
            <a:r>
              <a:rPr lang="en-US" sz="7097">
                <a:solidFill>
                  <a:srgbClr val="000000"/>
                </a:solidFill>
                <a:latin typeface="Agrandir Narrow"/>
              </a:rPr>
              <a:t>Тез шынығып шығамыз.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2805" y="113997"/>
            <a:ext cx="7818120" cy="8229600"/>
          </a:xfrm>
          <a:custGeom>
            <a:avLst/>
            <a:gdLst/>
            <a:ahLst/>
            <a:cxnLst/>
            <a:rect l="l" t="t" r="r" b="b"/>
            <a:pathLst>
              <a:path w="7818120" h="8229600">
                <a:moveTo>
                  <a:pt x="0" y="0"/>
                </a:moveTo>
                <a:lnTo>
                  <a:pt x="7818120" y="0"/>
                </a:lnTo>
                <a:lnTo>
                  <a:pt x="7818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4103">
            <a:off x="1810774" y="-889368"/>
            <a:ext cx="16230600" cy="6005322"/>
          </a:xfrm>
          <a:custGeom>
            <a:avLst/>
            <a:gdLst/>
            <a:ahLst/>
            <a:cxnLst/>
            <a:rect l="l" t="t" r="r" b="b"/>
            <a:pathLst>
              <a:path w="16230600" h="6005322">
                <a:moveTo>
                  <a:pt x="0" y="0"/>
                </a:moveTo>
                <a:lnTo>
                  <a:pt x="16230600" y="0"/>
                </a:lnTo>
                <a:lnTo>
                  <a:pt x="16230600" y="6005322"/>
                </a:lnTo>
                <a:lnTo>
                  <a:pt x="0" y="6005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8663" y="5143500"/>
            <a:ext cx="3192758" cy="5315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196617" y="5143500"/>
            <a:ext cx="3192758" cy="53159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603364" y="6799566"/>
            <a:ext cx="5046875" cy="4917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37761" y="6089923"/>
            <a:ext cx="5046875" cy="491746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4752" y="-304800"/>
            <a:ext cx="17958290" cy="1101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2"/>
              </a:lnSpc>
            </a:pPr>
            <a:r>
              <a:rPr lang="en-US" sz="6244">
                <a:solidFill>
                  <a:srgbClr val="2F5030"/>
                </a:solidFill>
                <a:latin typeface="Agrandir Narrow Bold"/>
              </a:rPr>
              <a:t>Оқиық</a:t>
            </a:r>
          </a:p>
          <a:p>
            <a:pPr algn="ctr">
              <a:lnSpc>
                <a:spcPts val="8742"/>
              </a:lnSpc>
            </a:pPr>
            <a:r>
              <a:rPr lang="en-US" sz="6244">
                <a:solidFill>
                  <a:srgbClr val="2F5030"/>
                </a:solidFill>
                <a:latin typeface="Agrandir Narrow Bold"/>
              </a:rPr>
              <a:t>2-тапсырма. Оқы.</a:t>
            </a:r>
          </a:p>
          <a:p>
            <a:pPr>
              <a:lnSpc>
                <a:spcPts val="8742"/>
              </a:lnSpc>
            </a:pPr>
            <a:r>
              <a:rPr lang="en-US" sz="6244">
                <a:solidFill>
                  <a:srgbClr val="4200FF"/>
                </a:solidFill>
                <a:latin typeface="Agrandir Narrow"/>
              </a:rPr>
              <a:t>     </a:t>
            </a:r>
            <a:r>
              <a:rPr lang="en-US" sz="6244">
                <a:solidFill>
                  <a:srgbClr val="557520"/>
                </a:solidFill>
                <a:latin typeface="Agrandir Narrow"/>
              </a:rPr>
              <a:t>Саяжайдағы үйіміз кішкентай. Жеміс ағаштары көп. Көктемде </a:t>
            </a:r>
            <a:r>
              <a:rPr lang="en-US" sz="6244">
                <a:solidFill>
                  <a:srgbClr val="557520"/>
                </a:solidFill>
                <a:latin typeface="Agrandir Narrow Bold"/>
              </a:rPr>
              <a:t>көшет</a:t>
            </a:r>
            <a:r>
              <a:rPr lang="en-US" sz="6244">
                <a:solidFill>
                  <a:srgbClr val="557520"/>
                </a:solidFill>
                <a:latin typeface="Agrandir Narrow"/>
              </a:rPr>
              <a:t> отырғызамыз. Анам бақшаның арамшөбін </a:t>
            </a:r>
            <a:r>
              <a:rPr lang="en-US" sz="6244">
                <a:solidFill>
                  <a:srgbClr val="557520"/>
                </a:solidFill>
                <a:latin typeface="Agrandir Narrow Bold"/>
              </a:rPr>
              <a:t>жұлады</a:t>
            </a:r>
            <a:r>
              <a:rPr lang="en-US" sz="6244">
                <a:solidFill>
                  <a:srgbClr val="557520"/>
                </a:solidFill>
                <a:latin typeface="Agrandir Narrow"/>
              </a:rPr>
              <a:t>.   Содан кейін </a:t>
            </a:r>
            <a:r>
              <a:rPr lang="en-US" sz="6244">
                <a:solidFill>
                  <a:srgbClr val="557520"/>
                </a:solidFill>
                <a:latin typeface="Agrandir Narrow Bold"/>
              </a:rPr>
              <a:t>табиғатта</a:t>
            </a:r>
            <a:r>
              <a:rPr lang="en-US" sz="6244">
                <a:solidFill>
                  <a:srgbClr val="557520"/>
                </a:solidFill>
                <a:latin typeface="Agrandir Narrow"/>
              </a:rPr>
              <a:t> демаламыз. Жазда   саяжайдың    ауасы  таза.</a:t>
            </a:r>
          </a:p>
          <a:p>
            <a:pPr>
              <a:lnSpc>
                <a:spcPts val="8742"/>
              </a:lnSpc>
            </a:pPr>
            <a:endParaRPr lang="en-US" sz="6244">
              <a:solidFill>
                <a:srgbClr val="557520"/>
              </a:solidFill>
              <a:latin typeface="Agrandir Narrow"/>
            </a:endParaRPr>
          </a:p>
          <a:p>
            <a:pPr marL="1131695" lvl="1" indent="-565848" algn="ctr">
              <a:lnSpc>
                <a:spcPts val="7338"/>
              </a:lnSpc>
              <a:buFont typeface="Arial"/>
              <a:buChar char="•"/>
            </a:pPr>
            <a:r>
              <a:rPr lang="en-US" sz="5241">
                <a:solidFill>
                  <a:srgbClr val="557520"/>
                </a:solidFill>
                <a:latin typeface="Agrandir Narrow Bold"/>
              </a:rPr>
              <a:t>Қарамен жазылған сөздерге сұрақ қой.</a:t>
            </a:r>
          </a:p>
          <a:p>
            <a:pPr algn="ctr">
              <a:lnSpc>
                <a:spcPts val="8742"/>
              </a:lnSpc>
              <a:spcBef>
                <a:spcPct val="0"/>
              </a:spcBef>
            </a:pPr>
            <a:endParaRPr lang="en-US" sz="5241">
              <a:solidFill>
                <a:srgbClr val="557520"/>
              </a:solidFill>
              <a:latin typeface="Agrandir Narrow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2805" y="113997"/>
            <a:ext cx="7818120" cy="8229600"/>
          </a:xfrm>
          <a:custGeom>
            <a:avLst/>
            <a:gdLst/>
            <a:ahLst/>
            <a:cxnLst/>
            <a:rect l="l" t="t" r="r" b="b"/>
            <a:pathLst>
              <a:path w="7818120" h="8229600">
                <a:moveTo>
                  <a:pt x="0" y="0"/>
                </a:moveTo>
                <a:lnTo>
                  <a:pt x="7818120" y="0"/>
                </a:lnTo>
                <a:lnTo>
                  <a:pt x="7818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4103">
            <a:off x="1810774" y="-889368"/>
            <a:ext cx="16230600" cy="6005322"/>
          </a:xfrm>
          <a:custGeom>
            <a:avLst/>
            <a:gdLst/>
            <a:ahLst/>
            <a:cxnLst/>
            <a:rect l="l" t="t" r="r" b="b"/>
            <a:pathLst>
              <a:path w="16230600" h="6005322">
                <a:moveTo>
                  <a:pt x="0" y="0"/>
                </a:moveTo>
                <a:lnTo>
                  <a:pt x="16230600" y="0"/>
                </a:lnTo>
                <a:lnTo>
                  <a:pt x="16230600" y="6005322"/>
                </a:lnTo>
                <a:lnTo>
                  <a:pt x="0" y="6005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8663" y="5143500"/>
            <a:ext cx="3192758" cy="5315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196617" y="5143500"/>
            <a:ext cx="3192758" cy="53159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696376" y="6799566"/>
            <a:ext cx="5046875" cy="4917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37761" y="6089923"/>
            <a:ext cx="5046875" cy="49174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9331" y="50947"/>
            <a:ext cx="17969337" cy="723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0"/>
              </a:lnSpc>
            </a:pPr>
            <a:r>
              <a:rPr lang="en-US" sz="6671">
                <a:solidFill>
                  <a:srgbClr val="2F5030"/>
                </a:solidFill>
                <a:latin typeface="Agrandir Narrow Bold"/>
              </a:rPr>
              <a:t>Тексерейік</a:t>
            </a:r>
          </a:p>
          <a:p>
            <a:pPr algn="ctr">
              <a:lnSpc>
                <a:spcPts val="9340"/>
              </a:lnSpc>
            </a:pPr>
            <a:r>
              <a:rPr lang="en-US" sz="6671">
                <a:solidFill>
                  <a:srgbClr val="2F5030"/>
                </a:solidFill>
                <a:latin typeface="Agrandir Narrow Bold"/>
              </a:rPr>
              <a:t>2-тапсырма. Оқы.</a:t>
            </a:r>
          </a:p>
          <a:p>
            <a:pPr>
              <a:lnSpc>
                <a:spcPts val="9340"/>
              </a:lnSpc>
            </a:pPr>
            <a:r>
              <a:rPr lang="en-US" sz="6671">
                <a:solidFill>
                  <a:srgbClr val="4200FF"/>
                </a:solidFill>
                <a:latin typeface="Agrandir Narrow"/>
              </a:rPr>
              <a:t>  </a:t>
            </a:r>
            <a:r>
              <a:rPr lang="en-US" sz="6671">
                <a:solidFill>
                  <a:srgbClr val="557520"/>
                </a:solidFill>
                <a:latin typeface="Agrandir Narrow"/>
              </a:rPr>
              <a:t>Көктемде  </a:t>
            </a:r>
            <a:r>
              <a:rPr lang="en-US" sz="6671">
                <a:solidFill>
                  <a:srgbClr val="557520"/>
                </a:solidFill>
                <a:latin typeface="Agrandir Narrow Bold"/>
              </a:rPr>
              <a:t>не</a:t>
            </a:r>
            <a:r>
              <a:rPr lang="en-US" sz="6671">
                <a:solidFill>
                  <a:srgbClr val="557520"/>
                </a:solidFill>
                <a:latin typeface="Agrandir Narrow"/>
              </a:rPr>
              <a:t>  отырғызамыз?</a:t>
            </a:r>
          </a:p>
          <a:p>
            <a:pPr>
              <a:lnSpc>
                <a:spcPts val="9340"/>
              </a:lnSpc>
            </a:pPr>
            <a:r>
              <a:rPr lang="en-US" sz="6671">
                <a:solidFill>
                  <a:srgbClr val="557520"/>
                </a:solidFill>
                <a:latin typeface="Agrandir Narrow"/>
              </a:rPr>
              <a:t> Анам  бақшаның  арамшөбін  </a:t>
            </a:r>
            <a:r>
              <a:rPr lang="en-US" sz="6671">
                <a:solidFill>
                  <a:srgbClr val="557520"/>
                </a:solidFill>
                <a:latin typeface="Agrandir Narrow Bold"/>
              </a:rPr>
              <a:t>не  істейді?</a:t>
            </a:r>
            <a:r>
              <a:rPr lang="en-US" sz="6671">
                <a:solidFill>
                  <a:srgbClr val="557520"/>
                </a:solidFill>
                <a:latin typeface="Agrandir Narrow"/>
              </a:rPr>
              <a:t>     </a:t>
            </a:r>
          </a:p>
          <a:p>
            <a:pPr algn="l">
              <a:lnSpc>
                <a:spcPts val="9340"/>
              </a:lnSpc>
            </a:pPr>
            <a:r>
              <a:rPr lang="en-US" sz="6671">
                <a:solidFill>
                  <a:srgbClr val="557520"/>
                </a:solidFill>
                <a:latin typeface="Agrandir Narrow"/>
              </a:rPr>
              <a:t> Содан  кейін  </a:t>
            </a:r>
            <a:r>
              <a:rPr lang="en-US" sz="6671">
                <a:solidFill>
                  <a:srgbClr val="557520"/>
                </a:solidFill>
                <a:latin typeface="Agrandir Narrow Bold"/>
              </a:rPr>
              <a:t>қайда</a:t>
            </a:r>
            <a:r>
              <a:rPr lang="en-US" sz="6671">
                <a:solidFill>
                  <a:srgbClr val="557520"/>
                </a:solidFill>
                <a:latin typeface="Agrandir Narrow"/>
              </a:rPr>
              <a:t>   демаламыз? </a:t>
            </a:r>
          </a:p>
          <a:p>
            <a:pPr algn="ctr">
              <a:lnSpc>
                <a:spcPts val="9340"/>
              </a:lnSpc>
              <a:spcBef>
                <a:spcPct val="0"/>
              </a:spcBef>
            </a:pPr>
            <a:endParaRPr lang="en-US" sz="6671">
              <a:solidFill>
                <a:srgbClr val="557520"/>
              </a:solidFill>
              <a:latin typeface="Agrandir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10700" y="7412898"/>
            <a:ext cx="9459386" cy="6305835"/>
            <a:chOff x="0" y="0"/>
            <a:chExt cx="12612515" cy="8407781"/>
          </a:xfrm>
        </p:grpSpPr>
        <p:sp>
          <p:nvSpPr>
            <p:cNvPr id="3" name="Freeform 3"/>
            <p:cNvSpPr/>
            <p:nvPr/>
          </p:nvSpPr>
          <p:spPr>
            <a:xfrm rot="1376474" flipV="1">
              <a:off x="706265" y="2502452"/>
              <a:ext cx="6220815" cy="4886167"/>
            </a:xfrm>
            <a:custGeom>
              <a:avLst/>
              <a:gdLst/>
              <a:ahLst/>
              <a:cxnLst/>
              <a:rect l="l" t="t" r="r" b="b"/>
              <a:pathLst>
                <a:path w="6220815" h="4886167">
                  <a:moveTo>
                    <a:pt x="0" y="4886168"/>
                  </a:moveTo>
                  <a:lnTo>
                    <a:pt x="6220815" y="4886168"/>
                  </a:lnTo>
                  <a:lnTo>
                    <a:pt x="6220815" y="0"/>
                  </a:lnTo>
                  <a:lnTo>
                    <a:pt x="0" y="0"/>
                  </a:lnTo>
                  <a:lnTo>
                    <a:pt x="0" y="488616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760734">
              <a:off x="5931321" y="623121"/>
              <a:ext cx="6220815" cy="4886167"/>
            </a:xfrm>
            <a:custGeom>
              <a:avLst/>
              <a:gdLst/>
              <a:ahLst/>
              <a:cxnLst/>
              <a:rect l="l" t="t" r="r" b="b"/>
              <a:pathLst>
                <a:path w="6220815" h="4886167">
                  <a:moveTo>
                    <a:pt x="0" y="0"/>
                  </a:moveTo>
                  <a:lnTo>
                    <a:pt x="6220815" y="0"/>
                  </a:lnTo>
                  <a:lnTo>
                    <a:pt x="6220815" y="4886167"/>
                  </a:lnTo>
                  <a:lnTo>
                    <a:pt x="0" y="4886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546367">
            <a:off x="-2335664" y="-3048786"/>
            <a:ext cx="11359180" cy="5797465"/>
            <a:chOff x="0" y="0"/>
            <a:chExt cx="15145574" cy="7729953"/>
          </a:xfrm>
        </p:grpSpPr>
        <p:sp>
          <p:nvSpPr>
            <p:cNvPr id="6" name="Freeform 6"/>
            <p:cNvSpPr/>
            <p:nvPr/>
          </p:nvSpPr>
          <p:spPr>
            <a:xfrm rot="-865745">
              <a:off x="592796" y="1247616"/>
              <a:ext cx="7221393" cy="5672076"/>
            </a:xfrm>
            <a:custGeom>
              <a:avLst/>
              <a:gdLst/>
              <a:ahLst/>
              <a:cxnLst/>
              <a:rect l="l" t="t" r="r" b="b"/>
              <a:pathLst>
                <a:path w="7221393" h="5672076">
                  <a:moveTo>
                    <a:pt x="0" y="0"/>
                  </a:moveTo>
                  <a:lnTo>
                    <a:pt x="7221392" y="0"/>
                  </a:lnTo>
                  <a:lnTo>
                    <a:pt x="7221392" y="5672076"/>
                  </a:lnTo>
                  <a:lnTo>
                    <a:pt x="0" y="5672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65745" flipH="1" flipV="1">
              <a:off x="7331385" y="810261"/>
              <a:ext cx="7221393" cy="5672076"/>
            </a:xfrm>
            <a:custGeom>
              <a:avLst/>
              <a:gdLst/>
              <a:ahLst/>
              <a:cxnLst/>
              <a:rect l="l" t="t" r="r" b="b"/>
              <a:pathLst>
                <a:path w="7221393" h="5672076">
                  <a:moveTo>
                    <a:pt x="7221393" y="5672076"/>
                  </a:moveTo>
                  <a:lnTo>
                    <a:pt x="0" y="5672076"/>
                  </a:lnTo>
                  <a:lnTo>
                    <a:pt x="0" y="0"/>
                  </a:lnTo>
                  <a:lnTo>
                    <a:pt x="7221393" y="0"/>
                  </a:lnTo>
                  <a:lnTo>
                    <a:pt x="7221393" y="5672076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2564247" flipH="1">
            <a:off x="-105185" y="3299674"/>
            <a:ext cx="7937285" cy="11548960"/>
          </a:xfrm>
          <a:custGeom>
            <a:avLst/>
            <a:gdLst/>
            <a:ahLst/>
            <a:cxnLst/>
            <a:rect l="l" t="t" r="r" b="b"/>
            <a:pathLst>
              <a:path w="7937285" h="11548960">
                <a:moveTo>
                  <a:pt x="7937285" y="0"/>
                </a:moveTo>
                <a:lnTo>
                  <a:pt x="0" y="0"/>
                </a:lnTo>
                <a:lnTo>
                  <a:pt x="0" y="11548960"/>
                </a:lnTo>
                <a:lnTo>
                  <a:pt x="7937285" y="11548960"/>
                </a:lnTo>
                <a:lnTo>
                  <a:pt x="79372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785989">
            <a:off x="12871034" y="-4066136"/>
            <a:ext cx="5691801" cy="8281721"/>
          </a:xfrm>
          <a:custGeom>
            <a:avLst/>
            <a:gdLst/>
            <a:ahLst/>
            <a:cxnLst/>
            <a:rect l="l" t="t" r="r" b="b"/>
            <a:pathLst>
              <a:path w="5691801" h="8281721">
                <a:moveTo>
                  <a:pt x="0" y="0"/>
                </a:moveTo>
                <a:lnTo>
                  <a:pt x="5691802" y="0"/>
                </a:lnTo>
                <a:lnTo>
                  <a:pt x="5691802" y="8281721"/>
                </a:lnTo>
                <a:lnTo>
                  <a:pt x="0" y="8281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333148" flipH="1" flipV="1">
            <a:off x="-731637" y="4448730"/>
            <a:ext cx="7118604" cy="8229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116551" flipH="1">
            <a:off x="12935322" y="-1395328"/>
            <a:ext cx="5894740" cy="681472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986219" y="1199347"/>
            <a:ext cx="1682891" cy="1648991"/>
            <a:chOff x="0" y="0"/>
            <a:chExt cx="2243855" cy="219865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732013">
              <a:off x="189505" y="147519"/>
              <a:ext cx="1315129" cy="193401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371622" flipH="1">
              <a:off x="1504634" y="34099"/>
              <a:ext cx="686745" cy="1009919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6336847" y="6860659"/>
            <a:ext cx="1592560" cy="1702871"/>
            <a:chOff x="0" y="0"/>
            <a:chExt cx="2123414" cy="227049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46004" y="0"/>
              <a:ext cx="1277410" cy="187854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527021" flipH="1">
              <a:off x="88209" y="995411"/>
              <a:ext cx="828882" cy="1218944"/>
            </a:xfrm>
            <a:prstGeom prst="rect">
              <a:avLst/>
            </a:prstGeom>
          </p:spPr>
        </p:pic>
      </p:grpSp>
      <p:sp>
        <p:nvSpPr>
          <p:cNvPr id="18" name="Freeform 18"/>
          <p:cNvSpPr/>
          <p:nvPr/>
        </p:nvSpPr>
        <p:spPr>
          <a:xfrm>
            <a:off x="12443007" y="1485899"/>
            <a:ext cx="5486400" cy="8229600"/>
          </a:xfrm>
          <a:custGeom>
            <a:avLst/>
            <a:gdLst/>
            <a:ahLst/>
            <a:cxnLst/>
            <a:rect l="l" t="t" r="r" b="b"/>
            <a:pathLst>
              <a:path w="5486400" h="8229600">
                <a:moveTo>
                  <a:pt x="0" y="0"/>
                </a:moveTo>
                <a:lnTo>
                  <a:pt x="5486400" y="0"/>
                </a:lnTo>
                <a:lnTo>
                  <a:pt x="5486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600950" y="3793331"/>
            <a:ext cx="3086100" cy="2700338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11" cy="711200"/>
            </a:xfrm>
            <a:custGeom>
              <a:avLst/>
              <a:gdLst/>
              <a:ahLst/>
              <a:cxnLst/>
              <a:rect l="l" t="t" r="r" b="b"/>
              <a:pathLst>
                <a:path w="812811" h="711200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4EB86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812800" cy="58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9118253" y="4879657"/>
            <a:ext cx="51495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0EBDE"/>
                </a:solidFill>
                <a:latin typeface="Agrandir Narrow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0" y="-97284"/>
            <a:ext cx="13472424" cy="181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3"/>
              </a:lnSpc>
              <a:spcBef>
                <a:spcPct val="0"/>
              </a:spcBef>
            </a:pPr>
            <a:r>
              <a:rPr lang="en-US" sz="9080">
                <a:solidFill>
                  <a:srgbClr val="557520"/>
                </a:solidFill>
                <a:latin typeface="Agrandir Narrow Bold"/>
              </a:rPr>
              <a:t>Сабақтың тақырыбы:</a:t>
            </a:r>
            <a:r>
              <a:rPr lang="en-US" sz="9080">
                <a:solidFill>
                  <a:srgbClr val="557520"/>
                </a:solidFill>
                <a:latin typeface="Agrandir Narrow"/>
              </a:rPr>
              <a:t>  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86219" y="2463300"/>
            <a:ext cx="7525460" cy="214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7"/>
              </a:lnSpc>
              <a:spcBef>
                <a:spcPct val="0"/>
              </a:spcBef>
            </a:pPr>
            <a:r>
              <a:rPr lang="en-US" sz="10719">
                <a:solidFill>
                  <a:srgbClr val="557520"/>
                </a:solidFill>
                <a:latin typeface="Agrandir Narrow Bold"/>
              </a:rPr>
              <a:t>Саяжайда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924" y="1028667"/>
            <a:ext cx="3322043" cy="2233306"/>
          </a:xfrm>
          <a:custGeom>
            <a:avLst/>
            <a:gdLst/>
            <a:ahLst/>
            <a:cxnLst/>
            <a:rect l="l" t="t" r="r" b="b"/>
            <a:pathLst>
              <a:path w="3322043" h="2233306">
                <a:moveTo>
                  <a:pt x="0" y="0"/>
                </a:moveTo>
                <a:lnTo>
                  <a:pt x="3322043" y="0"/>
                </a:lnTo>
                <a:lnTo>
                  <a:pt x="3322043" y="2233306"/>
                </a:lnTo>
                <a:lnTo>
                  <a:pt x="0" y="22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126" y="5627616"/>
            <a:ext cx="3459841" cy="3932982"/>
          </a:xfrm>
          <a:custGeom>
            <a:avLst/>
            <a:gdLst/>
            <a:ahLst/>
            <a:cxnLst/>
            <a:rect l="l" t="t" r="r" b="b"/>
            <a:pathLst>
              <a:path w="3459841" h="3932982">
                <a:moveTo>
                  <a:pt x="0" y="0"/>
                </a:moveTo>
                <a:lnTo>
                  <a:pt x="3459841" y="0"/>
                </a:lnTo>
                <a:lnTo>
                  <a:pt x="3459841" y="3932982"/>
                </a:lnTo>
                <a:lnTo>
                  <a:pt x="0" y="3932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75068" y="1595855"/>
            <a:ext cx="3580295" cy="3580295"/>
          </a:xfrm>
          <a:custGeom>
            <a:avLst/>
            <a:gdLst/>
            <a:ahLst/>
            <a:cxnLst/>
            <a:rect l="l" t="t" r="r" b="b"/>
            <a:pathLst>
              <a:path w="3580295" h="3580295">
                <a:moveTo>
                  <a:pt x="0" y="0"/>
                </a:moveTo>
                <a:lnTo>
                  <a:pt x="3580295" y="0"/>
                </a:lnTo>
                <a:lnTo>
                  <a:pt x="3580295" y="3580294"/>
                </a:lnTo>
                <a:lnTo>
                  <a:pt x="0" y="3580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75068" y="7253490"/>
            <a:ext cx="3580295" cy="2876476"/>
          </a:xfrm>
          <a:custGeom>
            <a:avLst/>
            <a:gdLst/>
            <a:ahLst/>
            <a:cxnLst/>
            <a:rect l="l" t="t" r="r" b="b"/>
            <a:pathLst>
              <a:path w="3580295" h="2876476">
                <a:moveTo>
                  <a:pt x="0" y="0"/>
                </a:moveTo>
                <a:lnTo>
                  <a:pt x="3580295" y="0"/>
                </a:lnTo>
                <a:lnTo>
                  <a:pt x="3580295" y="2876476"/>
                </a:lnTo>
                <a:lnTo>
                  <a:pt x="0" y="2876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82786" y="99529"/>
            <a:ext cx="6607887" cy="14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6"/>
              </a:lnSpc>
              <a:spcBef>
                <a:spcPct val="0"/>
              </a:spcBef>
            </a:pPr>
            <a:r>
              <a:rPr lang="en-US" sz="7461">
                <a:solidFill>
                  <a:srgbClr val="557520"/>
                </a:solidFill>
                <a:latin typeface="Agrandir Narrow Bold"/>
              </a:rPr>
              <a:t>Айтылым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55363" y="2635939"/>
            <a:ext cx="10632637" cy="5705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557520"/>
                </a:solidFill>
                <a:latin typeface="Agrandir Narrow Bold"/>
              </a:rPr>
              <a:t>Сұрақтар бойынша диалог құрастыру.</a:t>
            </a:r>
          </a:p>
          <a:p>
            <a:pPr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Agrandir Narrow"/>
              </a:rPr>
              <a:t>-</a:t>
            </a:r>
            <a:r>
              <a:rPr lang="en-US" sz="4500">
                <a:solidFill>
                  <a:srgbClr val="557520"/>
                </a:solidFill>
                <a:latin typeface="Agrandir Narrow"/>
              </a:rPr>
              <a:t>Сенің отбасыңда  саяжай бар ма?</a:t>
            </a:r>
          </a:p>
          <a:p>
            <a:pPr>
              <a:lnSpc>
                <a:spcPts val="6300"/>
              </a:lnSpc>
            </a:pPr>
            <a:r>
              <a:rPr lang="en-US" sz="4500">
                <a:solidFill>
                  <a:srgbClr val="557520"/>
                </a:solidFill>
                <a:latin typeface="Agrandir Narrow"/>
              </a:rPr>
              <a:t>-Ол қайда орналасқан?</a:t>
            </a:r>
          </a:p>
          <a:p>
            <a:pPr>
              <a:lnSpc>
                <a:spcPts val="6300"/>
              </a:lnSpc>
            </a:pPr>
            <a:r>
              <a:rPr lang="en-US" sz="4500">
                <a:solidFill>
                  <a:srgbClr val="557520"/>
                </a:solidFill>
                <a:latin typeface="Agrandir Narrow"/>
              </a:rPr>
              <a:t>-Онда нелер өседі?</a:t>
            </a:r>
          </a:p>
          <a:p>
            <a:pPr>
              <a:lnSpc>
                <a:spcPts val="6300"/>
              </a:lnSpc>
            </a:pPr>
            <a:r>
              <a:rPr lang="en-US" sz="4500">
                <a:solidFill>
                  <a:srgbClr val="557520"/>
                </a:solidFill>
                <a:latin typeface="Agrandir Narrow"/>
              </a:rPr>
              <a:t>-Сен ата-анаңа қалай көмектесесің?</a:t>
            </a:r>
          </a:p>
          <a:p>
            <a:pPr algn="ctr">
              <a:lnSpc>
                <a:spcPts val="6300"/>
              </a:lnSpc>
              <a:spcBef>
                <a:spcPct val="0"/>
              </a:spcBef>
            </a:pPr>
            <a:endParaRPr lang="en-US" sz="4500">
              <a:solidFill>
                <a:srgbClr val="557520"/>
              </a:solidFill>
              <a:latin typeface="Agrandir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268660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7"/>
                </a:lnTo>
                <a:lnTo>
                  <a:pt x="0" y="21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872" y="-1340949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5" y="0"/>
                </a:lnTo>
                <a:lnTo>
                  <a:pt x="8673725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13423164" y="7008925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9762" y="7039398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8" y="0"/>
                </a:lnTo>
                <a:lnTo>
                  <a:pt x="3708308" y="1591201"/>
                </a:lnTo>
                <a:lnTo>
                  <a:pt x="0" y="159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6097801" y="4021478"/>
            <a:ext cx="4933356" cy="6006835"/>
          </a:xfrm>
          <a:custGeom>
            <a:avLst/>
            <a:gdLst/>
            <a:ahLst/>
            <a:cxnLst/>
            <a:rect l="l" t="t" r="r" b="b"/>
            <a:pathLst>
              <a:path w="4933356" h="6006835">
                <a:moveTo>
                  <a:pt x="0" y="0"/>
                </a:moveTo>
                <a:lnTo>
                  <a:pt x="4933356" y="0"/>
                </a:lnTo>
                <a:lnTo>
                  <a:pt x="4933356" y="6006834"/>
                </a:lnTo>
                <a:lnTo>
                  <a:pt x="0" y="600683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2" b="-57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29861" y="2003327"/>
            <a:ext cx="7637148" cy="5347675"/>
          </a:xfrm>
          <a:custGeom>
            <a:avLst/>
            <a:gdLst/>
            <a:ahLst/>
            <a:cxnLst/>
            <a:rect l="l" t="t" r="r" b="b"/>
            <a:pathLst>
              <a:path w="7637148" h="5347675">
                <a:moveTo>
                  <a:pt x="0" y="0"/>
                </a:moveTo>
                <a:lnTo>
                  <a:pt x="7637147" y="0"/>
                </a:lnTo>
                <a:lnTo>
                  <a:pt x="7637147" y="5347675"/>
                </a:lnTo>
                <a:lnTo>
                  <a:pt x="0" y="53476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582987" y="3002392"/>
            <a:ext cx="6848244" cy="2141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5"/>
              </a:lnSpc>
            </a:pPr>
            <a:r>
              <a:rPr lang="en-US" sz="5696">
                <a:solidFill>
                  <a:srgbClr val="557520"/>
                </a:solidFill>
                <a:latin typeface="Agrandir Narrow Bold"/>
              </a:rPr>
              <a:t>-Сенің отбасыңда </a:t>
            </a:r>
          </a:p>
          <a:p>
            <a:pPr algn="ctr">
              <a:lnSpc>
                <a:spcPts val="7975"/>
              </a:lnSpc>
              <a:spcBef>
                <a:spcPct val="0"/>
              </a:spcBef>
            </a:pPr>
            <a:r>
              <a:rPr lang="en-US" sz="5696">
                <a:solidFill>
                  <a:srgbClr val="557520"/>
                </a:solidFill>
                <a:latin typeface="Agrandir Narrow Bold"/>
              </a:rPr>
              <a:t>саяжай бар ма?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32657" y="-138452"/>
            <a:ext cx="6607887" cy="14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6"/>
              </a:lnSpc>
              <a:spcBef>
                <a:spcPct val="0"/>
              </a:spcBef>
            </a:pPr>
            <a:r>
              <a:rPr lang="en-US" sz="7461">
                <a:solidFill>
                  <a:srgbClr val="557520"/>
                </a:solidFill>
                <a:latin typeface="Agrandir Narrow Bold"/>
              </a:rPr>
              <a:t>Айтылым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268660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7"/>
                </a:lnTo>
                <a:lnTo>
                  <a:pt x="0" y="21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872" y="-1340949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5" y="0"/>
                </a:lnTo>
                <a:lnTo>
                  <a:pt x="8673725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13014080" y="7269813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9762" y="7039398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8" y="0"/>
                </a:lnTo>
                <a:lnTo>
                  <a:pt x="3708308" y="1591201"/>
                </a:lnTo>
                <a:lnTo>
                  <a:pt x="0" y="159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 rot="-10800000">
            <a:off x="7458745" y="2909028"/>
            <a:ext cx="7637148" cy="5347675"/>
          </a:xfrm>
          <a:custGeom>
            <a:avLst/>
            <a:gdLst/>
            <a:ahLst/>
            <a:cxnLst/>
            <a:rect l="l" t="t" r="r" b="b"/>
            <a:pathLst>
              <a:path w="7637148" h="5347675">
                <a:moveTo>
                  <a:pt x="0" y="0"/>
                </a:moveTo>
                <a:lnTo>
                  <a:pt x="7637148" y="0"/>
                </a:lnTo>
                <a:lnTo>
                  <a:pt x="7637148" y="5347674"/>
                </a:lnTo>
                <a:lnTo>
                  <a:pt x="0" y="5347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01560" y="2628014"/>
            <a:ext cx="3900986" cy="7536892"/>
          </a:xfrm>
          <a:custGeom>
            <a:avLst/>
            <a:gdLst/>
            <a:ahLst/>
            <a:cxnLst/>
            <a:rect l="l" t="t" r="r" b="b"/>
            <a:pathLst>
              <a:path w="3900986" h="7536892">
                <a:moveTo>
                  <a:pt x="0" y="0"/>
                </a:moveTo>
                <a:lnTo>
                  <a:pt x="3900986" y="0"/>
                </a:lnTo>
                <a:lnTo>
                  <a:pt x="3900986" y="7536892"/>
                </a:lnTo>
                <a:lnTo>
                  <a:pt x="0" y="75368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83404" r="-9493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832657" y="-138452"/>
            <a:ext cx="6607887" cy="149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6"/>
              </a:lnSpc>
              <a:spcBef>
                <a:spcPct val="0"/>
              </a:spcBef>
            </a:pPr>
            <a:r>
              <a:rPr lang="en-US" sz="7461">
                <a:solidFill>
                  <a:srgbClr val="557520"/>
                </a:solidFill>
                <a:latin typeface="Agrandir Narrow Bold"/>
              </a:rPr>
              <a:t>Айтылым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65745" y="3436214"/>
            <a:ext cx="5033332" cy="582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8"/>
              </a:lnSpc>
            </a:pPr>
            <a:endParaRPr/>
          </a:p>
          <a:p>
            <a:pPr algn="ctr">
              <a:lnSpc>
                <a:spcPts val="8958"/>
              </a:lnSpc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 -Иә, бізде </a:t>
            </a:r>
          </a:p>
          <a:p>
            <a:pPr algn="ctr">
              <a:lnSpc>
                <a:spcPts val="8958"/>
              </a:lnSpc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саяжай бар.</a:t>
            </a:r>
          </a:p>
          <a:p>
            <a:pPr algn="ctr">
              <a:lnSpc>
                <a:spcPts val="8958"/>
              </a:lnSpc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 </a:t>
            </a:r>
          </a:p>
          <a:p>
            <a:pPr algn="ctr">
              <a:lnSpc>
                <a:spcPts val="8958"/>
              </a:lnSpc>
              <a:spcBef>
                <a:spcPct val="0"/>
              </a:spcBef>
            </a:pPr>
            <a:endParaRPr lang="en-US" sz="6399">
              <a:solidFill>
                <a:srgbClr val="557520"/>
              </a:solidFill>
              <a:latin typeface="Agrandir Narrow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268660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7"/>
                </a:lnTo>
                <a:lnTo>
                  <a:pt x="0" y="21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872" y="-1340949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5" y="0"/>
                </a:lnTo>
                <a:lnTo>
                  <a:pt x="8673725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13423164" y="7008925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9762" y="7039398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8" y="0"/>
                </a:lnTo>
                <a:lnTo>
                  <a:pt x="3708308" y="1591201"/>
                </a:lnTo>
                <a:lnTo>
                  <a:pt x="0" y="159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6097801" y="4021478"/>
            <a:ext cx="4933356" cy="6006835"/>
          </a:xfrm>
          <a:custGeom>
            <a:avLst/>
            <a:gdLst/>
            <a:ahLst/>
            <a:cxnLst/>
            <a:rect l="l" t="t" r="r" b="b"/>
            <a:pathLst>
              <a:path w="4933356" h="6006835">
                <a:moveTo>
                  <a:pt x="0" y="0"/>
                </a:moveTo>
                <a:lnTo>
                  <a:pt x="4933356" y="0"/>
                </a:lnTo>
                <a:lnTo>
                  <a:pt x="4933356" y="6006834"/>
                </a:lnTo>
                <a:lnTo>
                  <a:pt x="0" y="600683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2" b="-57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29861" y="2003327"/>
            <a:ext cx="7637148" cy="5347675"/>
          </a:xfrm>
          <a:custGeom>
            <a:avLst/>
            <a:gdLst/>
            <a:ahLst/>
            <a:cxnLst/>
            <a:rect l="l" t="t" r="r" b="b"/>
            <a:pathLst>
              <a:path w="7637148" h="5347675">
                <a:moveTo>
                  <a:pt x="0" y="0"/>
                </a:moveTo>
                <a:lnTo>
                  <a:pt x="7637147" y="0"/>
                </a:lnTo>
                <a:lnTo>
                  <a:pt x="7637147" y="5347675"/>
                </a:lnTo>
                <a:lnTo>
                  <a:pt x="0" y="53476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640713" y="3002392"/>
            <a:ext cx="8647287" cy="2141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5"/>
              </a:lnSpc>
              <a:spcBef>
                <a:spcPct val="0"/>
              </a:spcBef>
            </a:pPr>
            <a:r>
              <a:rPr lang="en-US" sz="5696">
                <a:solidFill>
                  <a:srgbClr val="557520"/>
                </a:solidFill>
                <a:latin typeface="Agrandir Narrow Bold"/>
              </a:rPr>
              <a:t>-Ол қайда орналасқан?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32657" y="-138452"/>
            <a:ext cx="6607887" cy="149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6"/>
              </a:lnSpc>
              <a:spcBef>
                <a:spcPct val="0"/>
              </a:spcBef>
            </a:pPr>
            <a:r>
              <a:rPr lang="en-US" sz="7461">
                <a:solidFill>
                  <a:srgbClr val="557520"/>
                </a:solidFill>
                <a:latin typeface="Agrandir Narrow Bold"/>
              </a:rPr>
              <a:t>Айтылым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268660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7"/>
                </a:lnTo>
                <a:lnTo>
                  <a:pt x="0" y="21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872" y="-1340949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5" y="0"/>
                </a:lnTo>
                <a:lnTo>
                  <a:pt x="8673725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13014080" y="7269813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9762" y="7039398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8" y="0"/>
                </a:lnTo>
                <a:lnTo>
                  <a:pt x="3708308" y="1591201"/>
                </a:lnTo>
                <a:lnTo>
                  <a:pt x="0" y="159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 rot="-10800000">
            <a:off x="7458745" y="2909028"/>
            <a:ext cx="7637148" cy="5347675"/>
          </a:xfrm>
          <a:custGeom>
            <a:avLst/>
            <a:gdLst/>
            <a:ahLst/>
            <a:cxnLst/>
            <a:rect l="l" t="t" r="r" b="b"/>
            <a:pathLst>
              <a:path w="7637148" h="5347675">
                <a:moveTo>
                  <a:pt x="0" y="0"/>
                </a:moveTo>
                <a:lnTo>
                  <a:pt x="7637148" y="0"/>
                </a:lnTo>
                <a:lnTo>
                  <a:pt x="7637148" y="5347674"/>
                </a:lnTo>
                <a:lnTo>
                  <a:pt x="0" y="5347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01560" y="2628014"/>
            <a:ext cx="3900986" cy="7536892"/>
          </a:xfrm>
          <a:custGeom>
            <a:avLst/>
            <a:gdLst/>
            <a:ahLst/>
            <a:cxnLst/>
            <a:rect l="l" t="t" r="r" b="b"/>
            <a:pathLst>
              <a:path w="3900986" h="7536892">
                <a:moveTo>
                  <a:pt x="0" y="0"/>
                </a:moveTo>
                <a:lnTo>
                  <a:pt x="3900986" y="0"/>
                </a:lnTo>
                <a:lnTo>
                  <a:pt x="3900986" y="7536892"/>
                </a:lnTo>
                <a:lnTo>
                  <a:pt x="0" y="75368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83404" r="-9493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832657" y="-138452"/>
            <a:ext cx="6607887" cy="149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6"/>
              </a:lnSpc>
              <a:spcBef>
                <a:spcPct val="0"/>
              </a:spcBef>
            </a:pPr>
            <a:r>
              <a:rPr lang="en-US" sz="7461">
                <a:solidFill>
                  <a:srgbClr val="557520"/>
                </a:solidFill>
                <a:latin typeface="Agrandir Narrow Bold"/>
              </a:rPr>
              <a:t>Айтылым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43522" y="2822340"/>
            <a:ext cx="5663799" cy="468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8"/>
              </a:lnSpc>
            </a:pPr>
            <a:endParaRPr/>
          </a:p>
          <a:p>
            <a:pPr algn="ctr">
              <a:lnSpc>
                <a:spcPts val="8958"/>
              </a:lnSpc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-Ол қаланың </a:t>
            </a:r>
          </a:p>
          <a:p>
            <a:pPr algn="ctr">
              <a:lnSpc>
                <a:spcPts val="8958"/>
              </a:lnSpc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шетінде </a:t>
            </a:r>
          </a:p>
          <a:p>
            <a:pPr algn="ctr">
              <a:lnSpc>
                <a:spcPts val="8958"/>
              </a:lnSpc>
              <a:spcBef>
                <a:spcPct val="0"/>
              </a:spcBef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орналасқан.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268660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7"/>
                </a:lnTo>
                <a:lnTo>
                  <a:pt x="0" y="21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872" y="-1340949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5" y="0"/>
                </a:lnTo>
                <a:lnTo>
                  <a:pt x="8673725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13423164" y="7008925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9762" y="7039398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8" y="0"/>
                </a:lnTo>
                <a:lnTo>
                  <a:pt x="3708308" y="1591201"/>
                </a:lnTo>
                <a:lnTo>
                  <a:pt x="0" y="159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6097801" y="4021478"/>
            <a:ext cx="4933356" cy="6006835"/>
          </a:xfrm>
          <a:custGeom>
            <a:avLst/>
            <a:gdLst/>
            <a:ahLst/>
            <a:cxnLst/>
            <a:rect l="l" t="t" r="r" b="b"/>
            <a:pathLst>
              <a:path w="4933356" h="6006835">
                <a:moveTo>
                  <a:pt x="0" y="0"/>
                </a:moveTo>
                <a:lnTo>
                  <a:pt x="4933356" y="0"/>
                </a:lnTo>
                <a:lnTo>
                  <a:pt x="4933356" y="6006834"/>
                </a:lnTo>
                <a:lnTo>
                  <a:pt x="0" y="600683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2" b="-57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29861" y="2003327"/>
            <a:ext cx="7637148" cy="5347675"/>
          </a:xfrm>
          <a:custGeom>
            <a:avLst/>
            <a:gdLst/>
            <a:ahLst/>
            <a:cxnLst/>
            <a:rect l="l" t="t" r="r" b="b"/>
            <a:pathLst>
              <a:path w="7637148" h="5347675">
                <a:moveTo>
                  <a:pt x="0" y="0"/>
                </a:moveTo>
                <a:lnTo>
                  <a:pt x="7637147" y="0"/>
                </a:lnTo>
                <a:lnTo>
                  <a:pt x="7637147" y="5347675"/>
                </a:lnTo>
                <a:lnTo>
                  <a:pt x="0" y="53476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418898" y="2936712"/>
            <a:ext cx="4859073" cy="2141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5"/>
              </a:lnSpc>
            </a:pPr>
            <a:r>
              <a:rPr lang="en-US" sz="5696">
                <a:solidFill>
                  <a:srgbClr val="557520"/>
                </a:solidFill>
                <a:latin typeface="Agrandir Narrow Bold"/>
              </a:rPr>
              <a:t>-Онда</a:t>
            </a:r>
          </a:p>
          <a:p>
            <a:pPr algn="ctr">
              <a:lnSpc>
                <a:spcPts val="7975"/>
              </a:lnSpc>
              <a:spcBef>
                <a:spcPct val="0"/>
              </a:spcBef>
            </a:pPr>
            <a:r>
              <a:rPr lang="en-US" sz="5696">
                <a:solidFill>
                  <a:srgbClr val="557520"/>
                </a:solidFill>
                <a:latin typeface="Agrandir Narrow Bold"/>
              </a:rPr>
              <a:t> нелер өседі?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32657" y="-138452"/>
            <a:ext cx="6607887" cy="149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6"/>
              </a:lnSpc>
              <a:spcBef>
                <a:spcPct val="0"/>
              </a:spcBef>
            </a:pPr>
            <a:r>
              <a:rPr lang="en-US" sz="7461">
                <a:solidFill>
                  <a:srgbClr val="557520"/>
                </a:solidFill>
                <a:latin typeface="Agrandir Narrow Bold"/>
              </a:rPr>
              <a:t>Айтылым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268660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7"/>
                </a:lnTo>
                <a:lnTo>
                  <a:pt x="0" y="21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872" y="-1340949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5" y="0"/>
                </a:lnTo>
                <a:lnTo>
                  <a:pt x="8673725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13014080" y="7269813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9762" y="7039398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8" y="0"/>
                </a:lnTo>
                <a:lnTo>
                  <a:pt x="3708308" y="1591201"/>
                </a:lnTo>
                <a:lnTo>
                  <a:pt x="0" y="159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 rot="-10800000">
            <a:off x="6815961" y="2161855"/>
            <a:ext cx="8925459" cy="6249774"/>
          </a:xfrm>
          <a:custGeom>
            <a:avLst/>
            <a:gdLst/>
            <a:ahLst/>
            <a:cxnLst/>
            <a:rect l="l" t="t" r="r" b="b"/>
            <a:pathLst>
              <a:path w="8925459" h="6249774">
                <a:moveTo>
                  <a:pt x="0" y="0"/>
                </a:moveTo>
                <a:lnTo>
                  <a:pt x="8925459" y="0"/>
                </a:lnTo>
                <a:lnTo>
                  <a:pt x="8925459" y="6249774"/>
                </a:lnTo>
                <a:lnTo>
                  <a:pt x="0" y="62497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01560" y="2628014"/>
            <a:ext cx="3900986" cy="7536892"/>
          </a:xfrm>
          <a:custGeom>
            <a:avLst/>
            <a:gdLst/>
            <a:ahLst/>
            <a:cxnLst/>
            <a:rect l="l" t="t" r="r" b="b"/>
            <a:pathLst>
              <a:path w="3900986" h="7536892">
                <a:moveTo>
                  <a:pt x="0" y="0"/>
                </a:moveTo>
                <a:lnTo>
                  <a:pt x="3900986" y="0"/>
                </a:lnTo>
                <a:lnTo>
                  <a:pt x="3900986" y="7536892"/>
                </a:lnTo>
                <a:lnTo>
                  <a:pt x="0" y="75368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83404" r="-9493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832657" y="-138452"/>
            <a:ext cx="6607887" cy="149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6"/>
              </a:lnSpc>
              <a:spcBef>
                <a:spcPct val="0"/>
              </a:spcBef>
            </a:pPr>
            <a:r>
              <a:rPr lang="en-US" sz="7461">
                <a:solidFill>
                  <a:srgbClr val="557520"/>
                </a:solidFill>
                <a:latin typeface="Agrandir Narrow Bold"/>
              </a:rPr>
              <a:t>Айтылым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92164" y="2379819"/>
            <a:ext cx="7362938" cy="468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8"/>
              </a:lnSpc>
            </a:pPr>
            <a:endParaRPr/>
          </a:p>
          <a:p>
            <a:pPr algn="ctr">
              <a:lnSpc>
                <a:spcPts val="8958"/>
              </a:lnSpc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-Онда әр түрлі </a:t>
            </a:r>
          </a:p>
          <a:p>
            <a:pPr algn="ctr">
              <a:lnSpc>
                <a:spcPts val="8958"/>
              </a:lnSpc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жеміс ағаштары, </a:t>
            </a:r>
          </a:p>
          <a:p>
            <a:pPr algn="ctr">
              <a:lnSpc>
                <a:spcPts val="8958"/>
              </a:lnSpc>
              <a:spcBef>
                <a:spcPct val="0"/>
              </a:spcBef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көкөністер өседі.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268660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7"/>
                </a:lnTo>
                <a:lnTo>
                  <a:pt x="0" y="21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872" y="-1340949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5" y="0"/>
                </a:lnTo>
                <a:lnTo>
                  <a:pt x="8673725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13423164" y="7008925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9762" y="7039398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8" y="0"/>
                </a:lnTo>
                <a:lnTo>
                  <a:pt x="3708308" y="1591201"/>
                </a:lnTo>
                <a:lnTo>
                  <a:pt x="0" y="159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6097801" y="4021478"/>
            <a:ext cx="4933356" cy="6006835"/>
          </a:xfrm>
          <a:custGeom>
            <a:avLst/>
            <a:gdLst/>
            <a:ahLst/>
            <a:cxnLst/>
            <a:rect l="l" t="t" r="r" b="b"/>
            <a:pathLst>
              <a:path w="4933356" h="6006835">
                <a:moveTo>
                  <a:pt x="0" y="0"/>
                </a:moveTo>
                <a:lnTo>
                  <a:pt x="4933356" y="0"/>
                </a:lnTo>
                <a:lnTo>
                  <a:pt x="4933356" y="6006834"/>
                </a:lnTo>
                <a:lnTo>
                  <a:pt x="0" y="600683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2" b="-57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63423" y="1501067"/>
            <a:ext cx="8328356" cy="5831671"/>
          </a:xfrm>
          <a:custGeom>
            <a:avLst/>
            <a:gdLst/>
            <a:ahLst/>
            <a:cxnLst/>
            <a:rect l="l" t="t" r="r" b="b"/>
            <a:pathLst>
              <a:path w="8328356" h="5831671">
                <a:moveTo>
                  <a:pt x="0" y="0"/>
                </a:moveTo>
                <a:lnTo>
                  <a:pt x="8328356" y="0"/>
                </a:lnTo>
                <a:lnTo>
                  <a:pt x="8328356" y="5831671"/>
                </a:lnTo>
                <a:lnTo>
                  <a:pt x="0" y="5831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593016" y="2696463"/>
            <a:ext cx="5792887" cy="3150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5"/>
              </a:lnSpc>
            </a:pPr>
            <a:r>
              <a:rPr lang="en-US" sz="5696">
                <a:solidFill>
                  <a:srgbClr val="557520"/>
                </a:solidFill>
                <a:latin typeface="Agrandir Narrow Bold"/>
              </a:rPr>
              <a:t>-Сен ата-анаңа </a:t>
            </a:r>
          </a:p>
          <a:p>
            <a:pPr algn="ctr">
              <a:lnSpc>
                <a:spcPts val="7975"/>
              </a:lnSpc>
            </a:pPr>
            <a:r>
              <a:rPr lang="en-US" sz="5696">
                <a:solidFill>
                  <a:srgbClr val="557520"/>
                </a:solidFill>
                <a:latin typeface="Agrandir Narrow Bold"/>
              </a:rPr>
              <a:t>қалай </a:t>
            </a:r>
          </a:p>
          <a:p>
            <a:pPr algn="ctr">
              <a:lnSpc>
                <a:spcPts val="7975"/>
              </a:lnSpc>
              <a:spcBef>
                <a:spcPct val="0"/>
              </a:spcBef>
            </a:pPr>
            <a:r>
              <a:rPr lang="en-US" sz="5696">
                <a:solidFill>
                  <a:srgbClr val="557520"/>
                </a:solidFill>
                <a:latin typeface="Agrandir Narrow Bold"/>
              </a:rPr>
              <a:t>көмектесесің?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32657" y="-138452"/>
            <a:ext cx="6607887" cy="149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6"/>
              </a:lnSpc>
              <a:spcBef>
                <a:spcPct val="0"/>
              </a:spcBef>
            </a:pPr>
            <a:r>
              <a:rPr lang="en-US" sz="7461">
                <a:solidFill>
                  <a:srgbClr val="557520"/>
                </a:solidFill>
                <a:latin typeface="Agrandir Narrow Bold"/>
              </a:rPr>
              <a:t>Айтылым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268660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7"/>
                </a:lnTo>
                <a:lnTo>
                  <a:pt x="0" y="21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872" y="-1340949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5" y="0"/>
                </a:lnTo>
                <a:lnTo>
                  <a:pt x="8673725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13014080" y="7269813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9762" y="7039398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8" y="0"/>
                </a:lnTo>
                <a:lnTo>
                  <a:pt x="3708308" y="1591201"/>
                </a:lnTo>
                <a:lnTo>
                  <a:pt x="0" y="159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 rot="-10800000">
            <a:off x="6815961" y="1833168"/>
            <a:ext cx="9394864" cy="6578461"/>
          </a:xfrm>
          <a:custGeom>
            <a:avLst/>
            <a:gdLst/>
            <a:ahLst/>
            <a:cxnLst/>
            <a:rect l="l" t="t" r="r" b="b"/>
            <a:pathLst>
              <a:path w="9394864" h="6578461">
                <a:moveTo>
                  <a:pt x="0" y="0"/>
                </a:moveTo>
                <a:lnTo>
                  <a:pt x="9394865" y="0"/>
                </a:lnTo>
                <a:lnTo>
                  <a:pt x="9394865" y="6578461"/>
                </a:lnTo>
                <a:lnTo>
                  <a:pt x="0" y="65784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01560" y="2628014"/>
            <a:ext cx="3900986" cy="7536892"/>
          </a:xfrm>
          <a:custGeom>
            <a:avLst/>
            <a:gdLst/>
            <a:ahLst/>
            <a:cxnLst/>
            <a:rect l="l" t="t" r="r" b="b"/>
            <a:pathLst>
              <a:path w="3900986" h="7536892">
                <a:moveTo>
                  <a:pt x="0" y="0"/>
                </a:moveTo>
                <a:lnTo>
                  <a:pt x="3900986" y="0"/>
                </a:lnTo>
                <a:lnTo>
                  <a:pt x="3900986" y="7536892"/>
                </a:lnTo>
                <a:lnTo>
                  <a:pt x="0" y="75368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83404" r="-9493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832657" y="-138452"/>
            <a:ext cx="6607887" cy="149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6"/>
              </a:lnSpc>
              <a:spcBef>
                <a:spcPct val="0"/>
              </a:spcBef>
            </a:pPr>
            <a:r>
              <a:rPr lang="en-US" sz="7461">
                <a:solidFill>
                  <a:srgbClr val="557520"/>
                </a:solidFill>
                <a:latin typeface="Agrandir Narrow Bold"/>
              </a:rPr>
              <a:t>Айтылым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29668" y="1847530"/>
            <a:ext cx="7098046" cy="582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8"/>
              </a:lnSpc>
            </a:pPr>
            <a:endParaRPr/>
          </a:p>
          <a:p>
            <a:pPr algn="ctr">
              <a:lnSpc>
                <a:spcPts val="8958"/>
              </a:lnSpc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-Мен арамшөпті </a:t>
            </a:r>
          </a:p>
          <a:p>
            <a:pPr algn="ctr">
              <a:lnSpc>
                <a:spcPts val="8958"/>
              </a:lnSpc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жұламын, </a:t>
            </a:r>
          </a:p>
          <a:p>
            <a:pPr algn="ctr">
              <a:lnSpc>
                <a:spcPts val="8958"/>
              </a:lnSpc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ағаштарды </a:t>
            </a:r>
          </a:p>
          <a:p>
            <a:pPr algn="ctr">
              <a:lnSpc>
                <a:spcPts val="8958"/>
              </a:lnSpc>
              <a:spcBef>
                <a:spcPct val="0"/>
              </a:spcBef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суарамын.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64612" y="1627509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6"/>
                </a:lnTo>
                <a:lnTo>
                  <a:pt x="0" y="2148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04849" y="-775983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6" y="0"/>
                </a:lnTo>
                <a:lnTo>
                  <a:pt x="8673726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8256849" y="5279787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9762" y="7039398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8" y="0"/>
                </a:lnTo>
                <a:lnTo>
                  <a:pt x="3708308" y="1591201"/>
                </a:lnTo>
                <a:lnTo>
                  <a:pt x="0" y="159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657533" y="1466503"/>
            <a:ext cx="9730945" cy="914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06"/>
              </a:lnSpc>
            </a:pPr>
            <a:r>
              <a:rPr lang="en-US" sz="6361">
                <a:solidFill>
                  <a:srgbClr val="557520"/>
                </a:solidFill>
                <a:latin typeface="Agrandir Narrow Bold"/>
              </a:rPr>
              <a:t> </a:t>
            </a:r>
          </a:p>
          <a:p>
            <a:pPr>
              <a:lnSpc>
                <a:spcPts val="8906"/>
              </a:lnSpc>
            </a:pPr>
            <a:r>
              <a:rPr lang="en-US" sz="6361">
                <a:solidFill>
                  <a:srgbClr val="557520"/>
                </a:solidFill>
                <a:latin typeface="Agrandir Narrow Bold"/>
              </a:rPr>
              <a:t>Қайталау . </a:t>
            </a:r>
          </a:p>
          <a:p>
            <a:pPr>
              <a:lnSpc>
                <a:spcPts val="8906"/>
              </a:lnSpc>
            </a:pPr>
            <a:r>
              <a:rPr lang="en-US" sz="6361">
                <a:solidFill>
                  <a:srgbClr val="557520"/>
                </a:solidFill>
                <a:latin typeface="Agrandir Narrow Bold"/>
              </a:rPr>
              <a:t>Ойын «Саяжайда»</a:t>
            </a:r>
          </a:p>
          <a:p>
            <a:pPr>
              <a:lnSpc>
                <a:spcPts val="8906"/>
              </a:lnSpc>
            </a:pPr>
            <a:r>
              <a:rPr lang="en-US" sz="6361" u="sng">
                <a:solidFill>
                  <a:srgbClr val="557520"/>
                </a:solidFill>
                <a:latin typeface="Agrandir Narrow Bold"/>
                <a:hlinkClick r:id="rId14" tooltip="https://wordwall.net/ru/resource/70247116"/>
              </a:rPr>
              <a:t>https://wordwall.net/ru/resource/70247116</a:t>
            </a:r>
            <a:r>
              <a:rPr lang="en-US" sz="6361">
                <a:solidFill>
                  <a:srgbClr val="557520"/>
                </a:solidFill>
                <a:latin typeface="Agrandir Narrow Bold"/>
              </a:rPr>
              <a:t> </a:t>
            </a:r>
          </a:p>
          <a:p>
            <a:pPr>
              <a:lnSpc>
                <a:spcPts val="8906"/>
              </a:lnSpc>
            </a:pPr>
            <a:endParaRPr lang="en-US" sz="6361">
              <a:solidFill>
                <a:srgbClr val="557520"/>
              </a:solidFill>
              <a:latin typeface="Agrandir Narrow Bold"/>
            </a:endParaRPr>
          </a:p>
          <a:p>
            <a:pPr>
              <a:lnSpc>
                <a:spcPts val="8906"/>
              </a:lnSpc>
            </a:pPr>
            <a:endParaRPr lang="en-US" sz="6361">
              <a:solidFill>
                <a:srgbClr val="557520"/>
              </a:solidFill>
              <a:latin typeface="Agrandir Narrow Bold"/>
            </a:endParaRPr>
          </a:p>
          <a:p>
            <a:pPr>
              <a:lnSpc>
                <a:spcPts val="8906"/>
              </a:lnSpc>
              <a:spcBef>
                <a:spcPct val="0"/>
              </a:spcBef>
            </a:pPr>
            <a:endParaRPr lang="en-US" sz="6361">
              <a:solidFill>
                <a:srgbClr val="557520"/>
              </a:solidFill>
              <a:latin typeface="Agrandir Narrow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10700" y="7412898"/>
            <a:ext cx="9459386" cy="6305835"/>
            <a:chOff x="0" y="0"/>
            <a:chExt cx="12612515" cy="8407781"/>
          </a:xfrm>
        </p:grpSpPr>
        <p:sp>
          <p:nvSpPr>
            <p:cNvPr id="3" name="Freeform 3"/>
            <p:cNvSpPr/>
            <p:nvPr/>
          </p:nvSpPr>
          <p:spPr>
            <a:xfrm rot="1376474" flipV="1">
              <a:off x="706265" y="2502452"/>
              <a:ext cx="6220815" cy="4886167"/>
            </a:xfrm>
            <a:custGeom>
              <a:avLst/>
              <a:gdLst/>
              <a:ahLst/>
              <a:cxnLst/>
              <a:rect l="l" t="t" r="r" b="b"/>
              <a:pathLst>
                <a:path w="6220815" h="4886167">
                  <a:moveTo>
                    <a:pt x="0" y="4886168"/>
                  </a:moveTo>
                  <a:lnTo>
                    <a:pt x="6220815" y="4886168"/>
                  </a:lnTo>
                  <a:lnTo>
                    <a:pt x="6220815" y="0"/>
                  </a:lnTo>
                  <a:lnTo>
                    <a:pt x="0" y="0"/>
                  </a:lnTo>
                  <a:lnTo>
                    <a:pt x="0" y="488616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760734">
              <a:off x="5931321" y="623121"/>
              <a:ext cx="6220815" cy="4886167"/>
            </a:xfrm>
            <a:custGeom>
              <a:avLst/>
              <a:gdLst/>
              <a:ahLst/>
              <a:cxnLst/>
              <a:rect l="l" t="t" r="r" b="b"/>
              <a:pathLst>
                <a:path w="6220815" h="4886167">
                  <a:moveTo>
                    <a:pt x="0" y="0"/>
                  </a:moveTo>
                  <a:lnTo>
                    <a:pt x="6220815" y="0"/>
                  </a:lnTo>
                  <a:lnTo>
                    <a:pt x="6220815" y="4886167"/>
                  </a:lnTo>
                  <a:lnTo>
                    <a:pt x="0" y="4886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546367">
            <a:off x="-2335664" y="-3048786"/>
            <a:ext cx="11359180" cy="5797465"/>
            <a:chOff x="0" y="0"/>
            <a:chExt cx="15145574" cy="7729953"/>
          </a:xfrm>
        </p:grpSpPr>
        <p:sp>
          <p:nvSpPr>
            <p:cNvPr id="6" name="Freeform 6"/>
            <p:cNvSpPr/>
            <p:nvPr/>
          </p:nvSpPr>
          <p:spPr>
            <a:xfrm rot="-865745">
              <a:off x="592796" y="1247616"/>
              <a:ext cx="7221393" cy="5672076"/>
            </a:xfrm>
            <a:custGeom>
              <a:avLst/>
              <a:gdLst/>
              <a:ahLst/>
              <a:cxnLst/>
              <a:rect l="l" t="t" r="r" b="b"/>
              <a:pathLst>
                <a:path w="7221393" h="5672076">
                  <a:moveTo>
                    <a:pt x="0" y="0"/>
                  </a:moveTo>
                  <a:lnTo>
                    <a:pt x="7221392" y="0"/>
                  </a:lnTo>
                  <a:lnTo>
                    <a:pt x="7221392" y="5672076"/>
                  </a:lnTo>
                  <a:lnTo>
                    <a:pt x="0" y="5672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65745" flipH="1" flipV="1">
              <a:off x="7331385" y="810261"/>
              <a:ext cx="7221393" cy="5672076"/>
            </a:xfrm>
            <a:custGeom>
              <a:avLst/>
              <a:gdLst/>
              <a:ahLst/>
              <a:cxnLst/>
              <a:rect l="l" t="t" r="r" b="b"/>
              <a:pathLst>
                <a:path w="7221393" h="5672076">
                  <a:moveTo>
                    <a:pt x="7221393" y="5672076"/>
                  </a:moveTo>
                  <a:lnTo>
                    <a:pt x="0" y="5672076"/>
                  </a:lnTo>
                  <a:lnTo>
                    <a:pt x="0" y="0"/>
                  </a:lnTo>
                  <a:lnTo>
                    <a:pt x="7221393" y="0"/>
                  </a:lnTo>
                  <a:lnTo>
                    <a:pt x="7221393" y="5672076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2564247" flipH="1">
            <a:off x="-105185" y="3299674"/>
            <a:ext cx="7937285" cy="11548960"/>
          </a:xfrm>
          <a:custGeom>
            <a:avLst/>
            <a:gdLst/>
            <a:ahLst/>
            <a:cxnLst/>
            <a:rect l="l" t="t" r="r" b="b"/>
            <a:pathLst>
              <a:path w="7937285" h="11548960">
                <a:moveTo>
                  <a:pt x="7937285" y="0"/>
                </a:moveTo>
                <a:lnTo>
                  <a:pt x="0" y="0"/>
                </a:lnTo>
                <a:lnTo>
                  <a:pt x="0" y="11548960"/>
                </a:lnTo>
                <a:lnTo>
                  <a:pt x="7937285" y="11548960"/>
                </a:lnTo>
                <a:lnTo>
                  <a:pt x="79372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785989">
            <a:off x="12871034" y="-4066136"/>
            <a:ext cx="5691801" cy="8281721"/>
          </a:xfrm>
          <a:custGeom>
            <a:avLst/>
            <a:gdLst/>
            <a:ahLst/>
            <a:cxnLst/>
            <a:rect l="l" t="t" r="r" b="b"/>
            <a:pathLst>
              <a:path w="5691801" h="8281721">
                <a:moveTo>
                  <a:pt x="0" y="0"/>
                </a:moveTo>
                <a:lnTo>
                  <a:pt x="5691802" y="0"/>
                </a:lnTo>
                <a:lnTo>
                  <a:pt x="5691802" y="8281721"/>
                </a:lnTo>
                <a:lnTo>
                  <a:pt x="0" y="8281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333148" flipH="1" flipV="1">
            <a:off x="-731637" y="4448730"/>
            <a:ext cx="7118604" cy="8229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116551" flipH="1">
            <a:off x="12935322" y="-1395328"/>
            <a:ext cx="5894740" cy="681472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986219" y="1199347"/>
            <a:ext cx="1682891" cy="1648991"/>
            <a:chOff x="0" y="0"/>
            <a:chExt cx="2243855" cy="219865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732013">
              <a:off x="189505" y="147519"/>
              <a:ext cx="1315129" cy="193401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371622" flipH="1">
              <a:off x="1504634" y="34099"/>
              <a:ext cx="686745" cy="1009919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6336847" y="6860659"/>
            <a:ext cx="1592560" cy="1702871"/>
            <a:chOff x="0" y="0"/>
            <a:chExt cx="2123414" cy="227049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46004" y="0"/>
              <a:ext cx="1277410" cy="187854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527021" flipH="1">
              <a:off x="88209" y="995411"/>
              <a:ext cx="828882" cy="1218944"/>
            </a:xfrm>
            <a:prstGeom prst="rect">
              <a:avLst/>
            </a:prstGeom>
          </p:spPr>
        </p:pic>
      </p:grpSp>
      <p:sp>
        <p:nvSpPr>
          <p:cNvPr id="18" name="Freeform 18"/>
          <p:cNvSpPr/>
          <p:nvPr/>
        </p:nvSpPr>
        <p:spPr>
          <a:xfrm>
            <a:off x="12443007" y="1485899"/>
            <a:ext cx="5486400" cy="8229600"/>
          </a:xfrm>
          <a:custGeom>
            <a:avLst/>
            <a:gdLst/>
            <a:ahLst/>
            <a:cxnLst/>
            <a:rect l="l" t="t" r="r" b="b"/>
            <a:pathLst>
              <a:path w="5486400" h="8229600">
                <a:moveTo>
                  <a:pt x="0" y="0"/>
                </a:moveTo>
                <a:lnTo>
                  <a:pt x="5486400" y="0"/>
                </a:lnTo>
                <a:lnTo>
                  <a:pt x="5486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600950" y="3793331"/>
            <a:ext cx="3086100" cy="2700338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11" cy="711200"/>
            </a:xfrm>
            <a:custGeom>
              <a:avLst/>
              <a:gdLst/>
              <a:ahLst/>
              <a:cxnLst/>
              <a:rect l="l" t="t" r="r" b="b"/>
              <a:pathLst>
                <a:path w="812811" h="711200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4EB86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812800" cy="58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9118253" y="4879657"/>
            <a:ext cx="51495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0EBDE"/>
                </a:solidFill>
                <a:latin typeface="Agrandir Narrow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2819" y="73506"/>
            <a:ext cx="3225602" cy="181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3"/>
              </a:lnSpc>
              <a:spcBef>
                <a:spcPct val="0"/>
              </a:spcBef>
            </a:pPr>
            <a:r>
              <a:rPr lang="en-US" sz="9080">
                <a:solidFill>
                  <a:srgbClr val="557520"/>
                </a:solidFill>
                <a:latin typeface="Agrandir Narrow Bold"/>
              </a:rPr>
              <a:t>Сен:</a:t>
            </a:r>
            <a:r>
              <a:rPr lang="en-US" sz="9080">
                <a:solidFill>
                  <a:srgbClr val="557520"/>
                </a:solidFill>
                <a:latin typeface="Agrandir Narrow"/>
              </a:rPr>
              <a:t>  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0" y="2397548"/>
            <a:ext cx="12328498" cy="5086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41" lvl="1" indent="-604520">
              <a:lnSpc>
                <a:spcPts val="7840"/>
              </a:lnSpc>
              <a:buFont typeface="Arial"/>
              <a:buChar char="•"/>
            </a:pPr>
            <a:r>
              <a:rPr lang="en-US" sz="5600">
                <a:solidFill>
                  <a:srgbClr val="557520"/>
                </a:solidFill>
                <a:latin typeface="Agrandir Narrow Bold"/>
              </a:rPr>
              <a:t>қарамен  жазылған  сөздерге  сұрақ  қоюды;</a:t>
            </a:r>
          </a:p>
          <a:p>
            <a:pPr>
              <a:lnSpc>
                <a:spcPts val="7840"/>
              </a:lnSpc>
            </a:pPr>
            <a:endParaRPr lang="en-US" sz="5600">
              <a:solidFill>
                <a:srgbClr val="557520"/>
              </a:solidFill>
              <a:latin typeface="Agrandir Narrow Bold"/>
            </a:endParaRPr>
          </a:p>
          <a:p>
            <a:pPr marL="1209041" lvl="1" indent="-604520">
              <a:lnSpc>
                <a:spcPts val="7840"/>
              </a:lnSpc>
              <a:buFont typeface="Arial"/>
              <a:buChar char="•"/>
            </a:pPr>
            <a:r>
              <a:rPr lang="en-US" sz="5600">
                <a:solidFill>
                  <a:srgbClr val="557520"/>
                </a:solidFill>
                <a:latin typeface="Agrandir Narrow Bold"/>
              </a:rPr>
              <a:t>мәтін  бойынша  сұраққа  жауап  беруді  үйренесің.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64612" y="1627509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6"/>
                </a:lnTo>
                <a:lnTo>
                  <a:pt x="0" y="2148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872" y="-1340949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5" y="0"/>
                </a:lnTo>
                <a:lnTo>
                  <a:pt x="8673725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8256849" y="5279787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9762" y="7039398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8" y="0"/>
                </a:lnTo>
                <a:lnTo>
                  <a:pt x="3708308" y="1591201"/>
                </a:lnTo>
                <a:lnTo>
                  <a:pt x="0" y="159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752886" y="3461300"/>
            <a:ext cx="7125072" cy="1276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06"/>
              </a:lnSpc>
              <a:spcBef>
                <a:spcPct val="0"/>
              </a:spcBef>
            </a:pPr>
            <a:r>
              <a:rPr lang="en-US" sz="6361">
                <a:solidFill>
                  <a:srgbClr val="557520"/>
                </a:solidFill>
                <a:latin typeface="Agrandir Narrow Bold"/>
              </a:rPr>
              <a:t>Үй тапсырмасы: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68102" y="4925419"/>
            <a:ext cx="5179715" cy="1276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6"/>
              </a:lnSpc>
              <a:spcBef>
                <a:spcPct val="0"/>
              </a:spcBef>
            </a:pPr>
            <a:r>
              <a:rPr lang="en-US" sz="6361">
                <a:solidFill>
                  <a:srgbClr val="557520"/>
                </a:solidFill>
                <a:latin typeface="Agrandir Narrow Bold"/>
              </a:rPr>
              <a:t>4- тапсырма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17546" y="6239638"/>
            <a:ext cx="6997403" cy="128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8"/>
              </a:lnSpc>
              <a:spcBef>
                <a:spcPct val="0"/>
              </a:spcBef>
            </a:pPr>
            <a:r>
              <a:rPr lang="en-US" sz="6399">
                <a:solidFill>
                  <a:srgbClr val="557520"/>
                </a:solidFill>
                <a:latin typeface="Agrandir Narrow Bold"/>
              </a:rPr>
              <a:t>Сөздерді жаттау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7861" y="2342876"/>
            <a:ext cx="6708913" cy="4114800"/>
          </a:xfrm>
          <a:custGeom>
            <a:avLst/>
            <a:gdLst/>
            <a:ahLst/>
            <a:cxnLst/>
            <a:rect l="l" t="t" r="r" b="b"/>
            <a:pathLst>
              <a:path w="6708913" h="4114800">
                <a:moveTo>
                  <a:pt x="0" y="0"/>
                </a:moveTo>
                <a:lnTo>
                  <a:pt x="6708913" y="0"/>
                </a:lnTo>
                <a:lnTo>
                  <a:pt x="67089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16774" y="2723357"/>
            <a:ext cx="4454452" cy="4114800"/>
          </a:xfrm>
          <a:custGeom>
            <a:avLst/>
            <a:gdLst/>
            <a:ahLst/>
            <a:cxnLst/>
            <a:rect l="l" t="t" r="r" b="b"/>
            <a:pathLst>
              <a:path w="4454452" h="4114800">
                <a:moveTo>
                  <a:pt x="0" y="0"/>
                </a:moveTo>
                <a:lnTo>
                  <a:pt x="4454452" y="0"/>
                </a:lnTo>
                <a:lnTo>
                  <a:pt x="4454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94362" y="2506466"/>
            <a:ext cx="4436442" cy="4114800"/>
          </a:xfrm>
          <a:custGeom>
            <a:avLst/>
            <a:gdLst/>
            <a:ahLst/>
            <a:cxnLst/>
            <a:rect l="l" t="t" r="r" b="b"/>
            <a:pathLst>
              <a:path w="4436442" h="411480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63704" y="276903"/>
            <a:ext cx="6160591" cy="122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  <a:spcBef>
                <a:spcPct val="0"/>
              </a:spcBef>
            </a:pPr>
            <a:r>
              <a:rPr lang="en-US" sz="7559" dirty="0" err="1">
                <a:solidFill>
                  <a:srgbClr val="557520"/>
                </a:solidFill>
                <a:latin typeface="Source Sans Pro"/>
              </a:rPr>
              <a:t>Кері</a:t>
            </a:r>
            <a:r>
              <a:rPr lang="en-US" sz="7559" dirty="0">
                <a:solidFill>
                  <a:srgbClr val="557520"/>
                </a:solidFill>
                <a:latin typeface="Source Sans Pro"/>
              </a:rPr>
              <a:t> </a:t>
            </a:r>
            <a:r>
              <a:rPr lang="en-US" sz="7559" dirty="0" err="1">
                <a:solidFill>
                  <a:srgbClr val="557520"/>
                </a:solidFill>
                <a:latin typeface="Source Sans Pro"/>
              </a:rPr>
              <a:t>байланыс</a:t>
            </a:r>
            <a:endParaRPr lang="en-US" sz="7559" dirty="0">
              <a:solidFill>
                <a:srgbClr val="557520"/>
              </a:solidFill>
              <a:latin typeface="Source Sans Pr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63760" y="6781007"/>
            <a:ext cx="3826280" cy="325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9"/>
              </a:lnSpc>
            </a:pPr>
            <a:r>
              <a:rPr lang="en-US" sz="6638">
                <a:solidFill>
                  <a:srgbClr val="557520"/>
                </a:solidFill>
                <a:latin typeface="Source Sans Pro"/>
              </a:rPr>
              <a:t>Барлық </a:t>
            </a:r>
          </a:p>
          <a:p>
            <a:pPr algn="ctr">
              <a:lnSpc>
                <a:spcPts val="8629"/>
              </a:lnSpc>
            </a:pPr>
            <a:r>
              <a:rPr lang="en-US" sz="6638">
                <a:solidFill>
                  <a:srgbClr val="557520"/>
                </a:solidFill>
                <a:latin typeface="Source Sans Pro"/>
              </a:rPr>
              <a:t>тапсырма </a:t>
            </a:r>
          </a:p>
          <a:p>
            <a:pPr algn="ctr">
              <a:lnSpc>
                <a:spcPts val="8629"/>
              </a:lnSpc>
              <a:spcBef>
                <a:spcPct val="0"/>
              </a:spcBef>
            </a:pPr>
            <a:r>
              <a:rPr lang="en-US" sz="6638">
                <a:solidFill>
                  <a:srgbClr val="557520"/>
                </a:solidFill>
                <a:latin typeface="Source Sans Pro"/>
              </a:rPr>
              <a:t>түсінікті!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05054" y="6867163"/>
            <a:ext cx="3147421" cy="3173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6459">
                <a:solidFill>
                  <a:srgbClr val="557520"/>
                </a:solidFill>
                <a:latin typeface="Source Sans Pro"/>
              </a:rPr>
              <a:t>Толық </a:t>
            </a:r>
          </a:p>
          <a:p>
            <a:pPr algn="ctr">
              <a:lnSpc>
                <a:spcPts val="8397"/>
              </a:lnSpc>
            </a:pPr>
            <a:r>
              <a:rPr lang="en-US" sz="6459">
                <a:solidFill>
                  <a:srgbClr val="557520"/>
                </a:solidFill>
                <a:latin typeface="Source Sans Pro"/>
              </a:rPr>
              <a:t>түсінген</a:t>
            </a:r>
          </a:p>
          <a:p>
            <a:pPr algn="ctr">
              <a:lnSpc>
                <a:spcPts val="8397"/>
              </a:lnSpc>
              <a:spcBef>
                <a:spcPct val="0"/>
              </a:spcBef>
            </a:pPr>
            <a:r>
              <a:rPr lang="en-US" sz="6459">
                <a:solidFill>
                  <a:srgbClr val="557520"/>
                </a:solidFill>
                <a:latin typeface="Source Sans Pro"/>
              </a:rPr>
              <a:t>жоқпын!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95080" y="6959357"/>
            <a:ext cx="5035005" cy="2902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3"/>
              </a:lnSpc>
            </a:pPr>
            <a:r>
              <a:rPr lang="en-US" sz="5918" dirty="0" err="1">
                <a:solidFill>
                  <a:srgbClr val="557520"/>
                </a:solidFill>
                <a:latin typeface="Source Sans Pro"/>
              </a:rPr>
              <a:t>Тапсырманы</a:t>
            </a:r>
            <a:endParaRPr lang="en-US" sz="5918" dirty="0">
              <a:solidFill>
                <a:srgbClr val="557520"/>
              </a:solidFill>
              <a:latin typeface="Source Sans Pro"/>
            </a:endParaRPr>
          </a:p>
          <a:p>
            <a:pPr algn="ctr">
              <a:lnSpc>
                <a:spcPts val="7693"/>
              </a:lnSpc>
            </a:pPr>
            <a:r>
              <a:rPr lang="en-US" sz="5918" dirty="0" err="1">
                <a:solidFill>
                  <a:srgbClr val="557520"/>
                </a:solidFill>
                <a:latin typeface="Source Sans Pro"/>
              </a:rPr>
              <a:t>мүлдем</a:t>
            </a:r>
            <a:endParaRPr lang="en-US" sz="5918" dirty="0">
              <a:solidFill>
                <a:srgbClr val="557520"/>
              </a:solidFill>
              <a:latin typeface="Source Sans Pro"/>
            </a:endParaRPr>
          </a:p>
          <a:p>
            <a:pPr algn="ctr">
              <a:lnSpc>
                <a:spcPts val="7693"/>
              </a:lnSpc>
              <a:spcBef>
                <a:spcPct val="0"/>
              </a:spcBef>
            </a:pPr>
            <a:r>
              <a:rPr lang="en-US" sz="5918" dirty="0" err="1">
                <a:solidFill>
                  <a:srgbClr val="557520"/>
                </a:solidFill>
                <a:latin typeface="Source Sans Pro"/>
              </a:rPr>
              <a:t>түсінбедім</a:t>
            </a:r>
            <a:r>
              <a:rPr lang="en-US" sz="5918" dirty="0">
                <a:solidFill>
                  <a:srgbClr val="557520"/>
                </a:solidFill>
                <a:latin typeface="Source Sans Pro"/>
              </a:rPr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15641" y="2589732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7"/>
                </a:lnTo>
                <a:lnTo>
                  <a:pt x="0" y="21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6653" y="-775983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5" y="0"/>
                </a:lnTo>
                <a:lnTo>
                  <a:pt x="8673725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8256849" y="5279787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79691" y="7106360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9" y="0"/>
                </a:lnTo>
                <a:lnTo>
                  <a:pt x="3708309" y="1591202"/>
                </a:lnTo>
                <a:lnTo>
                  <a:pt x="0" y="159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267060" y="2132532"/>
            <a:ext cx="9866648" cy="88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84"/>
              </a:lnSpc>
            </a:pPr>
            <a:r>
              <a:rPr lang="en-US" sz="5942">
                <a:solidFill>
                  <a:srgbClr val="2F5030"/>
                </a:solidFill>
                <a:latin typeface="Hitchcut Bold"/>
              </a:rPr>
              <a:t>КӨШЕТ - </a:t>
            </a:r>
            <a:r>
              <a:rPr lang="en-US" sz="5942">
                <a:solidFill>
                  <a:srgbClr val="2F5030"/>
                </a:solidFill>
                <a:latin typeface="Hitchcut"/>
              </a:rPr>
              <a:t>САЖЕНЕЦ</a:t>
            </a:r>
          </a:p>
          <a:p>
            <a:pPr>
              <a:lnSpc>
                <a:spcPts val="11884"/>
              </a:lnSpc>
            </a:pPr>
            <a:r>
              <a:rPr lang="en-US" sz="5942">
                <a:solidFill>
                  <a:srgbClr val="2F5030"/>
                </a:solidFill>
                <a:latin typeface="Hitchcut Bold"/>
              </a:rPr>
              <a:t>жеміс ағаштары-</a:t>
            </a:r>
            <a:r>
              <a:rPr lang="en-US" sz="5942">
                <a:solidFill>
                  <a:srgbClr val="2F5030"/>
                </a:solidFill>
                <a:latin typeface="Hitchcut"/>
              </a:rPr>
              <a:t>плодовые деревья</a:t>
            </a:r>
          </a:p>
          <a:p>
            <a:pPr algn="just">
              <a:lnSpc>
                <a:spcPts val="11884"/>
              </a:lnSpc>
            </a:pPr>
            <a:r>
              <a:rPr lang="en-US" sz="5942">
                <a:solidFill>
                  <a:srgbClr val="2F5030"/>
                </a:solidFill>
                <a:latin typeface="Hitchcut Bold"/>
              </a:rPr>
              <a:t>саяжай- </a:t>
            </a:r>
            <a:r>
              <a:rPr lang="en-US" sz="5942">
                <a:solidFill>
                  <a:srgbClr val="2F5030"/>
                </a:solidFill>
                <a:latin typeface="Hitchcut"/>
              </a:rPr>
              <a:t>дача</a:t>
            </a:r>
          </a:p>
          <a:p>
            <a:pPr algn="just">
              <a:lnSpc>
                <a:spcPts val="11884"/>
              </a:lnSpc>
            </a:pPr>
            <a:r>
              <a:rPr lang="en-US" sz="5942">
                <a:solidFill>
                  <a:srgbClr val="2F5030"/>
                </a:solidFill>
                <a:latin typeface="Hitchcut Bold"/>
              </a:rPr>
              <a:t>арамшөп- </a:t>
            </a:r>
            <a:r>
              <a:rPr lang="en-US" sz="5942">
                <a:solidFill>
                  <a:srgbClr val="2F5030"/>
                </a:solidFill>
                <a:latin typeface="Hitchcut"/>
              </a:rPr>
              <a:t>сорняк</a:t>
            </a:r>
          </a:p>
          <a:p>
            <a:pPr algn="just">
              <a:lnSpc>
                <a:spcPts val="11884"/>
              </a:lnSpc>
            </a:pPr>
            <a:endParaRPr lang="en-US" sz="5942">
              <a:solidFill>
                <a:srgbClr val="2F5030"/>
              </a:solidFill>
              <a:latin typeface="Hitchcut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603560" y="296926"/>
            <a:ext cx="8098586" cy="176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>
                <a:solidFill>
                  <a:srgbClr val="2F5030"/>
                </a:solidFill>
                <a:latin typeface="Agrandir Narrow Bold"/>
              </a:rPr>
              <a:t>Жаңа   сөздер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15641" y="2589732"/>
            <a:ext cx="2134691" cy="2148117"/>
          </a:xfrm>
          <a:custGeom>
            <a:avLst/>
            <a:gdLst/>
            <a:ahLst/>
            <a:cxnLst/>
            <a:rect l="l" t="t" r="r" b="b"/>
            <a:pathLst>
              <a:path w="2134691" h="2148117">
                <a:moveTo>
                  <a:pt x="0" y="0"/>
                </a:moveTo>
                <a:lnTo>
                  <a:pt x="2134691" y="0"/>
                </a:lnTo>
                <a:lnTo>
                  <a:pt x="2134691" y="2148117"/>
                </a:lnTo>
                <a:lnTo>
                  <a:pt x="0" y="21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872" y="-1340949"/>
            <a:ext cx="8673726" cy="10724854"/>
          </a:xfrm>
          <a:custGeom>
            <a:avLst/>
            <a:gdLst/>
            <a:ahLst/>
            <a:cxnLst/>
            <a:rect l="l" t="t" r="r" b="b"/>
            <a:pathLst>
              <a:path w="8673726" h="10724854">
                <a:moveTo>
                  <a:pt x="0" y="0"/>
                </a:moveTo>
                <a:lnTo>
                  <a:pt x="8673725" y="0"/>
                </a:lnTo>
                <a:lnTo>
                  <a:pt x="8673725" y="10724854"/>
                </a:lnTo>
                <a:lnTo>
                  <a:pt x="0" y="1072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654" y="7901961"/>
            <a:ext cx="4732108" cy="2030505"/>
          </a:xfrm>
          <a:custGeom>
            <a:avLst/>
            <a:gdLst/>
            <a:ahLst/>
            <a:cxnLst/>
            <a:rect l="l" t="t" r="r" b="b"/>
            <a:pathLst>
              <a:path w="4732108" h="2030505">
                <a:moveTo>
                  <a:pt x="0" y="0"/>
                </a:moveTo>
                <a:lnTo>
                  <a:pt x="4732108" y="0"/>
                </a:lnTo>
                <a:lnTo>
                  <a:pt x="4732108" y="2030505"/>
                </a:lnTo>
                <a:lnTo>
                  <a:pt x="0" y="20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7597" y="-592758"/>
            <a:ext cx="3510778" cy="1632512"/>
          </a:xfrm>
          <a:custGeom>
            <a:avLst/>
            <a:gdLst/>
            <a:ahLst/>
            <a:cxnLst/>
            <a:rect l="l" t="t" r="r" b="b"/>
            <a:pathLst>
              <a:path w="3510778" h="1632512">
                <a:moveTo>
                  <a:pt x="0" y="0"/>
                </a:moveTo>
                <a:lnTo>
                  <a:pt x="3510779" y="0"/>
                </a:lnTo>
                <a:lnTo>
                  <a:pt x="3510779" y="1632512"/>
                </a:lnTo>
                <a:lnTo>
                  <a:pt x="0" y="163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8327" y="-775983"/>
            <a:ext cx="3080302" cy="2937838"/>
          </a:xfrm>
          <a:custGeom>
            <a:avLst/>
            <a:gdLst/>
            <a:ahLst/>
            <a:cxnLst/>
            <a:rect l="l" t="t" r="r" b="b"/>
            <a:pathLst>
              <a:path w="3080302" h="2937838">
                <a:moveTo>
                  <a:pt x="0" y="0"/>
                </a:moveTo>
                <a:lnTo>
                  <a:pt x="3080302" y="0"/>
                </a:lnTo>
                <a:lnTo>
                  <a:pt x="3080302" y="2937838"/>
                </a:lnTo>
                <a:lnTo>
                  <a:pt x="0" y="2937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36318" y="533993"/>
            <a:ext cx="3159858" cy="1469334"/>
          </a:xfrm>
          <a:custGeom>
            <a:avLst/>
            <a:gdLst/>
            <a:ahLst/>
            <a:cxnLst/>
            <a:rect l="l" t="t" r="r" b="b"/>
            <a:pathLst>
              <a:path w="3159858" h="1469334">
                <a:moveTo>
                  <a:pt x="0" y="0"/>
                </a:moveTo>
                <a:lnTo>
                  <a:pt x="3159858" y="0"/>
                </a:lnTo>
                <a:lnTo>
                  <a:pt x="3159858" y="1469334"/>
                </a:lnTo>
                <a:lnTo>
                  <a:pt x="0" y="1469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1458">
            <a:off x="8256849" y="5279787"/>
            <a:ext cx="3546023" cy="2721573"/>
          </a:xfrm>
          <a:custGeom>
            <a:avLst/>
            <a:gdLst/>
            <a:ahLst/>
            <a:cxnLst/>
            <a:rect l="l" t="t" r="r" b="b"/>
            <a:pathLst>
              <a:path w="3546023" h="2721573">
                <a:moveTo>
                  <a:pt x="0" y="0"/>
                </a:moveTo>
                <a:lnTo>
                  <a:pt x="3546023" y="0"/>
                </a:lnTo>
                <a:lnTo>
                  <a:pt x="3546023" y="2721573"/>
                </a:lnTo>
                <a:lnTo>
                  <a:pt x="0" y="272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9762" y="7039398"/>
            <a:ext cx="3708309" cy="1591202"/>
          </a:xfrm>
          <a:custGeom>
            <a:avLst/>
            <a:gdLst/>
            <a:ahLst/>
            <a:cxnLst/>
            <a:rect l="l" t="t" r="r" b="b"/>
            <a:pathLst>
              <a:path w="3708309" h="1591202">
                <a:moveTo>
                  <a:pt x="0" y="0"/>
                </a:moveTo>
                <a:lnTo>
                  <a:pt x="3708308" y="0"/>
                </a:lnTo>
                <a:lnTo>
                  <a:pt x="3708308" y="1591201"/>
                </a:lnTo>
                <a:lnTo>
                  <a:pt x="0" y="159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7654" y="4737849"/>
            <a:ext cx="2959292" cy="2915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36601" y="2161855"/>
            <a:ext cx="2959292" cy="291596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344881" y="1143727"/>
            <a:ext cx="9943119" cy="9143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6"/>
              </a:lnSpc>
            </a:pPr>
            <a:r>
              <a:rPr lang="en-US" sz="6361">
                <a:solidFill>
                  <a:srgbClr val="2F5030"/>
                </a:solidFill>
                <a:latin typeface="Agrandir Narrow Bold"/>
              </a:rPr>
              <a:t>Алма көшеті, жеміс ағаштарын</a:t>
            </a:r>
          </a:p>
          <a:p>
            <a:pPr algn="ctr">
              <a:lnSpc>
                <a:spcPts val="8906"/>
              </a:lnSpc>
            </a:pPr>
            <a:r>
              <a:rPr lang="en-US" sz="6361">
                <a:solidFill>
                  <a:srgbClr val="2F5030"/>
                </a:solidFill>
                <a:latin typeface="Agrandir Narrow Bold"/>
              </a:rPr>
              <a:t> отырғызу, саяжайға бару, арамшөпті жұламын. </a:t>
            </a:r>
          </a:p>
          <a:p>
            <a:pPr algn="ctr">
              <a:lnSpc>
                <a:spcPts val="8906"/>
              </a:lnSpc>
            </a:pPr>
            <a:r>
              <a:rPr lang="en-US" sz="6361">
                <a:solidFill>
                  <a:srgbClr val="2F5030"/>
                </a:solidFill>
                <a:latin typeface="Agrandir Narrow Bold Italics"/>
              </a:rPr>
              <a:t> Біз сенбіде саяжайға бардық</a:t>
            </a:r>
            <a:r>
              <a:rPr lang="en-US" sz="6361">
                <a:solidFill>
                  <a:srgbClr val="2F5030"/>
                </a:solidFill>
                <a:latin typeface="Agrandir Narrow Italics"/>
              </a:rPr>
              <a:t>.</a:t>
            </a:r>
          </a:p>
          <a:p>
            <a:pPr algn="ctr">
              <a:lnSpc>
                <a:spcPts val="8906"/>
              </a:lnSpc>
              <a:spcBef>
                <a:spcPct val="0"/>
              </a:spcBef>
            </a:pPr>
            <a:endParaRPr lang="en-US" sz="6361">
              <a:solidFill>
                <a:srgbClr val="2F5030"/>
              </a:solidFill>
              <a:latin typeface="Agrandir Narrow Itali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629" y="2260146"/>
            <a:ext cx="7950108" cy="6157436"/>
          </a:xfrm>
          <a:custGeom>
            <a:avLst/>
            <a:gdLst/>
            <a:ahLst/>
            <a:cxnLst/>
            <a:rect l="l" t="t" r="r" b="b"/>
            <a:pathLst>
              <a:path w="7950108" h="6157436">
                <a:moveTo>
                  <a:pt x="0" y="0"/>
                </a:moveTo>
                <a:lnTo>
                  <a:pt x="7950107" y="0"/>
                </a:lnTo>
                <a:lnTo>
                  <a:pt x="7950107" y="6157436"/>
                </a:lnTo>
                <a:lnTo>
                  <a:pt x="0" y="615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08612" y="582772"/>
            <a:ext cx="11033952" cy="1276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6"/>
              </a:lnSpc>
              <a:spcBef>
                <a:spcPct val="0"/>
              </a:spcBef>
            </a:pPr>
            <a:r>
              <a:rPr lang="en-US" sz="6361">
                <a:solidFill>
                  <a:srgbClr val="2F5030"/>
                </a:solidFill>
                <a:latin typeface="Agrandir Narrow Bold"/>
              </a:rPr>
              <a:t>Айтылым. Жұптық жұмыс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2674975"/>
            <a:ext cx="8887322" cy="395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96"/>
              </a:lnSpc>
            </a:pPr>
            <a:r>
              <a:rPr lang="en-US" sz="4354">
                <a:solidFill>
                  <a:srgbClr val="2F5030"/>
                </a:solidFill>
                <a:latin typeface="Agrandir Narrow Bold"/>
              </a:rPr>
              <a:t>1.Ата не істеп жатыр?</a:t>
            </a:r>
          </a:p>
          <a:p>
            <a:pPr>
              <a:lnSpc>
                <a:spcPts val="6096"/>
              </a:lnSpc>
            </a:pPr>
            <a:endParaRPr lang="en-US" sz="4354">
              <a:solidFill>
                <a:srgbClr val="2F5030"/>
              </a:solidFill>
              <a:latin typeface="Agrandir Narrow Bold"/>
            </a:endParaRPr>
          </a:p>
          <a:p>
            <a:pPr>
              <a:lnSpc>
                <a:spcPts val="6096"/>
              </a:lnSpc>
            </a:pPr>
            <a:r>
              <a:rPr lang="en-US" sz="4354">
                <a:solidFill>
                  <a:srgbClr val="2F5030"/>
                </a:solidFill>
                <a:latin typeface="Agrandir Narrow Bold"/>
              </a:rPr>
              <a:t>2.Сәуле не істеп тұр?</a:t>
            </a:r>
          </a:p>
          <a:p>
            <a:pPr>
              <a:lnSpc>
                <a:spcPts val="6096"/>
              </a:lnSpc>
            </a:pPr>
            <a:endParaRPr lang="en-US" sz="4354">
              <a:solidFill>
                <a:srgbClr val="2F5030"/>
              </a:solidFill>
              <a:latin typeface="Agrandir Narrow Bold"/>
            </a:endParaRPr>
          </a:p>
          <a:p>
            <a:pPr>
              <a:lnSpc>
                <a:spcPts val="6096"/>
              </a:lnSpc>
              <a:spcBef>
                <a:spcPct val="0"/>
              </a:spcBef>
            </a:pPr>
            <a:r>
              <a:rPr lang="en-US" sz="4354">
                <a:solidFill>
                  <a:srgbClr val="2F5030"/>
                </a:solidFill>
                <a:latin typeface="Agrandir Narrow Bold"/>
              </a:rPr>
              <a:t>3. Мараттың қолында не бар?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64782"/>
            <a:ext cx="7950108" cy="6157436"/>
          </a:xfrm>
          <a:custGeom>
            <a:avLst/>
            <a:gdLst/>
            <a:ahLst/>
            <a:cxnLst/>
            <a:rect l="l" t="t" r="r" b="b"/>
            <a:pathLst>
              <a:path w="7950108" h="6157436">
                <a:moveTo>
                  <a:pt x="0" y="0"/>
                </a:moveTo>
                <a:lnTo>
                  <a:pt x="7950108" y="0"/>
                </a:lnTo>
                <a:lnTo>
                  <a:pt x="7950108" y="6157436"/>
                </a:lnTo>
                <a:lnTo>
                  <a:pt x="0" y="615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85385" y="601374"/>
            <a:ext cx="11033952" cy="1276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6"/>
              </a:lnSpc>
              <a:spcBef>
                <a:spcPct val="0"/>
              </a:spcBef>
            </a:pPr>
            <a:r>
              <a:rPr lang="en-US" sz="6361">
                <a:solidFill>
                  <a:srgbClr val="2F5030"/>
                </a:solidFill>
                <a:latin typeface="Agrandir Narrow Bold"/>
              </a:rPr>
              <a:t>Айтылым. Жұптық жұмыс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81705" y="1750457"/>
            <a:ext cx="9659947" cy="764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73"/>
              </a:lnSpc>
            </a:pPr>
            <a:r>
              <a:rPr lang="en-US" sz="4763">
                <a:solidFill>
                  <a:srgbClr val="2F5030"/>
                </a:solidFill>
                <a:latin typeface="Agrandir Narrow Bold"/>
              </a:rPr>
              <a:t>1.Ата  не  істеп  жатыр?</a:t>
            </a:r>
          </a:p>
          <a:p>
            <a:pPr>
              <a:lnSpc>
                <a:spcPts val="7573"/>
              </a:lnSpc>
            </a:pPr>
            <a:r>
              <a:rPr lang="en-US" sz="4763">
                <a:solidFill>
                  <a:srgbClr val="2F5030"/>
                </a:solidFill>
                <a:latin typeface="Agrandir Narrow Bold Italics"/>
              </a:rPr>
              <a:t>Ата жерді  қазды.</a:t>
            </a:r>
          </a:p>
          <a:p>
            <a:pPr>
              <a:lnSpc>
                <a:spcPts val="7573"/>
              </a:lnSpc>
            </a:pPr>
            <a:r>
              <a:rPr lang="en-US" sz="4763">
                <a:solidFill>
                  <a:srgbClr val="2F5030"/>
                </a:solidFill>
                <a:latin typeface="Agrandir Narrow Bold Italics"/>
              </a:rPr>
              <a:t> Ол  көшетті  отырғызады.</a:t>
            </a:r>
          </a:p>
          <a:p>
            <a:pPr>
              <a:lnSpc>
                <a:spcPts val="7573"/>
              </a:lnSpc>
            </a:pPr>
            <a:r>
              <a:rPr lang="en-US" sz="4763">
                <a:solidFill>
                  <a:srgbClr val="2F5030"/>
                </a:solidFill>
                <a:latin typeface="Agrandir Narrow Bold"/>
              </a:rPr>
              <a:t>2.Сәуле  не  істеп  тұр?</a:t>
            </a:r>
          </a:p>
          <a:p>
            <a:pPr>
              <a:lnSpc>
                <a:spcPts val="7573"/>
              </a:lnSpc>
            </a:pPr>
            <a:r>
              <a:rPr lang="en-US" sz="4763">
                <a:solidFill>
                  <a:srgbClr val="2F5030"/>
                </a:solidFill>
                <a:latin typeface="Agrandir Narrow Bold Italics"/>
              </a:rPr>
              <a:t>Сәуле   көшетті  ұстап  тұр.</a:t>
            </a:r>
          </a:p>
          <a:p>
            <a:pPr>
              <a:lnSpc>
                <a:spcPts val="7573"/>
              </a:lnSpc>
            </a:pPr>
            <a:r>
              <a:rPr lang="en-US" sz="4763">
                <a:solidFill>
                  <a:srgbClr val="2F5030"/>
                </a:solidFill>
                <a:latin typeface="Agrandir Narrow Bold"/>
              </a:rPr>
              <a:t>3. Мараттың   қолында  не бар?</a:t>
            </a:r>
          </a:p>
          <a:p>
            <a:pPr>
              <a:lnSpc>
                <a:spcPts val="7132"/>
              </a:lnSpc>
            </a:pPr>
            <a:r>
              <a:rPr lang="en-US" sz="4485">
                <a:solidFill>
                  <a:srgbClr val="2F5030"/>
                </a:solidFill>
                <a:latin typeface="Agrandir Narrow Bold Italics"/>
              </a:rPr>
              <a:t>Мараттың    қолында   су  құйғыш   бар.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2805" y="113997"/>
            <a:ext cx="7818120" cy="8229600"/>
          </a:xfrm>
          <a:custGeom>
            <a:avLst/>
            <a:gdLst/>
            <a:ahLst/>
            <a:cxnLst/>
            <a:rect l="l" t="t" r="r" b="b"/>
            <a:pathLst>
              <a:path w="7818120" h="8229600">
                <a:moveTo>
                  <a:pt x="0" y="0"/>
                </a:moveTo>
                <a:lnTo>
                  <a:pt x="7818120" y="0"/>
                </a:lnTo>
                <a:lnTo>
                  <a:pt x="7818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4103">
            <a:off x="1435507" y="2518324"/>
            <a:ext cx="16013571" cy="5789156"/>
          </a:xfrm>
          <a:custGeom>
            <a:avLst/>
            <a:gdLst/>
            <a:ahLst/>
            <a:cxnLst/>
            <a:rect l="l" t="t" r="r" b="b"/>
            <a:pathLst>
              <a:path w="16013571" h="5789156">
                <a:moveTo>
                  <a:pt x="0" y="0"/>
                </a:moveTo>
                <a:lnTo>
                  <a:pt x="16013571" y="0"/>
                </a:lnTo>
                <a:lnTo>
                  <a:pt x="16013571" y="5789156"/>
                </a:lnTo>
                <a:lnTo>
                  <a:pt x="0" y="5789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73" b="-1173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8663" y="5143500"/>
            <a:ext cx="3192758" cy="5315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196617" y="5143500"/>
            <a:ext cx="3192758" cy="53159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603364" y="6799566"/>
            <a:ext cx="5046875" cy="4917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37761" y="6089923"/>
            <a:ext cx="5046875" cy="491746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8663" y="2932087"/>
            <a:ext cx="17864004" cy="717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5"/>
              </a:lnSpc>
            </a:pPr>
            <a:r>
              <a:rPr lang="en-US" sz="6361">
                <a:solidFill>
                  <a:srgbClr val="000000"/>
                </a:solidFill>
                <a:latin typeface="Agrandir Narrow Bold"/>
              </a:rPr>
              <a:t>         </a:t>
            </a:r>
            <a:r>
              <a:rPr lang="en-US" sz="6361">
                <a:solidFill>
                  <a:srgbClr val="557520"/>
                </a:solidFill>
                <a:latin typeface="Agrandir Narrow Bold"/>
              </a:rPr>
              <a:t>Көктем келді. Атам екеуіміз</a:t>
            </a:r>
          </a:p>
          <a:p>
            <a:pPr>
              <a:lnSpc>
                <a:spcPts val="11153"/>
              </a:lnSpc>
            </a:pPr>
            <a:r>
              <a:rPr lang="en-US" sz="6161">
                <a:solidFill>
                  <a:srgbClr val="557520"/>
                </a:solidFill>
                <a:latin typeface="Agrandir Narrow Bold"/>
              </a:rPr>
              <a:t>саяжайға бардық. Саяжай қаланың шетінде орналасқан. Саяжайда адамдар бақша жұмыстарымен айналысады. Атам көшет  отырғызды. Мен көшетті суғардым.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28176" y="-28878"/>
            <a:ext cx="13244170" cy="292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5"/>
              </a:lnSpc>
            </a:pPr>
            <a:r>
              <a:rPr lang="en-US" sz="6361">
                <a:solidFill>
                  <a:srgbClr val="2F5030"/>
                </a:solidFill>
                <a:latin typeface="Agrandir Narrow Bold"/>
              </a:rPr>
              <a:t>Тыңдалым</a:t>
            </a:r>
          </a:p>
          <a:p>
            <a:pPr algn="ctr">
              <a:lnSpc>
                <a:spcPts val="7125"/>
              </a:lnSpc>
            </a:pPr>
            <a:r>
              <a:rPr lang="en-US" sz="6361">
                <a:solidFill>
                  <a:srgbClr val="2F5030"/>
                </a:solidFill>
                <a:latin typeface="Agrandir Narrow Bold"/>
              </a:rPr>
              <a:t>1-тапсырма.  Тыңда. </a:t>
            </a:r>
          </a:p>
          <a:p>
            <a:pPr algn="ctr">
              <a:lnSpc>
                <a:spcPts val="7125"/>
              </a:lnSpc>
            </a:pPr>
            <a:r>
              <a:rPr lang="en-US" sz="6361">
                <a:solidFill>
                  <a:srgbClr val="2F5030"/>
                </a:solidFill>
                <a:latin typeface="Agrandir Narrow Bold"/>
              </a:rPr>
              <a:t>Сұрақтарға  жауап бер.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2805" y="113997"/>
            <a:ext cx="7818120" cy="8229600"/>
          </a:xfrm>
          <a:custGeom>
            <a:avLst/>
            <a:gdLst/>
            <a:ahLst/>
            <a:cxnLst/>
            <a:rect l="l" t="t" r="r" b="b"/>
            <a:pathLst>
              <a:path w="7818120" h="8229600">
                <a:moveTo>
                  <a:pt x="0" y="0"/>
                </a:moveTo>
                <a:lnTo>
                  <a:pt x="7818120" y="0"/>
                </a:lnTo>
                <a:lnTo>
                  <a:pt x="7818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4103">
            <a:off x="1810774" y="-889368"/>
            <a:ext cx="16230600" cy="6005322"/>
          </a:xfrm>
          <a:custGeom>
            <a:avLst/>
            <a:gdLst/>
            <a:ahLst/>
            <a:cxnLst/>
            <a:rect l="l" t="t" r="r" b="b"/>
            <a:pathLst>
              <a:path w="16230600" h="6005322">
                <a:moveTo>
                  <a:pt x="0" y="0"/>
                </a:moveTo>
                <a:lnTo>
                  <a:pt x="16230600" y="0"/>
                </a:lnTo>
                <a:lnTo>
                  <a:pt x="16230600" y="6005322"/>
                </a:lnTo>
                <a:lnTo>
                  <a:pt x="0" y="6005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8663" y="5143500"/>
            <a:ext cx="3192758" cy="5315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196617" y="5143500"/>
            <a:ext cx="3192758" cy="53159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603364" y="6799566"/>
            <a:ext cx="5046875" cy="4917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37761" y="6089923"/>
            <a:ext cx="5046875" cy="49174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18663" y="1969261"/>
            <a:ext cx="17969337" cy="464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06"/>
              </a:lnSpc>
              <a:spcBef>
                <a:spcPct val="0"/>
              </a:spcBef>
            </a:pPr>
            <a:r>
              <a:rPr lang="en-US" sz="6361">
                <a:solidFill>
                  <a:srgbClr val="2F5030"/>
                </a:solidFill>
                <a:latin typeface="Agrandir Narrow Bold"/>
              </a:rPr>
              <a:t>Сұрақтар:</a:t>
            </a:r>
          </a:p>
          <a:p>
            <a:pPr>
              <a:lnSpc>
                <a:spcPts val="8906"/>
              </a:lnSpc>
              <a:spcBef>
                <a:spcPct val="0"/>
              </a:spcBef>
            </a:pPr>
            <a:r>
              <a:rPr lang="en-US" sz="6361">
                <a:solidFill>
                  <a:srgbClr val="557520"/>
                </a:solidFill>
                <a:latin typeface="Agrandir Narrow Bold"/>
              </a:rPr>
              <a:t>•</a:t>
            </a:r>
            <a:r>
              <a:rPr lang="en-US" sz="6361">
                <a:solidFill>
                  <a:srgbClr val="4200FF"/>
                </a:solidFill>
                <a:latin typeface="Agrandir Narrow Bold"/>
              </a:rPr>
              <a:t> </a:t>
            </a:r>
            <a:r>
              <a:rPr lang="en-US" sz="6361">
                <a:solidFill>
                  <a:srgbClr val="557520"/>
                </a:solidFill>
                <a:latin typeface="Agrandir Narrow Bold"/>
              </a:rPr>
              <a:t>Саяжай қайда орналасқан?</a:t>
            </a:r>
          </a:p>
          <a:p>
            <a:pPr>
              <a:lnSpc>
                <a:spcPts val="8906"/>
              </a:lnSpc>
              <a:spcBef>
                <a:spcPct val="0"/>
              </a:spcBef>
            </a:pPr>
            <a:r>
              <a:rPr lang="en-US" sz="6361">
                <a:solidFill>
                  <a:srgbClr val="557520"/>
                </a:solidFill>
                <a:latin typeface="Agrandir Narrow Bold"/>
              </a:rPr>
              <a:t>• Саяжайда адамдар немен айналысады?</a:t>
            </a:r>
          </a:p>
          <a:p>
            <a:pPr>
              <a:lnSpc>
                <a:spcPts val="8906"/>
              </a:lnSpc>
              <a:spcBef>
                <a:spcPct val="0"/>
              </a:spcBef>
            </a:pPr>
            <a:r>
              <a:rPr lang="en-US" sz="6361">
                <a:solidFill>
                  <a:srgbClr val="557520"/>
                </a:solidFill>
                <a:latin typeface="Agrandir Narrow Bold"/>
              </a:rPr>
              <a:t>• Атам не отырғызды?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613</Words>
  <Application>Microsoft Office PowerPoint</Application>
  <PresentationFormat>Произвольный</PresentationFormat>
  <Paragraphs>171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Arial</vt:lpstr>
      <vt:lpstr>Agrandir Narrow Bold</vt:lpstr>
      <vt:lpstr>Calibri</vt:lpstr>
      <vt:lpstr>Agrandir Narrow</vt:lpstr>
      <vt:lpstr>Agrandir Narrow Bold Italics</vt:lpstr>
      <vt:lpstr>Source Sans Pro</vt:lpstr>
      <vt:lpstr>Hitchcut</vt:lpstr>
      <vt:lpstr>Lora</vt:lpstr>
      <vt:lpstr>Agrandir Narrow Italics</vt:lpstr>
      <vt:lpstr>Hitchcut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Саяжайда</dc:title>
  <cp:lastModifiedBy>Huawei</cp:lastModifiedBy>
  <cp:revision>4</cp:revision>
  <dcterms:created xsi:type="dcterms:W3CDTF">2006-08-16T00:00:00Z</dcterms:created>
  <dcterms:modified xsi:type="dcterms:W3CDTF">2024-10-14T14:10:35Z</dcterms:modified>
  <dc:identifier>DAF-JIP5YBs</dc:identifier>
</cp:coreProperties>
</file>