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Lora" panose="020B0604020202020204" charset="-52"/>
      <p:regular r:id="rId30"/>
    </p:embeddedFont>
    <p:embeddedFont>
      <p:font typeface="Lora Bold" panose="020B0604020202020204" charset="-5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77" y="7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jpe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32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6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31" Type="http://schemas.openxmlformats.org/officeDocument/2006/relationships/image" Target="../media/image3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2.png"/><Relationship Id="rId21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4.svg"/><Relationship Id="rId17" Type="http://schemas.openxmlformats.org/officeDocument/2006/relationships/image" Target="../media/image9.png"/><Relationship Id="rId2" Type="http://schemas.openxmlformats.org/officeDocument/2006/relationships/hyperlink" Target="https://wordwall.net/ru/resource/70720230" TargetMode="External"/><Relationship Id="rId16" Type="http://schemas.openxmlformats.org/officeDocument/2006/relationships/image" Target="../media/image56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7.png"/><Relationship Id="rId24" Type="http://schemas.openxmlformats.org/officeDocument/2006/relationships/image" Target="../media/image40.svg"/><Relationship Id="rId5" Type="http://schemas.openxmlformats.org/officeDocument/2006/relationships/image" Target="../media/image29.png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12.svg"/><Relationship Id="rId19" Type="http://schemas.openxmlformats.org/officeDocument/2006/relationships/image" Target="../media/image11.png"/><Relationship Id="rId4" Type="http://schemas.openxmlformats.org/officeDocument/2006/relationships/image" Target="../media/image24.svg"/><Relationship Id="rId9" Type="http://schemas.openxmlformats.org/officeDocument/2006/relationships/image" Target="../media/image6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0.svg"/><Relationship Id="rId2" Type="http://schemas.openxmlformats.org/officeDocument/2006/relationships/image" Target="../media/image41.png"/><Relationship Id="rId16" Type="http://schemas.openxmlformats.org/officeDocument/2006/relationships/image" Target="../media/image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24" Type="http://schemas.openxmlformats.org/officeDocument/2006/relationships/image" Target="../media/image10.png"/><Relationship Id="rId5" Type="http://schemas.openxmlformats.org/officeDocument/2006/relationships/hyperlink" Target="https://wordwall.net/ru/resource/70720230" TargetMode="External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56.svg"/><Relationship Id="rId4" Type="http://schemas.openxmlformats.org/officeDocument/2006/relationships/image" Target="../media/image2.svg"/><Relationship Id="rId9" Type="http://schemas.openxmlformats.org/officeDocument/2006/relationships/image" Target="../media/image54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6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0.svg"/><Relationship Id="rId2" Type="http://schemas.openxmlformats.org/officeDocument/2006/relationships/image" Target="../media/image42.png"/><Relationship Id="rId16" Type="http://schemas.openxmlformats.org/officeDocument/2006/relationships/image" Target="../media/image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24" Type="http://schemas.openxmlformats.org/officeDocument/2006/relationships/image" Target="../media/image10.png"/><Relationship Id="rId5" Type="http://schemas.openxmlformats.org/officeDocument/2006/relationships/hyperlink" Target="https://wordwall.net/ru/resource/70720230" TargetMode="External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56.svg"/><Relationship Id="rId4" Type="http://schemas.openxmlformats.org/officeDocument/2006/relationships/image" Target="../media/image2.svg"/><Relationship Id="rId9" Type="http://schemas.openxmlformats.org/officeDocument/2006/relationships/image" Target="../media/image54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0.svg"/><Relationship Id="rId2" Type="http://schemas.openxmlformats.org/officeDocument/2006/relationships/image" Target="../media/image43.png"/><Relationship Id="rId16" Type="http://schemas.openxmlformats.org/officeDocument/2006/relationships/image" Target="../media/image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24" Type="http://schemas.openxmlformats.org/officeDocument/2006/relationships/image" Target="../media/image10.png"/><Relationship Id="rId5" Type="http://schemas.openxmlformats.org/officeDocument/2006/relationships/hyperlink" Target="https://wordwall.net/ru/resource/70720230" TargetMode="External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56.svg"/><Relationship Id="rId4" Type="http://schemas.openxmlformats.org/officeDocument/2006/relationships/image" Target="../media/image2.svg"/><Relationship Id="rId9" Type="http://schemas.openxmlformats.org/officeDocument/2006/relationships/image" Target="../media/image54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5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18" Type="http://schemas.openxmlformats.org/officeDocument/2006/relationships/image" Target="../media/image13.png"/><Relationship Id="rId26" Type="http://schemas.openxmlformats.org/officeDocument/2006/relationships/image" Target="../media/image27.png"/><Relationship Id="rId3" Type="http://schemas.openxmlformats.org/officeDocument/2006/relationships/image" Target="../media/image32.svg"/><Relationship Id="rId21" Type="http://schemas.openxmlformats.org/officeDocument/2006/relationships/image" Target="../media/image44.svg"/><Relationship Id="rId7" Type="http://schemas.openxmlformats.org/officeDocument/2006/relationships/image" Target="../media/image36.svg"/><Relationship Id="rId12" Type="http://schemas.openxmlformats.org/officeDocument/2006/relationships/image" Target="../media/image23.png"/><Relationship Id="rId17" Type="http://schemas.openxmlformats.org/officeDocument/2006/relationships/image" Target="../media/image22.svg"/><Relationship Id="rId25" Type="http://schemas.openxmlformats.org/officeDocument/2006/relationships/image" Target="../media/image48.svg"/><Relationship Id="rId2" Type="http://schemas.openxmlformats.org/officeDocument/2006/relationships/image" Target="../media/image18.png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0.svg"/><Relationship Id="rId24" Type="http://schemas.openxmlformats.org/officeDocument/2006/relationships/image" Target="../media/image26.png"/><Relationship Id="rId5" Type="http://schemas.openxmlformats.org/officeDocument/2006/relationships/image" Target="../media/image34.svg"/><Relationship Id="rId15" Type="http://schemas.openxmlformats.org/officeDocument/2006/relationships/image" Target="../media/image12.svg"/><Relationship Id="rId23" Type="http://schemas.openxmlformats.org/officeDocument/2006/relationships/image" Target="../media/image46.svg"/><Relationship Id="rId28" Type="http://schemas.openxmlformats.org/officeDocument/2006/relationships/image" Target="../media/image7.png"/><Relationship Id="rId10" Type="http://schemas.openxmlformats.org/officeDocument/2006/relationships/image" Target="../media/image22.png"/><Relationship Id="rId19" Type="http://schemas.openxmlformats.org/officeDocument/2006/relationships/image" Target="../media/image26.svg"/><Relationship Id="rId31" Type="http://schemas.openxmlformats.org/officeDocument/2006/relationships/image" Target="../media/image52.svg"/><Relationship Id="rId4" Type="http://schemas.openxmlformats.org/officeDocument/2006/relationships/image" Target="../media/image19.png"/><Relationship Id="rId9" Type="http://schemas.openxmlformats.org/officeDocument/2006/relationships/image" Target="../media/image38.svg"/><Relationship Id="rId14" Type="http://schemas.openxmlformats.org/officeDocument/2006/relationships/image" Target="../media/image6.png"/><Relationship Id="rId22" Type="http://schemas.openxmlformats.org/officeDocument/2006/relationships/image" Target="../media/image25.png"/><Relationship Id="rId27" Type="http://schemas.openxmlformats.org/officeDocument/2006/relationships/image" Target="../media/image50.svg"/><Relationship Id="rId3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3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18" Type="http://schemas.openxmlformats.org/officeDocument/2006/relationships/image" Target="../media/image56.svg"/><Relationship Id="rId26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24" Type="http://schemas.openxmlformats.org/officeDocument/2006/relationships/image" Target="../media/image20.sv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26.svg"/><Relationship Id="rId19" Type="http://schemas.openxmlformats.org/officeDocument/2006/relationships/image" Target="../media/image9.png"/><Relationship Id="rId4" Type="http://schemas.openxmlformats.org/officeDocument/2006/relationships/hyperlink" Target="https://wordwall.net/ru/resource/70720230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3982">
            <a:off x="5836928" y="747680"/>
            <a:ext cx="4911512" cy="7674237"/>
          </a:xfrm>
          <a:custGeom>
            <a:avLst/>
            <a:gdLst/>
            <a:ahLst/>
            <a:cxnLst/>
            <a:rect l="l" t="t" r="r" b="b"/>
            <a:pathLst>
              <a:path w="4911512" h="7674237">
                <a:moveTo>
                  <a:pt x="0" y="0"/>
                </a:moveTo>
                <a:lnTo>
                  <a:pt x="4911511" y="0"/>
                </a:lnTo>
                <a:lnTo>
                  <a:pt x="4911511" y="7674238"/>
                </a:lnTo>
                <a:lnTo>
                  <a:pt x="0" y="7674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218374">
            <a:off x="4332331" y="3166456"/>
            <a:ext cx="7205703" cy="10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3"/>
              </a:lnSpc>
            </a:pPr>
            <a:r>
              <a:rPr lang="en-US" sz="10105">
                <a:solidFill>
                  <a:srgbClr val="21768F"/>
                </a:solidFill>
                <a:latin typeface="Lora Bold"/>
              </a:rPr>
              <a:t>Қазақ тілі</a:t>
            </a:r>
          </a:p>
        </p:txBody>
      </p:sp>
      <p:sp>
        <p:nvSpPr>
          <p:cNvPr id="4" name="Freeform 4"/>
          <p:cNvSpPr/>
          <p:nvPr/>
        </p:nvSpPr>
        <p:spPr>
          <a:xfrm rot="7721677">
            <a:off x="-3188298" y="7010070"/>
            <a:ext cx="5806440" cy="6119772"/>
          </a:xfrm>
          <a:custGeom>
            <a:avLst/>
            <a:gdLst/>
            <a:ahLst/>
            <a:cxnLst/>
            <a:rect l="l" t="t" r="r" b="b"/>
            <a:pathLst>
              <a:path w="5806440" h="6119772">
                <a:moveTo>
                  <a:pt x="0" y="0"/>
                </a:moveTo>
                <a:lnTo>
                  <a:pt x="5806440" y="0"/>
                </a:lnTo>
                <a:lnTo>
                  <a:pt x="5806440" y="6119772"/>
                </a:lnTo>
                <a:lnTo>
                  <a:pt x="0" y="6119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44000" y="650090"/>
            <a:ext cx="10794963" cy="10957664"/>
            <a:chOff x="0" y="0"/>
            <a:chExt cx="14393285" cy="14610218"/>
          </a:xfrm>
        </p:grpSpPr>
        <p:sp>
          <p:nvSpPr>
            <p:cNvPr id="6" name="Freeform 6"/>
            <p:cNvSpPr/>
            <p:nvPr/>
          </p:nvSpPr>
          <p:spPr>
            <a:xfrm rot="1910324">
              <a:off x="2099615" y="1871235"/>
              <a:ext cx="10194054" cy="10867748"/>
            </a:xfrm>
            <a:custGeom>
              <a:avLst/>
              <a:gdLst/>
              <a:ahLst/>
              <a:cxnLst/>
              <a:rect l="l" t="t" r="r" b="b"/>
              <a:pathLst>
                <a:path w="10194054" h="10867748">
                  <a:moveTo>
                    <a:pt x="0" y="0"/>
                  </a:moveTo>
                  <a:lnTo>
                    <a:pt x="10194054" y="0"/>
                  </a:lnTo>
                  <a:lnTo>
                    <a:pt x="10194054" y="10867748"/>
                  </a:lnTo>
                  <a:lnTo>
                    <a:pt x="0" y="10867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AutoShape 7"/>
            <p:cNvSpPr/>
            <p:nvPr/>
          </p:nvSpPr>
          <p:spPr>
            <a:xfrm rot="988896">
              <a:off x="4181794" y="3430185"/>
              <a:ext cx="5095288" cy="6699354"/>
            </a:xfrm>
            <a:prstGeom prst="rect">
              <a:avLst/>
            </a:prstGeom>
            <a:solidFill>
              <a:srgbClr val="FFDD64"/>
            </a:solidFill>
          </p:spPr>
        </p:sp>
        <p:sp>
          <p:nvSpPr>
            <p:cNvPr id="8" name="AutoShape 8"/>
            <p:cNvSpPr/>
            <p:nvPr/>
          </p:nvSpPr>
          <p:spPr>
            <a:xfrm rot="817865">
              <a:off x="4537973" y="3680372"/>
              <a:ext cx="4924419" cy="4916644"/>
            </a:xfrm>
            <a:prstGeom prst="rect">
              <a:avLst/>
            </a:prstGeom>
            <a:solidFill>
              <a:srgbClr val="F8F7ED"/>
            </a:solidFill>
          </p:spPr>
        </p:sp>
      </p:grpSp>
      <p:sp>
        <p:nvSpPr>
          <p:cNvPr id="9" name="Freeform 9"/>
          <p:cNvSpPr/>
          <p:nvPr/>
        </p:nvSpPr>
        <p:spPr>
          <a:xfrm rot="-7531726">
            <a:off x="13999441" y="-853279"/>
            <a:ext cx="3791239" cy="2973639"/>
          </a:xfrm>
          <a:custGeom>
            <a:avLst/>
            <a:gdLst/>
            <a:ahLst/>
            <a:cxnLst/>
            <a:rect l="l" t="t" r="r" b="b"/>
            <a:pathLst>
              <a:path w="3791239" h="2973639">
                <a:moveTo>
                  <a:pt x="0" y="0"/>
                </a:moveTo>
                <a:lnTo>
                  <a:pt x="3791239" y="0"/>
                </a:lnTo>
                <a:lnTo>
                  <a:pt x="3791239" y="2973639"/>
                </a:lnTo>
                <a:lnTo>
                  <a:pt x="0" y="2973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3786">
            <a:off x="10720043" y="7210955"/>
            <a:ext cx="3672419" cy="2880443"/>
          </a:xfrm>
          <a:custGeom>
            <a:avLst/>
            <a:gdLst/>
            <a:ahLst/>
            <a:cxnLst/>
            <a:rect l="l" t="t" r="r" b="b"/>
            <a:pathLst>
              <a:path w="3672419" h="2880443">
                <a:moveTo>
                  <a:pt x="0" y="0"/>
                </a:moveTo>
                <a:lnTo>
                  <a:pt x="3672418" y="0"/>
                </a:lnTo>
                <a:lnTo>
                  <a:pt x="3672418" y="2880444"/>
                </a:lnTo>
                <a:lnTo>
                  <a:pt x="0" y="28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90461" flipH="1">
            <a:off x="43383" y="-956728"/>
            <a:ext cx="3703725" cy="3970855"/>
          </a:xfrm>
          <a:custGeom>
            <a:avLst/>
            <a:gdLst/>
            <a:ahLst/>
            <a:cxnLst/>
            <a:rect l="l" t="t" r="r" b="b"/>
            <a:pathLst>
              <a:path w="3703725" h="3970855">
                <a:moveTo>
                  <a:pt x="3703725" y="0"/>
                </a:moveTo>
                <a:lnTo>
                  <a:pt x="0" y="0"/>
                </a:lnTo>
                <a:lnTo>
                  <a:pt x="0" y="3970856"/>
                </a:lnTo>
                <a:lnTo>
                  <a:pt x="3703725" y="3970856"/>
                </a:lnTo>
                <a:lnTo>
                  <a:pt x="37037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rot="485078">
            <a:off x="732541" y="4231412"/>
            <a:ext cx="4457963" cy="3687483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13" name="Freeform 13"/>
          <p:cNvSpPr/>
          <p:nvPr/>
        </p:nvSpPr>
        <p:spPr>
          <a:xfrm rot="9390315">
            <a:off x="7155054" y="-1773277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1" y="0"/>
                </a:lnTo>
                <a:lnTo>
                  <a:pt x="2993401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14988" flipH="1">
            <a:off x="-527471" y="2856674"/>
            <a:ext cx="3217297" cy="3205598"/>
          </a:xfrm>
          <a:custGeom>
            <a:avLst/>
            <a:gdLst/>
            <a:ahLst/>
            <a:cxnLst/>
            <a:rect l="l" t="t" r="r" b="b"/>
            <a:pathLst>
              <a:path w="3217297" h="3205598">
                <a:moveTo>
                  <a:pt x="3217297" y="0"/>
                </a:moveTo>
                <a:lnTo>
                  <a:pt x="0" y="0"/>
                </a:lnTo>
                <a:lnTo>
                  <a:pt x="0" y="3205598"/>
                </a:lnTo>
                <a:lnTo>
                  <a:pt x="3217297" y="3205598"/>
                </a:lnTo>
                <a:lnTo>
                  <a:pt x="321729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70250" y="-910603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144000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259502" flipH="1">
            <a:off x="5184621" y="-870138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4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4" y="2762194"/>
                </a:lnTo>
                <a:lnTo>
                  <a:pt x="257637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184931">
            <a:off x="3902067" y="76891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0"/>
                </a:lnTo>
                <a:lnTo>
                  <a:pt x="0" y="5195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19" name="Freeform 19"/>
          <p:cNvSpPr/>
          <p:nvPr/>
        </p:nvSpPr>
        <p:spPr>
          <a:xfrm rot="4721054">
            <a:off x="7198094" y="7602575"/>
            <a:ext cx="2908500" cy="4155000"/>
          </a:xfrm>
          <a:custGeom>
            <a:avLst/>
            <a:gdLst/>
            <a:ahLst/>
            <a:cxnLst/>
            <a:rect l="l" t="t" r="r" b="b"/>
            <a:pathLst>
              <a:path w="2908500" h="4155000">
                <a:moveTo>
                  <a:pt x="0" y="0"/>
                </a:moveTo>
                <a:lnTo>
                  <a:pt x="2908500" y="0"/>
                </a:lnTo>
                <a:lnTo>
                  <a:pt x="2908500" y="4155000"/>
                </a:lnTo>
                <a:lnTo>
                  <a:pt x="0" y="41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36417">
            <a:off x="12434872" y="3447789"/>
            <a:ext cx="3820888" cy="3579088"/>
          </a:xfrm>
          <a:custGeom>
            <a:avLst/>
            <a:gdLst/>
            <a:ahLst/>
            <a:cxnLst/>
            <a:rect l="l" t="t" r="r" b="b"/>
            <a:pathLst>
              <a:path w="3820888" h="3579088">
                <a:moveTo>
                  <a:pt x="0" y="0"/>
                </a:moveTo>
                <a:lnTo>
                  <a:pt x="3820888" y="0"/>
                </a:lnTo>
                <a:lnTo>
                  <a:pt x="3820888" y="3579088"/>
                </a:lnTo>
                <a:lnTo>
                  <a:pt x="0" y="357908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r="-24895"/>
            </a:stretch>
          </a:blipFill>
        </p:spPr>
      </p:sp>
      <p:sp>
        <p:nvSpPr>
          <p:cNvPr id="21" name="Freeform 21"/>
          <p:cNvSpPr/>
          <p:nvPr/>
        </p:nvSpPr>
        <p:spPr>
          <a:xfrm rot="502667">
            <a:off x="857941" y="4640638"/>
            <a:ext cx="4207164" cy="2976569"/>
          </a:xfrm>
          <a:custGeom>
            <a:avLst/>
            <a:gdLst/>
            <a:ahLst/>
            <a:cxnLst/>
            <a:rect l="l" t="t" r="r" b="b"/>
            <a:pathLst>
              <a:path w="4207164" h="2976569">
                <a:moveTo>
                  <a:pt x="0" y="0"/>
                </a:moveTo>
                <a:lnTo>
                  <a:pt x="4207164" y="0"/>
                </a:lnTo>
                <a:lnTo>
                  <a:pt x="4207164" y="2976568"/>
                </a:lnTo>
                <a:lnTo>
                  <a:pt x="0" y="297656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278048" y="4621398"/>
            <a:ext cx="7289345" cy="119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  <a:spcBef>
                <a:spcPct val="0"/>
              </a:spcBef>
            </a:pPr>
            <a:r>
              <a:rPr lang="en-US" sz="8930">
                <a:solidFill>
                  <a:srgbClr val="21768F"/>
                </a:solidFill>
                <a:latin typeface="Lora"/>
              </a:rPr>
              <a:t> 2-сынып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5341911" y="1119028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-283792" y="7292519"/>
            <a:ext cx="5587051" cy="299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3219">
                <a:solidFill>
                  <a:srgbClr val="FFFFFF"/>
                </a:solidFill>
                <a:latin typeface="Lora Bold"/>
              </a:rPr>
              <a:t>Дескриптор:</a:t>
            </a:r>
          </a:p>
          <a:p>
            <a:pPr algn="ctr">
              <a:lnSpc>
                <a:spcPts val="3928"/>
              </a:lnSpc>
            </a:pPr>
            <a:r>
              <a:rPr lang="en-US" sz="3219">
                <a:solidFill>
                  <a:srgbClr val="FFFFFF"/>
                </a:solidFill>
                <a:latin typeface="Lora Bold"/>
              </a:rPr>
              <a:t>1.Мәтіңді тыңдайды.</a:t>
            </a:r>
          </a:p>
          <a:p>
            <a:pPr algn="ctr">
              <a:lnSpc>
                <a:spcPts val="3928"/>
              </a:lnSpc>
            </a:pPr>
            <a:r>
              <a:rPr lang="en-US" sz="3219">
                <a:solidFill>
                  <a:srgbClr val="FFFFFF"/>
                </a:solidFill>
                <a:latin typeface="Lora Bold"/>
              </a:rPr>
              <a:t>2.Сұраққа жауап береді.</a:t>
            </a:r>
          </a:p>
          <a:p>
            <a:pPr algn="ctr">
              <a:lnSpc>
                <a:spcPts val="3928"/>
              </a:lnSpc>
            </a:pPr>
            <a:r>
              <a:rPr lang="en-US" sz="3219">
                <a:solidFill>
                  <a:srgbClr val="FFFFFF"/>
                </a:solidFill>
                <a:latin typeface="Lora Bold"/>
              </a:rPr>
              <a:t>3. Суреттерді сәйкестендіреді.</a:t>
            </a:r>
          </a:p>
          <a:p>
            <a:pPr algn="ctr">
              <a:lnSpc>
                <a:spcPts val="3928"/>
              </a:lnSpc>
              <a:spcBef>
                <a:spcPct val="0"/>
              </a:spcBef>
            </a:pPr>
            <a:endParaRPr lang="en-US" sz="3219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 rot="-539027">
            <a:off x="-268410" y="2717824"/>
            <a:ext cx="5219946" cy="143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</a:pPr>
            <a:r>
              <a:rPr lang="en-US" sz="4653">
                <a:solidFill>
                  <a:srgbClr val="559446"/>
                </a:solidFill>
                <a:latin typeface="Lora Bold"/>
              </a:rPr>
              <a:t> Тыңдалым. Айтылым!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62459" y="2309457"/>
            <a:ext cx="11396841" cy="711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7"/>
              </a:lnSpc>
            </a:pPr>
            <a:r>
              <a:rPr lang="en-US" sz="4567">
                <a:solidFill>
                  <a:srgbClr val="635538"/>
                </a:solidFill>
                <a:latin typeface="Lora Bold"/>
              </a:rPr>
              <a:t>   Қазір  Түркістан  қаласы  өте   әдемі! Мен  заманауи  саябақта  қыдырдым. </a:t>
            </a:r>
          </a:p>
          <a:p>
            <a:pPr>
              <a:lnSpc>
                <a:spcPts val="5617"/>
              </a:lnSpc>
            </a:pPr>
            <a:r>
              <a:rPr lang="en-US" sz="4567">
                <a:solidFill>
                  <a:srgbClr val="635538"/>
                </a:solidFill>
                <a:latin typeface="Lora Bold"/>
              </a:rPr>
              <a:t>Саябақтың  ортасында  шәйнек үлгісіндегі  субұрқақ  орнатылған. «Керуен Сарай»  кешені  ішінде  «Судағы қайық  шеруі»  атты</a:t>
            </a:r>
          </a:p>
          <a:p>
            <a:pPr>
              <a:lnSpc>
                <a:spcPts val="5617"/>
              </a:lnSpc>
            </a:pPr>
            <a:r>
              <a:rPr lang="en-US" sz="4567">
                <a:solidFill>
                  <a:srgbClr val="635538"/>
                </a:solidFill>
                <a:latin typeface="Lora Bold"/>
              </a:rPr>
              <a:t> театрландырылған  шоуды  тамашаладық. Маған  жаңа  Түркістан    </a:t>
            </a:r>
          </a:p>
          <a:p>
            <a:pPr>
              <a:lnSpc>
                <a:spcPts val="5617"/>
              </a:lnSpc>
            </a:pPr>
            <a:r>
              <a:rPr lang="en-US" sz="4567">
                <a:solidFill>
                  <a:srgbClr val="635538"/>
                </a:solidFill>
                <a:latin typeface="Lora Bold"/>
              </a:rPr>
              <a:t> ұнады.</a:t>
            </a:r>
          </a:p>
          <a:p>
            <a:pPr marL="1072423" lvl="1" indent="-536211">
              <a:lnSpc>
                <a:spcPts val="6109"/>
              </a:lnSpc>
              <a:buFont typeface="Arial"/>
              <a:buChar char="•"/>
            </a:pPr>
            <a:r>
              <a:rPr lang="en-US" sz="4967">
                <a:solidFill>
                  <a:srgbClr val="FFFFFF"/>
                </a:solidFill>
                <a:latin typeface="Lora Bold"/>
              </a:rPr>
              <a:t>Ол  қай  жерлерде  болды?</a:t>
            </a:r>
          </a:p>
        </p:txBody>
      </p:sp>
      <p:sp>
        <p:nvSpPr>
          <p:cNvPr id="22" name="TextBox 22"/>
          <p:cNvSpPr txBox="1"/>
          <p:nvPr/>
        </p:nvSpPr>
        <p:spPr>
          <a:xfrm rot="-548695">
            <a:off x="-105171" y="4114112"/>
            <a:ext cx="5663524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8"/>
              </a:lnSpc>
            </a:pPr>
            <a:r>
              <a:rPr lang="en-US" sz="3407">
                <a:solidFill>
                  <a:srgbClr val="635538"/>
                </a:solidFill>
                <a:latin typeface="Lora Bold"/>
              </a:rPr>
              <a:t>1-тапсырма. Тыңда. Сұраққа жауап  бер.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24632" y="2711649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8" y="0"/>
                </a:lnTo>
                <a:lnTo>
                  <a:pt x="3884258" y="1486952"/>
                </a:lnTo>
                <a:lnTo>
                  <a:pt x="0" y="148695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6" name="TextBox 26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49583" y="1382251"/>
            <a:ext cx="3456190" cy="62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4729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22305" y="2962201"/>
            <a:ext cx="3907325" cy="9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  <a:spcBef>
                <a:spcPct val="0"/>
              </a:spcBef>
            </a:pPr>
            <a:r>
              <a:rPr lang="en-US" sz="3765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46472" y="5883780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19421" y="4733473"/>
            <a:ext cx="4158877" cy="59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2"/>
              </a:lnSpc>
              <a:spcBef>
                <a:spcPct val="0"/>
              </a:spcBef>
            </a:pPr>
            <a:r>
              <a:rPr lang="en-US" sz="4582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37977" y="7359130"/>
            <a:ext cx="3540320" cy="92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  <a:spcBef>
                <a:spcPct val="0"/>
              </a:spcBef>
            </a:pPr>
            <a:r>
              <a:rPr lang="en-US" sz="3559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946163" y="8805971"/>
            <a:ext cx="3583467" cy="83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8"/>
              </a:lnSpc>
              <a:spcBef>
                <a:spcPct val="0"/>
              </a:spcBef>
            </a:pPr>
            <a:r>
              <a:rPr lang="en-US" sz="3258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77429" y="2733914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7" y="0"/>
                </a:lnTo>
                <a:lnTo>
                  <a:pt x="3884257" y="1486951"/>
                </a:lnTo>
                <a:lnTo>
                  <a:pt x="0" y="1486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06929" y="6024456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25" name="AutoShape 25"/>
          <p:cNvSpPr/>
          <p:nvPr/>
        </p:nvSpPr>
        <p:spPr>
          <a:xfrm>
            <a:off x="7469506" y="1890544"/>
            <a:ext cx="2737422" cy="4559895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TextBox 28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05078" y="1725151"/>
            <a:ext cx="3378905" cy="61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3"/>
              </a:lnSpc>
              <a:spcBef>
                <a:spcPct val="0"/>
              </a:spcBef>
            </a:pPr>
            <a:r>
              <a:rPr lang="en-US" sz="4623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93381" y="2980095"/>
            <a:ext cx="3736249" cy="92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440759" y="4729915"/>
            <a:ext cx="4307544" cy="62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  <a:spcBef>
                <a:spcPct val="0"/>
              </a:spcBef>
            </a:pPr>
            <a:r>
              <a:rPr lang="en-US" sz="4745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20069" y="7248830"/>
            <a:ext cx="3702672" cy="95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"/>
              </a:lnSpc>
              <a:spcBef>
                <a:spcPct val="0"/>
              </a:spcBef>
            </a:pPr>
            <a:r>
              <a:rPr lang="en-US" sz="3723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750038" y="8724720"/>
            <a:ext cx="4072702" cy="94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  <a:spcBef>
                <a:spcPct val="0"/>
              </a:spcBef>
            </a:pPr>
            <a:r>
              <a:rPr lang="en-US" sz="3703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77429" y="2733914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7" y="0"/>
                </a:lnTo>
                <a:lnTo>
                  <a:pt x="3884257" y="1486951"/>
                </a:lnTo>
                <a:lnTo>
                  <a:pt x="0" y="1486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4" name="TextBox 24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49583" y="1391776"/>
            <a:ext cx="3714510" cy="67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5082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90593" y="2795997"/>
            <a:ext cx="4579720" cy="113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3"/>
              </a:lnSpc>
              <a:spcBef>
                <a:spcPct val="0"/>
              </a:spcBef>
            </a:pPr>
            <a:r>
              <a:rPr lang="en-US" sz="4413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06929" y="5747800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70753" y="4529372"/>
            <a:ext cx="4831271" cy="70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2"/>
              </a:lnSpc>
              <a:spcBef>
                <a:spcPct val="0"/>
              </a:spcBef>
            </a:pPr>
            <a:r>
              <a:rPr lang="en-US" sz="5322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37977" y="7036581"/>
            <a:ext cx="3945425" cy="103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  <a:spcBef>
                <a:spcPct val="0"/>
              </a:spcBef>
            </a:pPr>
            <a:r>
              <a:rPr lang="en-US" sz="3967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22305" y="8484344"/>
            <a:ext cx="4072702" cy="94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  <a:spcBef>
                <a:spcPct val="0"/>
              </a:spcBef>
            </a:pPr>
            <a:r>
              <a:rPr lang="en-US" sz="3703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  <p:sp>
        <p:nvSpPr>
          <p:cNvPr id="31" name="AutoShape 31"/>
          <p:cNvSpPr/>
          <p:nvPr/>
        </p:nvSpPr>
        <p:spPr>
          <a:xfrm>
            <a:off x="7469506" y="1890544"/>
            <a:ext cx="2737422" cy="428323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>
            <a:off x="9144000" y="3409852"/>
            <a:ext cx="2477447" cy="1755912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77429" y="2733914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7" y="0"/>
                </a:lnTo>
                <a:lnTo>
                  <a:pt x="3884257" y="1486951"/>
                </a:lnTo>
                <a:lnTo>
                  <a:pt x="0" y="1486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4" name="TextBox 24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49583" y="1391776"/>
            <a:ext cx="3714510" cy="67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5082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90593" y="2795997"/>
            <a:ext cx="4579720" cy="113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3"/>
              </a:lnSpc>
              <a:spcBef>
                <a:spcPct val="0"/>
              </a:spcBef>
            </a:pPr>
            <a:r>
              <a:rPr lang="en-US" sz="4413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06929" y="5747800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70753" y="4529372"/>
            <a:ext cx="4831271" cy="70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2"/>
              </a:lnSpc>
              <a:spcBef>
                <a:spcPct val="0"/>
              </a:spcBef>
            </a:pPr>
            <a:r>
              <a:rPr lang="en-US" sz="5322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37977" y="7036581"/>
            <a:ext cx="3945425" cy="103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  <a:spcBef>
                <a:spcPct val="0"/>
              </a:spcBef>
            </a:pPr>
            <a:r>
              <a:rPr lang="en-US" sz="3967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22305" y="8484344"/>
            <a:ext cx="4072702" cy="94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  <a:spcBef>
                <a:spcPct val="0"/>
              </a:spcBef>
            </a:pPr>
            <a:r>
              <a:rPr lang="en-US" sz="3703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  <p:sp>
        <p:nvSpPr>
          <p:cNvPr id="31" name="AutoShape 31"/>
          <p:cNvSpPr/>
          <p:nvPr/>
        </p:nvSpPr>
        <p:spPr>
          <a:xfrm>
            <a:off x="7469506" y="1890544"/>
            <a:ext cx="2737422" cy="428323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>
            <a:off x="7703899" y="5348921"/>
            <a:ext cx="3864751" cy="390937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>
            <a:off x="9144000" y="3409852"/>
            <a:ext cx="2477447" cy="1755912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77429" y="2733914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7" y="0"/>
                </a:lnTo>
                <a:lnTo>
                  <a:pt x="3884257" y="1486951"/>
                </a:lnTo>
                <a:lnTo>
                  <a:pt x="0" y="1486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4" name="TextBox 24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49583" y="1391776"/>
            <a:ext cx="3714510" cy="67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5082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90593" y="2795997"/>
            <a:ext cx="4579720" cy="113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3"/>
              </a:lnSpc>
              <a:spcBef>
                <a:spcPct val="0"/>
              </a:spcBef>
            </a:pPr>
            <a:r>
              <a:rPr lang="en-US" sz="4413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06929" y="5747800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70753" y="4529372"/>
            <a:ext cx="4831271" cy="70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2"/>
              </a:lnSpc>
              <a:spcBef>
                <a:spcPct val="0"/>
              </a:spcBef>
            </a:pPr>
            <a:r>
              <a:rPr lang="en-US" sz="5322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37977" y="7036581"/>
            <a:ext cx="3945425" cy="103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  <a:spcBef>
                <a:spcPct val="0"/>
              </a:spcBef>
            </a:pPr>
            <a:r>
              <a:rPr lang="en-US" sz="3967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22305" y="8484344"/>
            <a:ext cx="4072702" cy="94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  <a:spcBef>
                <a:spcPct val="0"/>
              </a:spcBef>
            </a:pPr>
            <a:r>
              <a:rPr lang="en-US" sz="3703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  <p:sp>
        <p:nvSpPr>
          <p:cNvPr id="31" name="AutoShape 31"/>
          <p:cNvSpPr/>
          <p:nvPr/>
        </p:nvSpPr>
        <p:spPr>
          <a:xfrm>
            <a:off x="7469506" y="1890544"/>
            <a:ext cx="2737422" cy="428323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 flipV="1">
            <a:off x="7489397" y="3318776"/>
            <a:ext cx="3201197" cy="303585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>
            <a:off x="7703899" y="5348921"/>
            <a:ext cx="3864751" cy="390937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4" name="AutoShape 34"/>
          <p:cNvSpPr/>
          <p:nvPr/>
        </p:nvSpPr>
        <p:spPr>
          <a:xfrm>
            <a:off x="9144000" y="3409852"/>
            <a:ext cx="2477447" cy="1755912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77429" y="2733914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7" y="0"/>
                </a:lnTo>
                <a:lnTo>
                  <a:pt x="3884257" y="1486951"/>
                </a:lnTo>
                <a:lnTo>
                  <a:pt x="0" y="1486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4" name="TextBox 24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49583" y="1391776"/>
            <a:ext cx="3714510" cy="67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5082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90593" y="2795997"/>
            <a:ext cx="4579720" cy="113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3"/>
              </a:lnSpc>
              <a:spcBef>
                <a:spcPct val="0"/>
              </a:spcBef>
            </a:pPr>
            <a:r>
              <a:rPr lang="en-US" sz="4413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06929" y="5747800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70753" y="4529372"/>
            <a:ext cx="4831271" cy="70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2"/>
              </a:lnSpc>
              <a:spcBef>
                <a:spcPct val="0"/>
              </a:spcBef>
            </a:pPr>
            <a:r>
              <a:rPr lang="en-US" sz="5322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37977" y="7036581"/>
            <a:ext cx="3945425" cy="103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  <a:spcBef>
                <a:spcPct val="0"/>
              </a:spcBef>
            </a:pPr>
            <a:r>
              <a:rPr lang="en-US" sz="3967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22305" y="8484344"/>
            <a:ext cx="4072702" cy="94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  <a:spcBef>
                <a:spcPct val="0"/>
              </a:spcBef>
            </a:pPr>
            <a:r>
              <a:rPr lang="en-US" sz="3703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  <p:sp>
        <p:nvSpPr>
          <p:cNvPr id="31" name="AutoShape 31"/>
          <p:cNvSpPr/>
          <p:nvPr/>
        </p:nvSpPr>
        <p:spPr>
          <a:xfrm>
            <a:off x="7469506" y="1890544"/>
            <a:ext cx="2737422" cy="428323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 flipV="1">
            <a:off x="7677931" y="1890544"/>
            <a:ext cx="3203537" cy="6025316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 flipV="1">
            <a:off x="7489397" y="3318776"/>
            <a:ext cx="3201197" cy="303585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4" name="AutoShape 34"/>
          <p:cNvSpPr/>
          <p:nvPr/>
        </p:nvSpPr>
        <p:spPr>
          <a:xfrm>
            <a:off x="7703899" y="5348921"/>
            <a:ext cx="3864751" cy="390937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5" name="AutoShape 35"/>
          <p:cNvSpPr/>
          <p:nvPr/>
        </p:nvSpPr>
        <p:spPr>
          <a:xfrm>
            <a:off x="9144000" y="3409852"/>
            <a:ext cx="2477447" cy="1755912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008683" y="1515678"/>
            <a:ext cx="3002100" cy="4690781"/>
          </a:xfrm>
          <a:custGeom>
            <a:avLst/>
            <a:gdLst/>
            <a:ahLst/>
            <a:cxnLst/>
            <a:rect l="l" t="t" r="r" b="b"/>
            <a:pathLst>
              <a:path w="3002100" h="4690781">
                <a:moveTo>
                  <a:pt x="0" y="0"/>
                </a:moveTo>
                <a:lnTo>
                  <a:pt x="3002100" y="0"/>
                </a:lnTo>
                <a:lnTo>
                  <a:pt x="3002100" y="4690781"/>
                </a:lnTo>
                <a:lnTo>
                  <a:pt x="0" y="4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4819094" y="814802"/>
            <a:ext cx="11860977" cy="9075495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5502624" y="746415"/>
          <a:ext cx="9562390" cy="8315184"/>
        </p:xfrm>
        <a:graphic>
          <a:graphicData uri="http://schemas.openxmlformats.org/drawingml/2006/table">
            <a:tbl>
              <a:tblPr/>
              <a:tblGrid>
                <a:gridCol w="3796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6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6609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16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34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860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85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3022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  <a:p>
                      <a:pPr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ora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Freeform 18"/>
          <p:cNvSpPr/>
          <p:nvPr/>
        </p:nvSpPr>
        <p:spPr>
          <a:xfrm>
            <a:off x="5562864" y="827352"/>
            <a:ext cx="3912006" cy="1754978"/>
          </a:xfrm>
          <a:custGeom>
            <a:avLst/>
            <a:gdLst/>
            <a:ahLst/>
            <a:cxnLst/>
            <a:rect l="l" t="t" r="r" b="b"/>
            <a:pathLst>
              <a:path w="3912006" h="1754978">
                <a:moveTo>
                  <a:pt x="0" y="0"/>
                </a:moveTo>
                <a:lnTo>
                  <a:pt x="3912007" y="0"/>
                </a:lnTo>
                <a:lnTo>
                  <a:pt x="3912007" y="1754978"/>
                </a:lnTo>
                <a:lnTo>
                  <a:pt x="0" y="1754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5219" r="-5593" b="-15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02624" y="4332986"/>
            <a:ext cx="3868034" cy="1341972"/>
          </a:xfrm>
          <a:custGeom>
            <a:avLst/>
            <a:gdLst/>
            <a:ahLst/>
            <a:cxnLst/>
            <a:rect l="l" t="t" r="r" b="b"/>
            <a:pathLst>
              <a:path w="3868034" h="1341972">
                <a:moveTo>
                  <a:pt x="0" y="0"/>
                </a:moveTo>
                <a:lnTo>
                  <a:pt x="3868033" y="0"/>
                </a:lnTo>
                <a:lnTo>
                  <a:pt x="3868033" y="1341972"/>
                </a:lnTo>
                <a:lnTo>
                  <a:pt x="0" y="134197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16918" r="-7782" b="-5783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77429" y="2733914"/>
            <a:ext cx="3884257" cy="1486952"/>
          </a:xfrm>
          <a:custGeom>
            <a:avLst/>
            <a:gdLst/>
            <a:ahLst/>
            <a:cxnLst/>
            <a:rect l="l" t="t" r="r" b="b"/>
            <a:pathLst>
              <a:path w="3884257" h="1486952">
                <a:moveTo>
                  <a:pt x="0" y="0"/>
                </a:moveTo>
                <a:lnTo>
                  <a:pt x="3884257" y="0"/>
                </a:lnTo>
                <a:lnTo>
                  <a:pt x="3884257" y="1486951"/>
                </a:lnTo>
                <a:lnTo>
                  <a:pt x="0" y="1486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0343" r="-5363" b="-5468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62864" y="5751158"/>
            <a:ext cx="3807793" cy="1218748"/>
          </a:xfrm>
          <a:custGeom>
            <a:avLst/>
            <a:gdLst/>
            <a:ahLst/>
            <a:cxnLst/>
            <a:rect l="l" t="t" r="r" b="b"/>
            <a:pathLst>
              <a:path w="3807793" h="1218748">
                <a:moveTo>
                  <a:pt x="0" y="0"/>
                </a:moveTo>
                <a:lnTo>
                  <a:pt x="3807793" y="0"/>
                </a:lnTo>
                <a:lnTo>
                  <a:pt x="3807793" y="1218748"/>
                </a:lnTo>
                <a:lnTo>
                  <a:pt x="0" y="12187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3810" r="-8424" b="-36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01097" y="7050204"/>
            <a:ext cx="3769561" cy="1474142"/>
          </a:xfrm>
          <a:custGeom>
            <a:avLst/>
            <a:gdLst/>
            <a:ahLst/>
            <a:cxnLst/>
            <a:rect l="l" t="t" r="r" b="b"/>
            <a:pathLst>
              <a:path w="3769561" h="1474142">
                <a:moveTo>
                  <a:pt x="0" y="0"/>
                </a:moveTo>
                <a:lnTo>
                  <a:pt x="3769560" y="0"/>
                </a:lnTo>
                <a:lnTo>
                  <a:pt x="3769560" y="1474143"/>
                </a:lnTo>
                <a:lnTo>
                  <a:pt x="0" y="14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29576" r="-6410" b="-6565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0613" y="8524347"/>
            <a:ext cx="3818276" cy="1512928"/>
          </a:xfrm>
          <a:custGeom>
            <a:avLst/>
            <a:gdLst/>
            <a:ahLst/>
            <a:cxnLst/>
            <a:rect l="l" t="t" r="r" b="b"/>
            <a:pathLst>
              <a:path w="3818276" h="1512928">
                <a:moveTo>
                  <a:pt x="0" y="0"/>
                </a:moveTo>
                <a:lnTo>
                  <a:pt x="3818277" y="0"/>
                </a:lnTo>
                <a:lnTo>
                  <a:pt x="3818277" y="1512927"/>
                </a:lnTo>
                <a:lnTo>
                  <a:pt x="0" y="15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42335" r="-7458" b="-38464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881468" y="1415673"/>
            <a:ext cx="3599053" cy="64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4"/>
              </a:lnSpc>
              <a:spcBef>
                <a:spcPct val="0"/>
              </a:spcBef>
            </a:pPr>
            <a:r>
              <a:rPr lang="en-US" sz="4924">
                <a:solidFill>
                  <a:srgbClr val="635538"/>
                </a:solidFill>
                <a:latin typeface="Lora Bold"/>
              </a:rPr>
              <a:t>Көне қала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90593" y="3017090"/>
            <a:ext cx="4155359" cy="103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4"/>
              </a:lnSpc>
              <a:spcBef>
                <a:spcPct val="0"/>
              </a:spcBef>
            </a:pPr>
            <a:r>
              <a:rPr lang="en-US" sz="4004">
                <a:solidFill>
                  <a:srgbClr val="635538"/>
                </a:solidFill>
                <a:latin typeface="Lora Bold"/>
              </a:rPr>
              <a:t>«Судағы қайық шеруі»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094601" y="6024456"/>
            <a:ext cx="5771705" cy="9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Мен заманауи саябақта қыдырдым.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53050" y="4642632"/>
            <a:ext cx="4325248" cy="62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765">
                <a:solidFill>
                  <a:srgbClr val="635538"/>
                </a:solidFill>
                <a:latin typeface="Lora Bold"/>
              </a:rPr>
              <a:t>Тайқазан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07741" y="7272360"/>
            <a:ext cx="3521889" cy="91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3541">
                <a:solidFill>
                  <a:srgbClr val="635538"/>
                </a:solidFill>
                <a:latin typeface="Lora Bold"/>
              </a:rPr>
              <a:t>Қожа Ахмет Ясауи кесенесі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05595" y="8704524"/>
            <a:ext cx="4072702" cy="94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  <a:spcBef>
                <a:spcPct val="0"/>
              </a:spcBef>
            </a:pPr>
            <a:r>
              <a:rPr lang="en-US" sz="3703">
                <a:solidFill>
                  <a:srgbClr val="635538"/>
                </a:solidFill>
                <a:latin typeface="Lora Bold"/>
              </a:rPr>
              <a:t>Әдемі субұрқақтар</a:t>
            </a:r>
          </a:p>
        </p:txBody>
      </p:sp>
      <p:sp>
        <p:nvSpPr>
          <p:cNvPr id="30" name="AutoShape 30"/>
          <p:cNvSpPr/>
          <p:nvPr/>
        </p:nvSpPr>
        <p:spPr>
          <a:xfrm>
            <a:off x="7469506" y="1890544"/>
            <a:ext cx="2625094" cy="4559895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AutoShape 31"/>
          <p:cNvSpPr/>
          <p:nvPr/>
        </p:nvSpPr>
        <p:spPr>
          <a:xfrm flipV="1">
            <a:off x="7677931" y="1692892"/>
            <a:ext cx="3203537" cy="6222968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 flipV="1">
            <a:off x="7486642" y="7697929"/>
            <a:ext cx="3521099" cy="158048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 flipV="1">
            <a:off x="7489397" y="3502534"/>
            <a:ext cx="3201197" cy="2852101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4" name="AutoShape 34"/>
          <p:cNvSpPr/>
          <p:nvPr/>
        </p:nvSpPr>
        <p:spPr>
          <a:xfrm>
            <a:off x="7703899" y="5348921"/>
            <a:ext cx="3864751" cy="3909379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5" name="AutoShape 35"/>
          <p:cNvSpPr/>
          <p:nvPr/>
        </p:nvSpPr>
        <p:spPr>
          <a:xfrm>
            <a:off x="9144000" y="3409852"/>
            <a:ext cx="2477447" cy="1755912"/>
          </a:xfrm>
          <a:prstGeom prst="line">
            <a:avLst/>
          </a:prstGeom>
          <a:ln w="171450" cap="flat">
            <a:solidFill>
              <a:srgbClr val="FA6B5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8" name="TextBox 38"/>
          <p:cNvSpPr txBox="1"/>
          <p:nvPr/>
        </p:nvSpPr>
        <p:spPr>
          <a:xfrm rot="-539027">
            <a:off x="-179557" y="3288617"/>
            <a:ext cx="5378580" cy="73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795">
                <a:solidFill>
                  <a:srgbClr val="559446"/>
                </a:solidFill>
                <a:latin typeface="Lora Bold"/>
              </a:rPr>
              <a:t> Сәйкестендіру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hlinkClick r:id="rId2" tooltip="https://wordwall.net/ru/resource/70720230"/>
          </p:cNvPr>
          <p:cNvSpPr/>
          <p:nvPr/>
        </p:nvSpPr>
        <p:spPr>
          <a:xfrm rot="485078">
            <a:off x="228596" y="709521"/>
            <a:ext cx="16618402" cy="1055644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3" name="Freeform 3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5" name="Freeform 5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9812825" y="-1101215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0" y="1364738"/>
            <a:ext cx="17966236" cy="801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7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Lora Bold"/>
              </a:rPr>
              <a:t>Айтылым.</a:t>
            </a:r>
          </a:p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28">
                <a:solidFill>
                  <a:srgbClr val="000000"/>
                </a:solidFill>
                <a:latin typeface="Lora Bold"/>
              </a:rPr>
              <a:t>3-тапсырма. Топтық жұмыс. Әр топ берілген сөздермен 3 сөйлем құрастырады.</a:t>
            </a:r>
          </a:p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28">
                <a:solidFill>
                  <a:srgbClr val="000000"/>
                </a:solidFill>
                <a:latin typeface="Lora Bold"/>
              </a:rPr>
              <a:t>Суреттерге қара. Сұраққа жауап бер.Қала қалай өзгерді? Өз ойыңды айтып бер.</a:t>
            </a:r>
          </a:p>
          <a:p>
            <a:pPr algn="ctr">
              <a:lnSpc>
                <a:spcPts val="5403"/>
              </a:lnSpc>
              <a:spcBef>
                <a:spcPct val="0"/>
              </a:spcBef>
            </a:pPr>
            <a:endParaRPr lang="en-US" sz="4228">
              <a:solidFill>
                <a:srgbClr val="000000"/>
              </a:solidFill>
              <a:latin typeface="Lora Bold"/>
            </a:endParaRPr>
          </a:p>
          <a:p>
            <a:pPr algn="ctr">
              <a:lnSpc>
                <a:spcPts val="5403"/>
              </a:lnSpc>
              <a:spcBef>
                <a:spcPct val="0"/>
              </a:spcBef>
            </a:pPr>
            <a:r>
              <a:rPr lang="en-US" sz="4428">
                <a:solidFill>
                  <a:srgbClr val="FF3131"/>
                </a:solidFill>
                <a:latin typeface="Lora Bold"/>
              </a:rPr>
              <a:t>Тірек сөздер: көлік, сапар, ат арба, ұшақ, пойыз, топырақ, сәулет өнері, дамыды.</a:t>
            </a:r>
          </a:p>
          <a:p>
            <a:pPr algn="ctr">
              <a:lnSpc>
                <a:spcPts val="6257"/>
              </a:lnSpc>
              <a:spcBef>
                <a:spcPct val="0"/>
              </a:spcBef>
            </a:pPr>
            <a:r>
              <a:rPr lang="en-US" sz="5128">
                <a:solidFill>
                  <a:srgbClr val="FF3131"/>
                </a:solidFill>
                <a:latin typeface="Lora Bold"/>
              </a:rPr>
              <a:t>1-топ: </a:t>
            </a:r>
            <a:r>
              <a:rPr lang="en-US" sz="5128">
                <a:solidFill>
                  <a:srgbClr val="231F1F"/>
                </a:solidFill>
                <a:latin typeface="Lora Bold"/>
              </a:rPr>
              <a:t>Көне Түркістан ( ат арба, кесене, сәулет өнері)</a:t>
            </a:r>
          </a:p>
          <a:p>
            <a:pPr algn="ctr">
              <a:lnSpc>
                <a:spcPts val="6257"/>
              </a:lnSpc>
              <a:spcBef>
                <a:spcPct val="0"/>
              </a:spcBef>
            </a:pPr>
            <a:r>
              <a:rPr lang="en-US" sz="5128">
                <a:solidFill>
                  <a:srgbClr val="FF3131"/>
                </a:solidFill>
                <a:latin typeface="Lora Bold"/>
              </a:rPr>
              <a:t>2-топ:</a:t>
            </a:r>
            <a:r>
              <a:rPr lang="en-US" sz="5128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5128">
                <a:solidFill>
                  <a:srgbClr val="231F1F"/>
                </a:solidFill>
                <a:latin typeface="Lora Bold"/>
              </a:rPr>
              <a:t>Қазіргі Түркістан(көлік, сапар, пойыз, ұшақ) </a:t>
            </a:r>
          </a:p>
          <a:p>
            <a:pPr algn="ctr">
              <a:lnSpc>
                <a:spcPts val="6257"/>
              </a:lnSpc>
              <a:spcBef>
                <a:spcPct val="0"/>
              </a:spcBef>
            </a:pPr>
            <a:r>
              <a:rPr lang="en-US" sz="5128">
                <a:solidFill>
                  <a:srgbClr val="FF3131"/>
                </a:solidFill>
                <a:latin typeface="Lora Bold"/>
              </a:rPr>
              <a:t>3-топ</a:t>
            </a:r>
            <a:r>
              <a:rPr lang="en-US" sz="5128">
                <a:solidFill>
                  <a:srgbClr val="000000"/>
                </a:solidFill>
                <a:latin typeface="Lora Bold"/>
              </a:rPr>
              <a:t>: </a:t>
            </a:r>
            <a:r>
              <a:rPr lang="en-US" sz="5128">
                <a:solidFill>
                  <a:srgbClr val="231F1F"/>
                </a:solidFill>
                <a:latin typeface="Lora Bold"/>
              </a:rPr>
              <a:t>Жаңа Түркістан(субұрқақ, дамыды, саябақ).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7986" y="5176753"/>
            <a:ext cx="5819858" cy="3637411"/>
          </a:xfrm>
          <a:custGeom>
            <a:avLst/>
            <a:gdLst/>
            <a:ahLst/>
            <a:cxnLst/>
            <a:rect l="l" t="t" r="r" b="b"/>
            <a:pathLst>
              <a:path w="5819858" h="3637411">
                <a:moveTo>
                  <a:pt x="0" y="0"/>
                </a:moveTo>
                <a:lnTo>
                  <a:pt x="5819858" y="0"/>
                </a:lnTo>
                <a:lnTo>
                  <a:pt x="5819858" y="3637411"/>
                </a:lnTo>
                <a:lnTo>
                  <a:pt x="0" y="363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947797">
            <a:off x="1867185" y="181225"/>
            <a:ext cx="3467400" cy="5417812"/>
          </a:xfrm>
          <a:custGeom>
            <a:avLst/>
            <a:gdLst/>
            <a:ahLst/>
            <a:cxnLst/>
            <a:rect l="l" t="t" r="r" b="b"/>
            <a:pathLst>
              <a:path w="3467400" h="5417812">
                <a:moveTo>
                  <a:pt x="0" y="0"/>
                </a:moveTo>
                <a:lnTo>
                  <a:pt x="3467400" y="0"/>
                </a:lnTo>
                <a:lnTo>
                  <a:pt x="3467400" y="5417813"/>
                </a:lnTo>
                <a:lnTo>
                  <a:pt x="0" y="5417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>
            <a:hlinkClick r:id="rId5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5" name="Freeform 5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7" name="Freeform 7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39027">
            <a:off x="-556096" y="1932306"/>
            <a:ext cx="8075849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Тексерейік!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І топ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68066" y="2834741"/>
            <a:ext cx="8227526" cy="472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8"/>
              </a:lnSpc>
            </a:pPr>
            <a:r>
              <a:rPr lang="en-US" sz="5449">
                <a:solidFill>
                  <a:srgbClr val="000000"/>
                </a:solidFill>
                <a:latin typeface="Lora Bold"/>
              </a:rPr>
              <a:t>      Көне заманда қалаға ат арбамен барды.</a:t>
            </a:r>
          </a:p>
          <a:p>
            <a:pPr algn="ctr">
              <a:lnSpc>
                <a:spcPts val="6267"/>
              </a:lnSpc>
            </a:pPr>
            <a:r>
              <a:rPr lang="en-US" sz="5449">
                <a:solidFill>
                  <a:srgbClr val="000000"/>
                </a:solidFill>
                <a:latin typeface="Lora Bold"/>
              </a:rPr>
              <a:t> Қожа Ахмет Ясауи кесенесі салынды. Ол сәулет өнерінің үлгісі.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62459" y="8295540"/>
            <a:ext cx="5940475" cy="1695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2"/>
              </a:lnSpc>
            </a:pPr>
            <a:r>
              <a:rPr lang="en-US" sz="2731">
                <a:solidFill>
                  <a:srgbClr val="FFFFFF"/>
                </a:solidFill>
                <a:latin typeface="Lora Bold"/>
              </a:rPr>
              <a:t>Дескриптор:</a:t>
            </a:r>
          </a:p>
          <a:p>
            <a:pPr algn="ctr">
              <a:lnSpc>
                <a:spcPts val="3332"/>
              </a:lnSpc>
            </a:pPr>
            <a:r>
              <a:rPr lang="en-US" sz="2731">
                <a:solidFill>
                  <a:srgbClr val="FFFFFF"/>
                </a:solidFill>
                <a:latin typeface="Lora Bold"/>
              </a:rPr>
              <a:t>1.Сөздердің мағынасын түсінеді.</a:t>
            </a:r>
          </a:p>
          <a:p>
            <a:pPr algn="ctr">
              <a:lnSpc>
                <a:spcPts val="3332"/>
              </a:lnSpc>
            </a:pPr>
            <a:r>
              <a:rPr lang="en-US" sz="2731">
                <a:solidFill>
                  <a:srgbClr val="FFFFFF"/>
                </a:solidFill>
                <a:latin typeface="Lora Bold"/>
              </a:rPr>
              <a:t>2.Сөйлемдер құрастырады.</a:t>
            </a:r>
          </a:p>
          <a:p>
            <a:pPr algn="ctr">
              <a:lnSpc>
                <a:spcPts val="3332"/>
              </a:lnSpc>
              <a:spcBef>
                <a:spcPct val="0"/>
              </a:spcBef>
            </a:pPr>
            <a:r>
              <a:rPr lang="en-US" sz="2731">
                <a:solidFill>
                  <a:srgbClr val="FFFFFF"/>
                </a:solidFill>
                <a:latin typeface="Lora Bold"/>
              </a:rPr>
              <a:t>3.Топта белсенділігін танытады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3982">
            <a:off x="6024135" y="1306381"/>
            <a:ext cx="4911512" cy="7674237"/>
          </a:xfrm>
          <a:custGeom>
            <a:avLst/>
            <a:gdLst/>
            <a:ahLst/>
            <a:cxnLst/>
            <a:rect l="l" t="t" r="r" b="b"/>
            <a:pathLst>
              <a:path w="4911512" h="7674237">
                <a:moveTo>
                  <a:pt x="0" y="0"/>
                </a:moveTo>
                <a:lnTo>
                  <a:pt x="4911511" y="0"/>
                </a:lnTo>
                <a:lnTo>
                  <a:pt x="4911511" y="7674238"/>
                </a:lnTo>
                <a:lnTo>
                  <a:pt x="0" y="7674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218374">
            <a:off x="5656569" y="4160974"/>
            <a:ext cx="5276716" cy="307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6"/>
              </a:lnSpc>
            </a:pPr>
            <a:r>
              <a:rPr lang="en-US" sz="7400">
                <a:solidFill>
                  <a:srgbClr val="21768F"/>
                </a:solidFill>
                <a:latin typeface="Lora Bold"/>
              </a:rPr>
              <a:t>Ертегіге айналған Түркістан</a:t>
            </a:r>
          </a:p>
        </p:txBody>
      </p:sp>
      <p:sp>
        <p:nvSpPr>
          <p:cNvPr id="4" name="Freeform 4"/>
          <p:cNvSpPr/>
          <p:nvPr/>
        </p:nvSpPr>
        <p:spPr>
          <a:xfrm rot="7721677">
            <a:off x="-3188298" y="7010070"/>
            <a:ext cx="5806440" cy="6119772"/>
          </a:xfrm>
          <a:custGeom>
            <a:avLst/>
            <a:gdLst/>
            <a:ahLst/>
            <a:cxnLst/>
            <a:rect l="l" t="t" r="r" b="b"/>
            <a:pathLst>
              <a:path w="5806440" h="6119772">
                <a:moveTo>
                  <a:pt x="0" y="0"/>
                </a:moveTo>
                <a:lnTo>
                  <a:pt x="5806440" y="0"/>
                </a:lnTo>
                <a:lnTo>
                  <a:pt x="5806440" y="6119772"/>
                </a:lnTo>
                <a:lnTo>
                  <a:pt x="0" y="6119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44000" y="650090"/>
            <a:ext cx="10794963" cy="10957664"/>
            <a:chOff x="0" y="0"/>
            <a:chExt cx="14393285" cy="14610218"/>
          </a:xfrm>
        </p:grpSpPr>
        <p:sp>
          <p:nvSpPr>
            <p:cNvPr id="6" name="Freeform 6"/>
            <p:cNvSpPr/>
            <p:nvPr/>
          </p:nvSpPr>
          <p:spPr>
            <a:xfrm rot="1910324">
              <a:off x="2099615" y="1871235"/>
              <a:ext cx="10194054" cy="10867748"/>
            </a:xfrm>
            <a:custGeom>
              <a:avLst/>
              <a:gdLst/>
              <a:ahLst/>
              <a:cxnLst/>
              <a:rect l="l" t="t" r="r" b="b"/>
              <a:pathLst>
                <a:path w="10194054" h="10867748">
                  <a:moveTo>
                    <a:pt x="0" y="0"/>
                  </a:moveTo>
                  <a:lnTo>
                    <a:pt x="10194054" y="0"/>
                  </a:lnTo>
                  <a:lnTo>
                    <a:pt x="10194054" y="10867748"/>
                  </a:lnTo>
                  <a:lnTo>
                    <a:pt x="0" y="10867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AutoShape 7"/>
            <p:cNvSpPr/>
            <p:nvPr/>
          </p:nvSpPr>
          <p:spPr>
            <a:xfrm rot="988896">
              <a:off x="4181794" y="3430185"/>
              <a:ext cx="5095288" cy="6699354"/>
            </a:xfrm>
            <a:prstGeom prst="rect">
              <a:avLst/>
            </a:prstGeom>
            <a:solidFill>
              <a:srgbClr val="FFDD64"/>
            </a:solidFill>
          </p:spPr>
        </p:sp>
        <p:sp>
          <p:nvSpPr>
            <p:cNvPr id="8" name="AutoShape 8"/>
            <p:cNvSpPr/>
            <p:nvPr/>
          </p:nvSpPr>
          <p:spPr>
            <a:xfrm rot="817865">
              <a:off x="4537973" y="3680372"/>
              <a:ext cx="4924419" cy="4916644"/>
            </a:xfrm>
            <a:prstGeom prst="rect">
              <a:avLst/>
            </a:prstGeom>
            <a:solidFill>
              <a:srgbClr val="F8F7ED"/>
            </a:solidFill>
          </p:spPr>
        </p:sp>
      </p:grpSp>
      <p:sp>
        <p:nvSpPr>
          <p:cNvPr id="9" name="Freeform 9"/>
          <p:cNvSpPr/>
          <p:nvPr/>
        </p:nvSpPr>
        <p:spPr>
          <a:xfrm rot="-7531726">
            <a:off x="13999441" y="-853279"/>
            <a:ext cx="3791239" cy="2973639"/>
          </a:xfrm>
          <a:custGeom>
            <a:avLst/>
            <a:gdLst/>
            <a:ahLst/>
            <a:cxnLst/>
            <a:rect l="l" t="t" r="r" b="b"/>
            <a:pathLst>
              <a:path w="3791239" h="2973639">
                <a:moveTo>
                  <a:pt x="0" y="0"/>
                </a:moveTo>
                <a:lnTo>
                  <a:pt x="3791239" y="0"/>
                </a:lnTo>
                <a:lnTo>
                  <a:pt x="3791239" y="2973639"/>
                </a:lnTo>
                <a:lnTo>
                  <a:pt x="0" y="2973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3786">
            <a:off x="10720043" y="7210955"/>
            <a:ext cx="3672419" cy="2880443"/>
          </a:xfrm>
          <a:custGeom>
            <a:avLst/>
            <a:gdLst/>
            <a:ahLst/>
            <a:cxnLst/>
            <a:rect l="l" t="t" r="r" b="b"/>
            <a:pathLst>
              <a:path w="3672419" h="2880443">
                <a:moveTo>
                  <a:pt x="0" y="0"/>
                </a:moveTo>
                <a:lnTo>
                  <a:pt x="3672418" y="0"/>
                </a:lnTo>
                <a:lnTo>
                  <a:pt x="3672418" y="2880444"/>
                </a:lnTo>
                <a:lnTo>
                  <a:pt x="0" y="28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90461" flipH="1">
            <a:off x="43383" y="-956728"/>
            <a:ext cx="3703725" cy="3970855"/>
          </a:xfrm>
          <a:custGeom>
            <a:avLst/>
            <a:gdLst/>
            <a:ahLst/>
            <a:cxnLst/>
            <a:rect l="l" t="t" r="r" b="b"/>
            <a:pathLst>
              <a:path w="3703725" h="3970855">
                <a:moveTo>
                  <a:pt x="3703725" y="0"/>
                </a:moveTo>
                <a:lnTo>
                  <a:pt x="0" y="0"/>
                </a:lnTo>
                <a:lnTo>
                  <a:pt x="0" y="3970856"/>
                </a:lnTo>
                <a:lnTo>
                  <a:pt x="3703725" y="3970856"/>
                </a:lnTo>
                <a:lnTo>
                  <a:pt x="37037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rot="485078">
            <a:off x="237143" y="232981"/>
            <a:ext cx="4457963" cy="3687483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13" name="Freeform 13"/>
          <p:cNvSpPr/>
          <p:nvPr/>
        </p:nvSpPr>
        <p:spPr>
          <a:xfrm rot="9390315">
            <a:off x="7155054" y="-1773277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1" y="0"/>
                </a:lnTo>
                <a:lnTo>
                  <a:pt x="2993401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14988" flipH="1">
            <a:off x="-527471" y="2856674"/>
            <a:ext cx="3217297" cy="3205598"/>
          </a:xfrm>
          <a:custGeom>
            <a:avLst/>
            <a:gdLst/>
            <a:ahLst/>
            <a:cxnLst/>
            <a:rect l="l" t="t" r="r" b="b"/>
            <a:pathLst>
              <a:path w="3217297" h="3205598">
                <a:moveTo>
                  <a:pt x="3217297" y="0"/>
                </a:moveTo>
                <a:lnTo>
                  <a:pt x="0" y="0"/>
                </a:lnTo>
                <a:lnTo>
                  <a:pt x="0" y="3205598"/>
                </a:lnTo>
                <a:lnTo>
                  <a:pt x="3217297" y="3205598"/>
                </a:lnTo>
                <a:lnTo>
                  <a:pt x="321729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70250" y="-910603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144000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259502" flipH="1">
            <a:off x="5184621" y="-870138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4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4" y="2762194"/>
                </a:lnTo>
                <a:lnTo>
                  <a:pt x="257637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184931">
            <a:off x="3902067" y="76891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0"/>
                </a:lnTo>
                <a:lnTo>
                  <a:pt x="0" y="5195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19" name="Freeform 19"/>
          <p:cNvSpPr/>
          <p:nvPr/>
        </p:nvSpPr>
        <p:spPr>
          <a:xfrm rot="4721054">
            <a:off x="7198094" y="7602575"/>
            <a:ext cx="2908500" cy="4155000"/>
          </a:xfrm>
          <a:custGeom>
            <a:avLst/>
            <a:gdLst/>
            <a:ahLst/>
            <a:cxnLst/>
            <a:rect l="l" t="t" r="r" b="b"/>
            <a:pathLst>
              <a:path w="2908500" h="4155000">
                <a:moveTo>
                  <a:pt x="0" y="0"/>
                </a:moveTo>
                <a:lnTo>
                  <a:pt x="2908500" y="0"/>
                </a:lnTo>
                <a:lnTo>
                  <a:pt x="2908500" y="4155000"/>
                </a:lnTo>
                <a:lnTo>
                  <a:pt x="0" y="41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3588">
            <a:off x="494356" y="345182"/>
            <a:ext cx="4075747" cy="2751944"/>
          </a:xfrm>
          <a:custGeom>
            <a:avLst/>
            <a:gdLst/>
            <a:ahLst/>
            <a:cxnLst/>
            <a:rect l="l" t="t" r="r" b="b"/>
            <a:pathLst>
              <a:path w="4075747" h="2751944">
                <a:moveTo>
                  <a:pt x="0" y="0"/>
                </a:moveTo>
                <a:lnTo>
                  <a:pt x="4075748" y="0"/>
                </a:lnTo>
                <a:lnTo>
                  <a:pt x="4075748" y="2751944"/>
                </a:lnTo>
                <a:lnTo>
                  <a:pt x="0" y="275194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646"/>
            </a:stretch>
          </a:blipFill>
        </p:spPr>
      </p:sp>
      <p:sp>
        <p:nvSpPr>
          <p:cNvPr id="21" name="Freeform 21"/>
          <p:cNvSpPr/>
          <p:nvPr/>
        </p:nvSpPr>
        <p:spPr>
          <a:xfrm rot="843566">
            <a:off x="12549383" y="3429780"/>
            <a:ext cx="3667693" cy="3736370"/>
          </a:xfrm>
          <a:custGeom>
            <a:avLst/>
            <a:gdLst/>
            <a:ahLst/>
            <a:cxnLst/>
            <a:rect l="l" t="t" r="r" b="b"/>
            <a:pathLst>
              <a:path w="3667693" h="3736370">
                <a:moveTo>
                  <a:pt x="0" y="0"/>
                </a:moveTo>
                <a:lnTo>
                  <a:pt x="3667693" y="0"/>
                </a:lnTo>
                <a:lnTo>
                  <a:pt x="3667693" y="3736369"/>
                </a:lnTo>
                <a:lnTo>
                  <a:pt x="0" y="3736369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16341" r="-36467"/>
            </a:stretch>
          </a:blipFill>
        </p:spPr>
      </p:sp>
      <p:sp>
        <p:nvSpPr>
          <p:cNvPr id="24" name="TextBox 24"/>
          <p:cNvSpPr txBox="1"/>
          <p:nvPr/>
        </p:nvSpPr>
        <p:spPr>
          <a:xfrm rot="-218374">
            <a:off x="5845238" y="2853349"/>
            <a:ext cx="4680287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FA6B5C"/>
                </a:solidFill>
                <a:latin typeface="Lora Bold"/>
              </a:rPr>
              <a:t>Сабақтың тақырыбы: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6990" y="3921463"/>
            <a:ext cx="5703235" cy="4387104"/>
          </a:xfrm>
          <a:custGeom>
            <a:avLst/>
            <a:gdLst/>
            <a:ahLst/>
            <a:cxnLst/>
            <a:rect l="l" t="t" r="r" b="b"/>
            <a:pathLst>
              <a:path w="5703235" h="4387104">
                <a:moveTo>
                  <a:pt x="0" y="0"/>
                </a:moveTo>
                <a:lnTo>
                  <a:pt x="5703235" y="0"/>
                </a:lnTo>
                <a:lnTo>
                  <a:pt x="5703235" y="4387104"/>
                </a:lnTo>
                <a:lnTo>
                  <a:pt x="0" y="438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947797">
            <a:off x="1827133" y="-176544"/>
            <a:ext cx="3390671" cy="5297923"/>
          </a:xfrm>
          <a:custGeom>
            <a:avLst/>
            <a:gdLst/>
            <a:ahLst/>
            <a:cxnLst/>
            <a:rect l="l" t="t" r="r" b="b"/>
            <a:pathLst>
              <a:path w="3390671" h="5297923">
                <a:moveTo>
                  <a:pt x="0" y="0"/>
                </a:moveTo>
                <a:lnTo>
                  <a:pt x="3390671" y="0"/>
                </a:lnTo>
                <a:lnTo>
                  <a:pt x="3390671" y="5297923"/>
                </a:lnTo>
                <a:lnTo>
                  <a:pt x="0" y="5297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>
            <a:hlinkClick r:id="rId5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5" name="Freeform 5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7" name="Freeform 7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709883">
            <a:off x="-385989" y="-141789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5" y="0"/>
                </a:lnTo>
                <a:lnTo>
                  <a:pt x="2120035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39027">
            <a:off x="-562897" y="1932306"/>
            <a:ext cx="8075849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Тексерейік!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ІІ топ</a:t>
            </a:r>
          </a:p>
        </p:txBody>
      </p:sp>
      <p:sp>
        <p:nvSpPr>
          <p:cNvPr id="21" name="TextBox 21"/>
          <p:cNvSpPr txBox="1"/>
          <p:nvPr/>
        </p:nvSpPr>
        <p:spPr>
          <a:xfrm rot="506968">
            <a:off x="8356317" y="68487"/>
            <a:ext cx="8227526" cy="778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2"/>
              </a:lnSpc>
            </a:pPr>
            <a:endParaRPr/>
          </a:p>
          <a:p>
            <a:pPr algn="ctr">
              <a:lnSpc>
                <a:spcPts val="8392"/>
              </a:lnSpc>
            </a:pPr>
            <a:endParaRPr/>
          </a:p>
          <a:p>
            <a:pPr algn="ctr">
              <a:lnSpc>
                <a:spcPts val="7684"/>
              </a:lnSpc>
            </a:pPr>
            <a:r>
              <a:rPr lang="en-US" sz="5449">
                <a:solidFill>
                  <a:srgbClr val="000000"/>
                </a:solidFill>
                <a:latin typeface="Lora Bold"/>
              </a:rPr>
              <a:t> Сапарға әртүрлі көлікпен  барады.</a:t>
            </a:r>
          </a:p>
          <a:p>
            <a:pPr algn="ctr">
              <a:lnSpc>
                <a:spcPts val="7684"/>
              </a:lnSpc>
            </a:pPr>
            <a:r>
              <a:rPr lang="en-US" sz="5449">
                <a:solidFill>
                  <a:srgbClr val="000000"/>
                </a:solidFill>
                <a:latin typeface="Lora Bold"/>
              </a:rPr>
              <a:t>Ұшақпен тез жетуге болады. Пойызбен асықпай барасың.</a:t>
            </a:r>
          </a:p>
          <a:p>
            <a:pPr algn="ctr">
              <a:lnSpc>
                <a:spcPts val="8392"/>
              </a:lnSpc>
            </a:pPr>
            <a:endParaRPr lang="en-US" sz="5449">
              <a:solidFill>
                <a:srgbClr val="000000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818" y="4638611"/>
            <a:ext cx="7079540" cy="4719693"/>
          </a:xfrm>
          <a:custGeom>
            <a:avLst/>
            <a:gdLst/>
            <a:ahLst/>
            <a:cxnLst/>
            <a:rect l="l" t="t" r="r" b="b"/>
            <a:pathLst>
              <a:path w="7079540" h="4719693">
                <a:moveTo>
                  <a:pt x="0" y="0"/>
                </a:moveTo>
                <a:lnTo>
                  <a:pt x="7079540" y="0"/>
                </a:lnTo>
                <a:lnTo>
                  <a:pt x="7079540" y="4719693"/>
                </a:lnTo>
                <a:lnTo>
                  <a:pt x="0" y="471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947797">
            <a:off x="2005996" y="-1438"/>
            <a:ext cx="3363816" cy="5255962"/>
          </a:xfrm>
          <a:custGeom>
            <a:avLst/>
            <a:gdLst/>
            <a:ahLst/>
            <a:cxnLst/>
            <a:rect l="l" t="t" r="r" b="b"/>
            <a:pathLst>
              <a:path w="3363816" h="5255962">
                <a:moveTo>
                  <a:pt x="0" y="0"/>
                </a:moveTo>
                <a:lnTo>
                  <a:pt x="3363816" y="0"/>
                </a:lnTo>
                <a:lnTo>
                  <a:pt x="3363816" y="5255962"/>
                </a:lnTo>
                <a:lnTo>
                  <a:pt x="0" y="5255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>
            <a:hlinkClick r:id="rId5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5" name="Freeform 5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7" name="Freeform 7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709883">
            <a:off x="-648446" y="-468583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5" y="0"/>
                </a:lnTo>
                <a:lnTo>
                  <a:pt x="2120035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39027">
            <a:off x="-340741" y="1932306"/>
            <a:ext cx="8075849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Тексерейік!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ІІІ топ</a:t>
            </a:r>
          </a:p>
        </p:txBody>
      </p:sp>
      <p:sp>
        <p:nvSpPr>
          <p:cNvPr id="21" name="TextBox 21"/>
          <p:cNvSpPr txBox="1"/>
          <p:nvPr/>
        </p:nvSpPr>
        <p:spPr>
          <a:xfrm rot="556028">
            <a:off x="8236045" y="1651745"/>
            <a:ext cx="8265205" cy="666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endParaRPr/>
          </a:p>
          <a:p>
            <a:pPr algn="ctr">
              <a:lnSpc>
                <a:spcPts val="7499"/>
              </a:lnSpc>
            </a:pPr>
            <a:r>
              <a:rPr lang="en-US" sz="4838">
                <a:solidFill>
                  <a:srgbClr val="000000"/>
                </a:solidFill>
                <a:latin typeface="Lora Bold"/>
              </a:rPr>
              <a:t>Көне замандағы кесене сақталды. Қазіргі кезде әдемі  субұрқақтар, саябақтар салынды.  Жаңа Түркістан – ерекше  қала.</a:t>
            </a:r>
          </a:p>
          <a:p>
            <a:pPr algn="ctr">
              <a:lnSpc>
                <a:spcPts val="4138"/>
              </a:lnSpc>
              <a:spcBef>
                <a:spcPct val="0"/>
              </a:spcBef>
            </a:pPr>
            <a:endParaRPr lang="en-US" sz="4838">
              <a:solidFill>
                <a:srgbClr val="000000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2501094" y="822824"/>
            <a:ext cx="3686799" cy="5760624"/>
          </a:xfrm>
          <a:custGeom>
            <a:avLst/>
            <a:gdLst/>
            <a:ahLst/>
            <a:cxnLst/>
            <a:rect l="l" t="t" r="r" b="b"/>
            <a:pathLst>
              <a:path w="3686799" h="5760624">
                <a:moveTo>
                  <a:pt x="0" y="0"/>
                </a:moveTo>
                <a:lnTo>
                  <a:pt x="3686799" y="0"/>
                </a:lnTo>
                <a:lnTo>
                  <a:pt x="3686799" y="5760624"/>
                </a:lnTo>
                <a:lnTo>
                  <a:pt x="0" y="576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16231" y="2568387"/>
            <a:ext cx="8075849" cy="164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559446"/>
                </a:solidFill>
                <a:latin typeface="Lora Bold"/>
              </a:rPr>
              <a:t>Жазылым</a:t>
            </a:r>
          </a:p>
          <a:p>
            <a:pPr algn="ctr">
              <a:lnSpc>
                <a:spcPts val="7493"/>
              </a:lnSpc>
            </a:pPr>
            <a:r>
              <a:rPr lang="en-US" sz="5900">
                <a:solidFill>
                  <a:srgbClr val="559446"/>
                </a:solidFill>
                <a:latin typeface="Lora Bold"/>
              </a:rPr>
              <a:t>Қатені тап.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92708" y="2132037"/>
            <a:ext cx="8265205" cy="562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endParaRPr/>
          </a:p>
          <a:p>
            <a:pPr algn="ctr">
              <a:lnSpc>
                <a:spcPts val="4138"/>
              </a:lnSpc>
            </a:pPr>
            <a:endParaRPr/>
          </a:p>
          <a:p>
            <a:pPr algn="ctr">
              <a:lnSpc>
                <a:spcPts val="6047"/>
              </a:lnSpc>
            </a:pPr>
            <a:r>
              <a:rPr lang="en-US" sz="4838">
                <a:solidFill>
                  <a:srgbClr val="000000"/>
                </a:solidFill>
                <a:latin typeface="Lora Bold"/>
              </a:rPr>
              <a:t>1.Ғимарат+тар, қала+лар, нышан+дер, субұрқақ+тар, саябақ+тер, сапар+лер, кесене+лар</a:t>
            </a:r>
          </a:p>
          <a:p>
            <a:pPr algn="ctr">
              <a:lnSpc>
                <a:spcPts val="4138"/>
              </a:lnSpc>
            </a:pPr>
            <a:endParaRPr lang="en-US" sz="4838">
              <a:solidFill>
                <a:srgbClr val="000000"/>
              </a:solidFill>
              <a:latin typeface="Lora Bold"/>
            </a:endParaRPr>
          </a:p>
          <a:p>
            <a:pPr algn="ctr">
              <a:lnSpc>
                <a:spcPts val="4138"/>
              </a:lnSpc>
            </a:pPr>
            <a:r>
              <a:rPr lang="en-US" sz="4138">
                <a:solidFill>
                  <a:srgbClr val="000000"/>
                </a:solidFill>
                <a:latin typeface="Lora Bold"/>
              </a:rPr>
              <a:t>  </a:t>
            </a:r>
          </a:p>
          <a:p>
            <a:pPr algn="ctr">
              <a:lnSpc>
                <a:spcPts val="4138"/>
              </a:lnSpc>
              <a:spcBef>
                <a:spcPct val="0"/>
              </a:spcBef>
            </a:pPr>
            <a:endParaRPr lang="en-US" sz="4138">
              <a:solidFill>
                <a:srgbClr val="000000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2501094" y="822824"/>
            <a:ext cx="3686799" cy="5760624"/>
          </a:xfrm>
          <a:custGeom>
            <a:avLst/>
            <a:gdLst/>
            <a:ahLst/>
            <a:cxnLst/>
            <a:rect l="l" t="t" r="r" b="b"/>
            <a:pathLst>
              <a:path w="3686799" h="5760624">
                <a:moveTo>
                  <a:pt x="0" y="0"/>
                </a:moveTo>
                <a:lnTo>
                  <a:pt x="3686799" y="0"/>
                </a:lnTo>
                <a:lnTo>
                  <a:pt x="3686799" y="5760624"/>
                </a:lnTo>
                <a:lnTo>
                  <a:pt x="0" y="576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16231" y="2568387"/>
            <a:ext cx="8075849" cy="164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559446"/>
                </a:solidFill>
                <a:latin typeface="Lora Bold"/>
              </a:rPr>
              <a:t>Жазылым</a:t>
            </a:r>
          </a:p>
          <a:p>
            <a:pPr algn="ctr">
              <a:lnSpc>
                <a:spcPts val="7493"/>
              </a:lnSpc>
            </a:pPr>
            <a:r>
              <a:rPr lang="en-US" sz="5900">
                <a:solidFill>
                  <a:srgbClr val="559446"/>
                </a:solidFill>
                <a:latin typeface="Lora Bold"/>
              </a:rPr>
              <a:t>Қатені тап.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92708" y="2132037"/>
            <a:ext cx="8265205" cy="562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endParaRPr/>
          </a:p>
          <a:p>
            <a:pPr algn="ctr">
              <a:lnSpc>
                <a:spcPts val="4138"/>
              </a:lnSpc>
            </a:pPr>
            <a:endParaRPr/>
          </a:p>
          <a:p>
            <a:pPr algn="ctr">
              <a:lnSpc>
                <a:spcPts val="6047"/>
              </a:lnSpc>
            </a:pPr>
            <a:r>
              <a:rPr lang="en-US" sz="4838">
                <a:solidFill>
                  <a:srgbClr val="000000"/>
                </a:solidFill>
                <a:latin typeface="Lora Bold"/>
              </a:rPr>
              <a:t>1.Ғимарат+тар, қала+лар, нышан+д</a:t>
            </a:r>
            <a:r>
              <a:rPr lang="en-US" sz="4838">
                <a:solidFill>
                  <a:srgbClr val="FF3131"/>
                </a:solidFill>
                <a:latin typeface="Lora Bold"/>
              </a:rPr>
              <a:t>а</a:t>
            </a:r>
            <a:r>
              <a:rPr lang="en-US" sz="4838">
                <a:solidFill>
                  <a:srgbClr val="000000"/>
                </a:solidFill>
                <a:latin typeface="Lora Bold"/>
              </a:rPr>
              <a:t>р, субұрқақ+тар, саябақ+т</a:t>
            </a:r>
            <a:r>
              <a:rPr lang="en-US" sz="4838">
                <a:solidFill>
                  <a:srgbClr val="FF3131"/>
                </a:solidFill>
                <a:latin typeface="Lora Bold"/>
              </a:rPr>
              <a:t>а</a:t>
            </a:r>
            <a:r>
              <a:rPr lang="en-US" sz="4838">
                <a:solidFill>
                  <a:srgbClr val="000000"/>
                </a:solidFill>
                <a:latin typeface="Lora Bold"/>
              </a:rPr>
              <a:t>р, сапар+л</a:t>
            </a:r>
            <a:r>
              <a:rPr lang="en-US" sz="4838">
                <a:solidFill>
                  <a:srgbClr val="FF3131"/>
                </a:solidFill>
                <a:latin typeface="Lora Bold"/>
              </a:rPr>
              <a:t>а</a:t>
            </a:r>
            <a:r>
              <a:rPr lang="en-US" sz="4838">
                <a:solidFill>
                  <a:srgbClr val="000000"/>
                </a:solidFill>
                <a:latin typeface="Lora Bold"/>
              </a:rPr>
              <a:t>р,кесене+л</a:t>
            </a:r>
            <a:r>
              <a:rPr lang="en-US" sz="4838">
                <a:solidFill>
                  <a:srgbClr val="FF3131"/>
                </a:solidFill>
                <a:latin typeface="Lora Bold"/>
              </a:rPr>
              <a:t>е</a:t>
            </a:r>
            <a:r>
              <a:rPr lang="en-US" sz="4838">
                <a:solidFill>
                  <a:srgbClr val="000000"/>
                </a:solidFill>
                <a:latin typeface="Lora Bold"/>
              </a:rPr>
              <a:t>р</a:t>
            </a:r>
          </a:p>
          <a:p>
            <a:pPr algn="ctr">
              <a:lnSpc>
                <a:spcPts val="4138"/>
              </a:lnSpc>
            </a:pPr>
            <a:endParaRPr lang="en-US" sz="4838">
              <a:solidFill>
                <a:srgbClr val="000000"/>
              </a:solidFill>
              <a:latin typeface="Lora Bold"/>
            </a:endParaRPr>
          </a:p>
          <a:p>
            <a:pPr algn="ctr">
              <a:lnSpc>
                <a:spcPts val="4138"/>
              </a:lnSpc>
            </a:pPr>
            <a:r>
              <a:rPr lang="en-US" sz="4138">
                <a:solidFill>
                  <a:srgbClr val="000000"/>
                </a:solidFill>
                <a:latin typeface="Lora Bold"/>
              </a:rPr>
              <a:t>  </a:t>
            </a:r>
          </a:p>
          <a:p>
            <a:pPr algn="ctr">
              <a:lnSpc>
                <a:spcPts val="4138"/>
              </a:lnSpc>
              <a:spcBef>
                <a:spcPct val="0"/>
              </a:spcBef>
            </a:pPr>
            <a:endParaRPr lang="en-US" sz="4138">
              <a:solidFill>
                <a:srgbClr val="000000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2501094" y="822824"/>
            <a:ext cx="3686799" cy="5760624"/>
          </a:xfrm>
          <a:custGeom>
            <a:avLst/>
            <a:gdLst/>
            <a:ahLst/>
            <a:cxnLst/>
            <a:rect l="l" t="t" r="r" b="b"/>
            <a:pathLst>
              <a:path w="3686799" h="5760624">
                <a:moveTo>
                  <a:pt x="0" y="0"/>
                </a:moveTo>
                <a:lnTo>
                  <a:pt x="3686799" y="0"/>
                </a:lnTo>
                <a:lnTo>
                  <a:pt x="3686799" y="5760624"/>
                </a:lnTo>
                <a:lnTo>
                  <a:pt x="0" y="576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18169" y="2191725"/>
            <a:ext cx="9057293" cy="5913764"/>
          </a:xfrm>
          <a:custGeom>
            <a:avLst/>
            <a:gdLst/>
            <a:ahLst/>
            <a:cxnLst/>
            <a:rect l="l" t="t" r="r" b="b"/>
            <a:pathLst>
              <a:path w="9057293" h="5913764">
                <a:moveTo>
                  <a:pt x="0" y="0"/>
                </a:moveTo>
                <a:lnTo>
                  <a:pt x="9057293" y="0"/>
                </a:lnTo>
                <a:lnTo>
                  <a:pt x="9057293" y="5913765"/>
                </a:lnTo>
                <a:lnTo>
                  <a:pt x="0" y="591376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39027">
            <a:off x="658258" y="2613620"/>
            <a:ext cx="7388378" cy="301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559446"/>
                </a:solidFill>
                <a:latin typeface="Lora Bold"/>
              </a:rPr>
              <a:t>Жазылым</a:t>
            </a:r>
          </a:p>
          <a:p>
            <a:pPr algn="ctr">
              <a:lnSpc>
                <a:spcPts val="6096"/>
              </a:lnSpc>
            </a:pPr>
            <a:r>
              <a:rPr lang="en-US" sz="4800">
                <a:solidFill>
                  <a:srgbClr val="559446"/>
                </a:solidFill>
                <a:latin typeface="Lora Bold"/>
              </a:rPr>
              <a:t>2.Қосымшаларды қойып оқы.</a:t>
            </a:r>
          </a:p>
          <a:p>
            <a:pPr algn="ctr">
              <a:lnSpc>
                <a:spcPts val="6096"/>
              </a:lnSpc>
            </a:pPr>
            <a:endParaRPr lang="en-US" sz="4800">
              <a:solidFill>
                <a:srgbClr val="559446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2501094" y="822824"/>
            <a:ext cx="3686799" cy="5760624"/>
          </a:xfrm>
          <a:custGeom>
            <a:avLst/>
            <a:gdLst/>
            <a:ahLst/>
            <a:cxnLst/>
            <a:rect l="l" t="t" r="r" b="b"/>
            <a:pathLst>
              <a:path w="3686799" h="5760624">
                <a:moveTo>
                  <a:pt x="0" y="0"/>
                </a:moveTo>
                <a:lnTo>
                  <a:pt x="3686799" y="0"/>
                </a:lnTo>
                <a:lnTo>
                  <a:pt x="3686799" y="5760624"/>
                </a:lnTo>
                <a:lnTo>
                  <a:pt x="0" y="576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658258" y="2613620"/>
            <a:ext cx="7388378" cy="301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559446"/>
                </a:solidFill>
                <a:latin typeface="Lora Bold"/>
              </a:rPr>
              <a:t>Тексерейік! </a:t>
            </a:r>
          </a:p>
          <a:p>
            <a:pPr algn="ctr">
              <a:lnSpc>
                <a:spcPts val="6096"/>
              </a:lnSpc>
            </a:pPr>
            <a:r>
              <a:rPr lang="en-US" sz="4800">
                <a:solidFill>
                  <a:srgbClr val="559446"/>
                </a:solidFill>
                <a:latin typeface="Lora Bold"/>
              </a:rPr>
              <a:t>2.Қосымшаларды қойып оқы.</a:t>
            </a:r>
          </a:p>
          <a:p>
            <a:pPr algn="ctr">
              <a:lnSpc>
                <a:spcPts val="6096"/>
              </a:lnSpc>
            </a:pPr>
            <a:endParaRPr lang="en-US" sz="4800">
              <a:solidFill>
                <a:srgbClr val="559446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866512" y="2516561"/>
            <a:ext cx="8830635" cy="559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2.Мен Түркістанға бара</a:t>
            </a:r>
            <a:r>
              <a:rPr lang="en-US" sz="5177">
                <a:solidFill>
                  <a:srgbClr val="FF3131"/>
                </a:solidFill>
                <a:latin typeface="Lora Bold"/>
              </a:rPr>
              <a:t>мын</a:t>
            </a:r>
            <a:r>
              <a:rPr lang="en-US" sz="5177">
                <a:solidFill>
                  <a:srgbClr val="000000"/>
                </a:solidFill>
                <a:latin typeface="Lora Bold"/>
              </a:rPr>
              <a:t>.  </a:t>
            </a:r>
          </a:p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Онда жаңа, әдемі ғамарат</a:t>
            </a:r>
            <a:r>
              <a:rPr lang="en-US" sz="5177">
                <a:solidFill>
                  <a:srgbClr val="FF3131"/>
                </a:solidFill>
                <a:latin typeface="Lora Bold"/>
              </a:rPr>
              <a:t>тар</a:t>
            </a:r>
            <a:r>
              <a:rPr lang="en-US" sz="5177">
                <a:solidFill>
                  <a:srgbClr val="000000"/>
                </a:solidFill>
                <a:latin typeface="Lora Bold"/>
              </a:rPr>
              <a:t> көп .</a:t>
            </a:r>
          </a:p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Көне Түркістан бүкіл әлем</a:t>
            </a:r>
            <a:r>
              <a:rPr lang="en-US" sz="5177">
                <a:solidFill>
                  <a:srgbClr val="FF3131"/>
                </a:solidFill>
                <a:latin typeface="Lora Bold"/>
              </a:rPr>
              <a:t>ге</a:t>
            </a:r>
            <a:r>
              <a:rPr lang="en-US" sz="5177">
                <a:solidFill>
                  <a:srgbClr val="000000"/>
                </a:solidFill>
                <a:latin typeface="Lora Bold"/>
              </a:rPr>
              <a:t> танымал.</a:t>
            </a:r>
          </a:p>
          <a:p>
            <a:pPr algn="ctr">
              <a:lnSpc>
                <a:spcPts val="6316"/>
              </a:lnSpc>
              <a:spcBef>
                <a:spcPct val="0"/>
              </a:spcBef>
            </a:pPr>
            <a:endParaRPr lang="en-US" sz="5177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132631" y="8342235"/>
            <a:ext cx="4997756" cy="162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36">
                <a:solidFill>
                  <a:srgbClr val="FFFFFF"/>
                </a:solidFill>
                <a:latin typeface="Lora Bold"/>
              </a:rPr>
              <a:t>Дескриптор:</a:t>
            </a:r>
          </a:p>
          <a:p>
            <a:pPr algn="ctr">
              <a:lnSpc>
                <a:spcPts val="2605"/>
              </a:lnSpc>
            </a:pPr>
            <a:r>
              <a:rPr lang="en-US" sz="2136">
                <a:solidFill>
                  <a:srgbClr val="FFFFFF"/>
                </a:solidFill>
                <a:latin typeface="Lora Bold"/>
              </a:rPr>
              <a:t>1.Үндестік заңына сәйкес көптік жалғауларын жазады.</a:t>
            </a:r>
          </a:p>
          <a:p>
            <a:pPr algn="ctr">
              <a:lnSpc>
                <a:spcPts val="2605"/>
              </a:lnSpc>
              <a:spcBef>
                <a:spcPct val="0"/>
              </a:spcBef>
            </a:pPr>
            <a:r>
              <a:rPr lang="en-US" sz="2136">
                <a:solidFill>
                  <a:srgbClr val="FFFFFF"/>
                </a:solidFill>
                <a:latin typeface="Lora Bold"/>
              </a:rPr>
              <a:t>2.Сөйлемдерде қосымшаларды дұрыс қояды.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2501094" y="822824"/>
            <a:ext cx="3686799" cy="5760624"/>
          </a:xfrm>
          <a:custGeom>
            <a:avLst/>
            <a:gdLst/>
            <a:ahLst/>
            <a:cxnLst/>
            <a:rect l="l" t="t" r="r" b="b"/>
            <a:pathLst>
              <a:path w="3686799" h="5760624">
                <a:moveTo>
                  <a:pt x="0" y="0"/>
                </a:moveTo>
                <a:lnTo>
                  <a:pt x="3686799" y="0"/>
                </a:lnTo>
                <a:lnTo>
                  <a:pt x="3686799" y="5760624"/>
                </a:lnTo>
                <a:lnTo>
                  <a:pt x="0" y="576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598019" y="2618353"/>
            <a:ext cx="7388378" cy="2245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559446"/>
                </a:solidFill>
                <a:latin typeface="Lora Bold"/>
              </a:rPr>
              <a:t>Ойнайық! </a:t>
            </a:r>
          </a:p>
          <a:p>
            <a:pPr algn="ctr">
              <a:lnSpc>
                <a:spcPts val="6096"/>
              </a:lnSpc>
            </a:pPr>
            <a:r>
              <a:rPr lang="en-US" sz="4800">
                <a:solidFill>
                  <a:srgbClr val="559446"/>
                </a:solidFill>
                <a:latin typeface="Lora Bold"/>
              </a:rPr>
              <a:t> Айтылым</a:t>
            </a:r>
          </a:p>
          <a:p>
            <a:pPr algn="ctr">
              <a:lnSpc>
                <a:spcPts val="6096"/>
              </a:lnSpc>
            </a:pPr>
            <a:endParaRPr lang="en-US" sz="4800">
              <a:solidFill>
                <a:srgbClr val="559446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866512" y="2516561"/>
            <a:ext cx="8830635" cy="399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 </a:t>
            </a:r>
          </a:p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Сұрақтарға жауап бер.</a:t>
            </a:r>
          </a:p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learningapps.org</a:t>
            </a:r>
          </a:p>
          <a:p>
            <a:pPr algn="ctr">
              <a:lnSpc>
                <a:spcPts val="6316"/>
              </a:lnSpc>
              <a:spcBef>
                <a:spcPct val="0"/>
              </a:spcBef>
            </a:pPr>
            <a:r>
              <a:rPr lang="en-US" sz="5177">
                <a:solidFill>
                  <a:srgbClr val="000000"/>
                </a:solidFill>
                <a:latin typeface="Lora"/>
              </a:rPr>
              <a:t>https://learningapps.org/view34261577 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317449" y="643553"/>
            <a:ext cx="4665892" cy="7290456"/>
          </a:xfrm>
          <a:custGeom>
            <a:avLst/>
            <a:gdLst/>
            <a:ahLst/>
            <a:cxnLst/>
            <a:rect l="l" t="t" r="r" b="b"/>
            <a:pathLst>
              <a:path w="4665892" h="7290456">
                <a:moveTo>
                  <a:pt x="0" y="0"/>
                </a:moveTo>
                <a:lnTo>
                  <a:pt x="4665892" y="0"/>
                </a:lnTo>
                <a:lnTo>
                  <a:pt x="4665892" y="7290456"/>
                </a:lnTo>
                <a:lnTo>
                  <a:pt x="0" y="7290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63481">
            <a:off x="203160" y="2291407"/>
            <a:ext cx="7393834" cy="4159032"/>
          </a:xfrm>
          <a:custGeom>
            <a:avLst/>
            <a:gdLst/>
            <a:ahLst/>
            <a:cxnLst/>
            <a:rect l="l" t="t" r="r" b="b"/>
            <a:pathLst>
              <a:path w="7393834" h="4159032">
                <a:moveTo>
                  <a:pt x="0" y="0"/>
                </a:moveTo>
                <a:lnTo>
                  <a:pt x="7393834" y="0"/>
                </a:lnTo>
                <a:lnTo>
                  <a:pt x="7393834" y="4159032"/>
                </a:lnTo>
                <a:lnTo>
                  <a:pt x="0" y="415903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866512" y="2516561"/>
            <a:ext cx="8830635" cy="243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6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 </a:t>
            </a:r>
          </a:p>
          <a:p>
            <a:pPr algn="ctr">
              <a:lnSpc>
                <a:spcPts val="6575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Үй  жұмысы:</a:t>
            </a:r>
          </a:p>
          <a:p>
            <a:pPr algn="ctr">
              <a:lnSpc>
                <a:spcPts val="6575"/>
              </a:lnSpc>
            </a:pPr>
            <a:r>
              <a:rPr lang="en-US" sz="5177">
                <a:solidFill>
                  <a:srgbClr val="000000"/>
                </a:solidFill>
                <a:latin typeface="Lora Bold"/>
              </a:rPr>
              <a:t>101 б. 4- тапсырма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429" y="1896495"/>
            <a:ext cx="6708913" cy="4114800"/>
          </a:xfrm>
          <a:custGeom>
            <a:avLst/>
            <a:gdLst/>
            <a:ahLst/>
            <a:cxnLst/>
            <a:rect l="l" t="t" r="r" b="b"/>
            <a:pathLst>
              <a:path w="6708913" h="4114800">
                <a:moveTo>
                  <a:pt x="0" y="0"/>
                </a:moveTo>
                <a:lnTo>
                  <a:pt x="6708913" y="0"/>
                </a:lnTo>
                <a:lnTo>
                  <a:pt x="67089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01317" y="1652390"/>
            <a:ext cx="4454452" cy="4114800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0" y="0"/>
                </a:moveTo>
                <a:lnTo>
                  <a:pt x="4454451" y="0"/>
                </a:lnTo>
                <a:lnTo>
                  <a:pt x="44544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40743" y="1652390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75953" y="252610"/>
            <a:ext cx="9675883" cy="139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  <a:spcBef>
                <a:spcPct val="0"/>
              </a:spcBef>
            </a:pPr>
            <a:r>
              <a:rPr lang="en-US" sz="8192">
                <a:solidFill>
                  <a:srgbClr val="FFFFFF"/>
                </a:solidFill>
                <a:latin typeface="Lora Bold"/>
              </a:rPr>
              <a:t> Кері  байланыс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9807" y="5944620"/>
            <a:ext cx="4444157" cy="326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6638">
                <a:solidFill>
                  <a:srgbClr val="033436"/>
                </a:solidFill>
                <a:latin typeface="Lora Bold"/>
              </a:rPr>
              <a:t>Барлық </a:t>
            </a:r>
          </a:p>
          <a:p>
            <a:pPr algn="ctr">
              <a:lnSpc>
                <a:spcPts val="8629"/>
              </a:lnSpc>
            </a:pPr>
            <a:r>
              <a:rPr lang="en-US" sz="6638">
                <a:solidFill>
                  <a:srgbClr val="033436"/>
                </a:solidFill>
                <a:latin typeface="Lora Bold"/>
              </a:rPr>
              <a:t>тапсырма </a:t>
            </a:r>
          </a:p>
          <a:p>
            <a:pPr algn="ctr">
              <a:lnSpc>
                <a:spcPts val="8629"/>
              </a:lnSpc>
              <a:spcBef>
                <a:spcPct val="0"/>
              </a:spcBef>
            </a:pPr>
            <a:r>
              <a:rPr lang="en-US" sz="6638">
                <a:solidFill>
                  <a:srgbClr val="033436"/>
                </a:solidFill>
                <a:latin typeface="Lora Bold"/>
              </a:rPr>
              <a:t>түсінікті!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58800" y="6101835"/>
            <a:ext cx="3747195" cy="315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459">
                <a:solidFill>
                  <a:srgbClr val="033436"/>
                </a:solidFill>
                <a:latin typeface="Lora Bold"/>
              </a:rPr>
              <a:t>Толық </a:t>
            </a:r>
          </a:p>
          <a:p>
            <a:pPr algn="ctr">
              <a:lnSpc>
                <a:spcPts val="8397"/>
              </a:lnSpc>
            </a:pPr>
            <a:r>
              <a:rPr lang="en-US" sz="6459">
                <a:solidFill>
                  <a:srgbClr val="033436"/>
                </a:solidFill>
                <a:latin typeface="Lora Bold"/>
              </a:rPr>
              <a:t>түсінген</a:t>
            </a:r>
          </a:p>
          <a:p>
            <a:pPr algn="ctr">
              <a:lnSpc>
                <a:spcPts val="8397"/>
              </a:lnSpc>
              <a:spcBef>
                <a:spcPct val="0"/>
              </a:spcBef>
            </a:pPr>
            <a:r>
              <a:rPr lang="en-US" sz="6459">
                <a:solidFill>
                  <a:srgbClr val="033436"/>
                </a:solidFill>
                <a:latin typeface="Lora Bold"/>
              </a:rPr>
              <a:t>жоқпын!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8291" y="6049170"/>
            <a:ext cx="6069709" cy="320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548">
                <a:solidFill>
                  <a:srgbClr val="033436"/>
                </a:solidFill>
                <a:latin typeface="Lora Bold"/>
              </a:rPr>
              <a:t>Тапсырманы</a:t>
            </a:r>
          </a:p>
          <a:p>
            <a:pPr algn="ctr">
              <a:lnSpc>
                <a:spcPts val="8512"/>
              </a:lnSpc>
            </a:pPr>
            <a:r>
              <a:rPr lang="en-US" sz="6548">
                <a:solidFill>
                  <a:srgbClr val="033436"/>
                </a:solidFill>
                <a:latin typeface="Lora Bold"/>
              </a:rPr>
              <a:t>мүлдем</a:t>
            </a:r>
          </a:p>
          <a:p>
            <a:pPr algn="ctr">
              <a:lnSpc>
                <a:spcPts val="8512"/>
              </a:lnSpc>
              <a:spcBef>
                <a:spcPct val="0"/>
              </a:spcBef>
            </a:pPr>
            <a:r>
              <a:rPr lang="en-US" sz="6548">
                <a:solidFill>
                  <a:srgbClr val="033436"/>
                </a:solidFill>
                <a:latin typeface="Lora Bold"/>
              </a:rPr>
              <a:t>түсінбедім!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56058">
            <a:off x="3142710" y="2786436"/>
            <a:ext cx="6541253" cy="4499102"/>
          </a:xfrm>
          <a:prstGeom prst="rect">
            <a:avLst/>
          </a:prstGeom>
          <a:solidFill>
            <a:srgbClr val="99CF8D"/>
          </a:solidFill>
        </p:spPr>
      </p:sp>
      <p:grpSp>
        <p:nvGrpSpPr>
          <p:cNvPr id="3" name="Group 3"/>
          <p:cNvGrpSpPr/>
          <p:nvPr/>
        </p:nvGrpSpPr>
        <p:grpSpPr>
          <a:xfrm rot="-930100">
            <a:off x="2135270" y="2570818"/>
            <a:ext cx="6552520" cy="4654092"/>
            <a:chOff x="0" y="0"/>
            <a:chExt cx="8736694" cy="6205456"/>
          </a:xfrm>
        </p:grpSpPr>
        <p:sp>
          <p:nvSpPr>
            <p:cNvPr id="4" name="AutoShape 4"/>
            <p:cNvSpPr/>
            <p:nvPr/>
          </p:nvSpPr>
          <p:spPr>
            <a:xfrm rot="293426">
              <a:off x="344178" y="414929"/>
              <a:ext cx="8079580" cy="5437438"/>
            </a:xfrm>
            <a:prstGeom prst="rect">
              <a:avLst/>
            </a:prstGeom>
            <a:solidFill>
              <a:srgbClr val="F8F7ED"/>
            </a:solidFill>
          </p:spPr>
        </p:sp>
        <p:grpSp>
          <p:nvGrpSpPr>
            <p:cNvPr id="5" name="Group 5"/>
            <p:cNvGrpSpPr/>
            <p:nvPr/>
          </p:nvGrpSpPr>
          <p:grpSpPr>
            <a:xfrm rot="-5094243">
              <a:off x="1622569" y="-1038096"/>
              <a:ext cx="5491556" cy="8281648"/>
              <a:chOff x="0" y="0"/>
              <a:chExt cx="2418343" cy="364702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418343" cy="3647029"/>
              </a:xfrm>
              <a:custGeom>
                <a:avLst/>
                <a:gdLst/>
                <a:ahLst/>
                <a:cxnLst/>
                <a:rect l="l" t="t" r="r" b="b"/>
                <a:pathLst>
                  <a:path w="2418343" h="3647029">
                    <a:moveTo>
                      <a:pt x="2418343" y="279400"/>
                    </a:moveTo>
                    <a:lnTo>
                      <a:pt x="2418343" y="0"/>
                    </a:lnTo>
                    <a:lnTo>
                      <a:pt x="0" y="0"/>
                    </a:lnTo>
                    <a:lnTo>
                      <a:pt x="0" y="3647029"/>
                    </a:lnTo>
                    <a:lnTo>
                      <a:pt x="2418343" y="3647029"/>
                    </a:lnTo>
                    <a:lnTo>
                      <a:pt x="2418343" y="279400"/>
                    </a:lnTo>
                    <a:close/>
                    <a:moveTo>
                      <a:pt x="2339602" y="279400"/>
                    </a:moveTo>
                    <a:lnTo>
                      <a:pt x="2339602" y="3568289"/>
                    </a:lnTo>
                    <a:lnTo>
                      <a:pt x="78740" y="3568289"/>
                    </a:lnTo>
                    <a:lnTo>
                      <a:pt x="78740" y="78740"/>
                    </a:lnTo>
                    <a:lnTo>
                      <a:pt x="2339603" y="78740"/>
                    </a:lnTo>
                    <a:lnTo>
                      <a:pt x="2339603" y="279400"/>
                    </a:lnTo>
                    <a:close/>
                  </a:path>
                </a:pathLst>
              </a:custGeom>
              <a:solidFill>
                <a:srgbClr val="21768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 rot="-455164">
            <a:off x="9881141" y="2515012"/>
            <a:ext cx="7706185" cy="4194838"/>
          </a:xfrm>
          <a:prstGeom prst="rect">
            <a:avLst/>
          </a:prstGeom>
          <a:solidFill>
            <a:srgbClr val="99CF8D"/>
          </a:solidFill>
        </p:spPr>
      </p:sp>
      <p:grpSp>
        <p:nvGrpSpPr>
          <p:cNvPr id="8" name="Group 8"/>
          <p:cNvGrpSpPr/>
          <p:nvPr/>
        </p:nvGrpSpPr>
        <p:grpSpPr>
          <a:xfrm rot="98513">
            <a:off x="8694780" y="3104477"/>
            <a:ext cx="9460723" cy="4738919"/>
            <a:chOff x="0" y="0"/>
            <a:chExt cx="12614298" cy="6318558"/>
          </a:xfrm>
        </p:grpSpPr>
        <p:sp>
          <p:nvSpPr>
            <p:cNvPr id="9" name="AutoShape 9"/>
            <p:cNvSpPr/>
            <p:nvPr/>
          </p:nvSpPr>
          <p:spPr>
            <a:xfrm rot="293426">
              <a:off x="383715" y="586736"/>
              <a:ext cx="11891975" cy="5204275"/>
            </a:xfrm>
            <a:prstGeom prst="rect">
              <a:avLst/>
            </a:prstGeom>
            <a:solidFill>
              <a:srgbClr val="F8F7ED"/>
            </a:solidFill>
          </p:spPr>
        </p:sp>
        <p:grpSp>
          <p:nvGrpSpPr>
            <p:cNvPr id="10" name="Group 10"/>
            <p:cNvGrpSpPr/>
            <p:nvPr/>
          </p:nvGrpSpPr>
          <p:grpSpPr>
            <a:xfrm rot="-5094243">
              <a:off x="3679113" y="-2938540"/>
              <a:ext cx="5256072" cy="12195639"/>
              <a:chOff x="0" y="0"/>
              <a:chExt cx="2418343" cy="561126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18343" cy="5611268"/>
              </a:xfrm>
              <a:custGeom>
                <a:avLst/>
                <a:gdLst/>
                <a:ahLst/>
                <a:cxnLst/>
                <a:rect l="l" t="t" r="r" b="b"/>
                <a:pathLst>
                  <a:path w="2418343" h="5611268">
                    <a:moveTo>
                      <a:pt x="2418343" y="279400"/>
                    </a:moveTo>
                    <a:lnTo>
                      <a:pt x="2418343" y="0"/>
                    </a:lnTo>
                    <a:lnTo>
                      <a:pt x="0" y="0"/>
                    </a:lnTo>
                    <a:lnTo>
                      <a:pt x="0" y="5611268"/>
                    </a:lnTo>
                    <a:lnTo>
                      <a:pt x="2418343" y="5611268"/>
                    </a:lnTo>
                    <a:lnTo>
                      <a:pt x="2418343" y="279400"/>
                    </a:lnTo>
                    <a:close/>
                    <a:moveTo>
                      <a:pt x="2339602" y="279400"/>
                    </a:moveTo>
                    <a:lnTo>
                      <a:pt x="2339602" y="5532528"/>
                    </a:lnTo>
                    <a:lnTo>
                      <a:pt x="78740" y="5532528"/>
                    </a:lnTo>
                    <a:lnTo>
                      <a:pt x="78740" y="78740"/>
                    </a:lnTo>
                    <a:lnTo>
                      <a:pt x="2339603" y="78740"/>
                    </a:lnTo>
                    <a:lnTo>
                      <a:pt x="2339603" y="279400"/>
                    </a:lnTo>
                    <a:close/>
                  </a:path>
                </a:pathLst>
              </a:custGeom>
              <a:solidFill>
                <a:srgbClr val="F18C8C"/>
              </a:solidFill>
            </p:spPr>
          </p:sp>
        </p:grpSp>
      </p:grpSp>
      <p:sp>
        <p:nvSpPr>
          <p:cNvPr id="12" name="Freeform 12"/>
          <p:cNvSpPr/>
          <p:nvPr/>
        </p:nvSpPr>
        <p:spPr>
          <a:xfrm>
            <a:off x="-176993" y="6566350"/>
            <a:ext cx="3242629" cy="3893530"/>
          </a:xfrm>
          <a:custGeom>
            <a:avLst/>
            <a:gdLst/>
            <a:ahLst/>
            <a:cxnLst/>
            <a:rect l="l" t="t" r="r" b="b"/>
            <a:pathLst>
              <a:path w="3242629" h="3893530">
                <a:moveTo>
                  <a:pt x="0" y="0"/>
                </a:moveTo>
                <a:lnTo>
                  <a:pt x="3242629" y="0"/>
                </a:lnTo>
                <a:lnTo>
                  <a:pt x="3242629" y="3893530"/>
                </a:lnTo>
                <a:lnTo>
                  <a:pt x="0" y="3893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0761" b="-26002"/>
            </a:stretch>
          </a:blipFill>
        </p:spPr>
      </p:sp>
      <p:sp>
        <p:nvSpPr>
          <p:cNvPr id="13" name="Freeform 13"/>
          <p:cNvSpPr/>
          <p:nvPr/>
        </p:nvSpPr>
        <p:spPr>
          <a:xfrm rot="-3319421" flipH="1">
            <a:off x="11406121" y="8830588"/>
            <a:ext cx="2038977" cy="2912824"/>
          </a:xfrm>
          <a:custGeom>
            <a:avLst/>
            <a:gdLst/>
            <a:ahLst/>
            <a:cxnLst/>
            <a:rect l="l" t="t" r="r" b="b"/>
            <a:pathLst>
              <a:path w="2038977" h="2912824">
                <a:moveTo>
                  <a:pt x="2038977" y="0"/>
                </a:moveTo>
                <a:lnTo>
                  <a:pt x="0" y="0"/>
                </a:lnTo>
                <a:lnTo>
                  <a:pt x="0" y="2912824"/>
                </a:lnTo>
                <a:lnTo>
                  <a:pt x="2038977" y="2912824"/>
                </a:lnTo>
                <a:lnTo>
                  <a:pt x="203897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144316" flipH="1">
            <a:off x="1761889" y="8642884"/>
            <a:ext cx="3071432" cy="3060264"/>
          </a:xfrm>
          <a:custGeom>
            <a:avLst/>
            <a:gdLst/>
            <a:ahLst/>
            <a:cxnLst/>
            <a:rect l="l" t="t" r="r" b="b"/>
            <a:pathLst>
              <a:path w="3071432" h="3060264">
                <a:moveTo>
                  <a:pt x="3071432" y="0"/>
                </a:moveTo>
                <a:lnTo>
                  <a:pt x="0" y="0"/>
                </a:lnTo>
                <a:lnTo>
                  <a:pt x="0" y="3060264"/>
                </a:lnTo>
                <a:lnTo>
                  <a:pt x="3071432" y="3060264"/>
                </a:lnTo>
                <a:lnTo>
                  <a:pt x="30714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13107">
            <a:off x="16474754" y="2222923"/>
            <a:ext cx="3148109" cy="3136662"/>
          </a:xfrm>
          <a:custGeom>
            <a:avLst/>
            <a:gdLst/>
            <a:ahLst/>
            <a:cxnLst/>
            <a:rect l="l" t="t" r="r" b="b"/>
            <a:pathLst>
              <a:path w="3148109" h="3136662">
                <a:moveTo>
                  <a:pt x="0" y="0"/>
                </a:moveTo>
                <a:lnTo>
                  <a:pt x="3148109" y="0"/>
                </a:lnTo>
                <a:lnTo>
                  <a:pt x="3148109" y="3136661"/>
                </a:lnTo>
                <a:lnTo>
                  <a:pt x="0" y="3136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91485">
            <a:off x="16275520" y="6345872"/>
            <a:ext cx="2522028" cy="2703928"/>
          </a:xfrm>
          <a:custGeom>
            <a:avLst/>
            <a:gdLst/>
            <a:ahLst/>
            <a:cxnLst/>
            <a:rect l="l" t="t" r="r" b="b"/>
            <a:pathLst>
              <a:path w="2522028" h="2703928">
                <a:moveTo>
                  <a:pt x="0" y="0"/>
                </a:moveTo>
                <a:lnTo>
                  <a:pt x="2522028" y="0"/>
                </a:lnTo>
                <a:lnTo>
                  <a:pt x="2522028" y="2703928"/>
                </a:lnTo>
                <a:lnTo>
                  <a:pt x="0" y="2703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3267" flipH="1">
            <a:off x="16375751" y="8388378"/>
            <a:ext cx="2227474" cy="3010100"/>
          </a:xfrm>
          <a:custGeom>
            <a:avLst/>
            <a:gdLst/>
            <a:ahLst/>
            <a:cxnLst/>
            <a:rect l="l" t="t" r="r" b="b"/>
            <a:pathLst>
              <a:path w="2227474" h="3010100">
                <a:moveTo>
                  <a:pt x="2227474" y="0"/>
                </a:moveTo>
                <a:lnTo>
                  <a:pt x="0" y="0"/>
                </a:lnTo>
                <a:lnTo>
                  <a:pt x="0" y="3010100"/>
                </a:lnTo>
                <a:lnTo>
                  <a:pt x="2227474" y="3010100"/>
                </a:lnTo>
                <a:lnTo>
                  <a:pt x="22274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331230">
            <a:off x="1425750" y="-497464"/>
            <a:ext cx="1756894" cy="2374181"/>
          </a:xfrm>
          <a:custGeom>
            <a:avLst/>
            <a:gdLst/>
            <a:ahLst/>
            <a:cxnLst/>
            <a:rect l="l" t="t" r="r" b="b"/>
            <a:pathLst>
              <a:path w="1756894" h="2374181">
                <a:moveTo>
                  <a:pt x="0" y="0"/>
                </a:moveTo>
                <a:lnTo>
                  <a:pt x="1756894" y="0"/>
                </a:lnTo>
                <a:lnTo>
                  <a:pt x="1756894" y="2374182"/>
                </a:lnTo>
                <a:lnTo>
                  <a:pt x="0" y="2374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801162">
            <a:off x="9405753" y="8685749"/>
            <a:ext cx="2126502" cy="2873651"/>
          </a:xfrm>
          <a:custGeom>
            <a:avLst/>
            <a:gdLst/>
            <a:ahLst/>
            <a:cxnLst/>
            <a:rect l="l" t="t" r="r" b="b"/>
            <a:pathLst>
              <a:path w="2126502" h="2873651">
                <a:moveTo>
                  <a:pt x="0" y="0"/>
                </a:moveTo>
                <a:lnTo>
                  <a:pt x="2126502" y="0"/>
                </a:lnTo>
                <a:lnTo>
                  <a:pt x="2126502" y="2873651"/>
                </a:lnTo>
                <a:lnTo>
                  <a:pt x="0" y="2873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705389" y="8850710"/>
            <a:ext cx="3083754" cy="3218339"/>
          </a:xfrm>
          <a:custGeom>
            <a:avLst/>
            <a:gdLst/>
            <a:ahLst/>
            <a:cxnLst/>
            <a:rect l="l" t="t" r="r" b="b"/>
            <a:pathLst>
              <a:path w="3083754" h="3218339">
                <a:moveTo>
                  <a:pt x="0" y="0"/>
                </a:moveTo>
                <a:lnTo>
                  <a:pt x="3083754" y="0"/>
                </a:lnTo>
                <a:lnTo>
                  <a:pt x="3083754" y="3218339"/>
                </a:lnTo>
                <a:lnTo>
                  <a:pt x="0" y="3218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518921">
            <a:off x="16713779" y="-1148107"/>
            <a:ext cx="3742852" cy="3906202"/>
          </a:xfrm>
          <a:custGeom>
            <a:avLst/>
            <a:gdLst/>
            <a:ahLst/>
            <a:cxnLst/>
            <a:rect l="l" t="t" r="r" b="b"/>
            <a:pathLst>
              <a:path w="3742852" h="3906202">
                <a:moveTo>
                  <a:pt x="0" y="0"/>
                </a:moveTo>
                <a:lnTo>
                  <a:pt x="3742852" y="0"/>
                </a:lnTo>
                <a:lnTo>
                  <a:pt x="3742852" y="3906202"/>
                </a:lnTo>
                <a:lnTo>
                  <a:pt x="0" y="3906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840896" flipH="1">
            <a:off x="9265523" y="-906747"/>
            <a:ext cx="2441197" cy="2617267"/>
          </a:xfrm>
          <a:custGeom>
            <a:avLst/>
            <a:gdLst/>
            <a:ahLst/>
            <a:cxnLst/>
            <a:rect l="l" t="t" r="r" b="b"/>
            <a:pathLst>
              <a:path w="2441197" h="2617267">
                <a:moveTo>
                  <a:pt x="2441197" y="0"/>
                </a:moveTo>
                <a:lnTo>
                  <a:pt x="0" y="0"/>
                </a:lnTo>
                <a:lnTo>
                  <a:pt x="0" y="2617267"/>
                </a:lnTo>
                <a:lnTo>
                  <a:pt x="2441197" y="2617267"/>
                </a:lnTo>
                <a:lnTo>
                  <a:pt x="244119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0521378" flipH="1">
            <a:off x="11342508" y="-687089"/>
            <a:ext cx="2441197" cy="2617267"/>
          </a:xfrm>
          <a:custGeom>
            <a:avLst/>
            <a:gdLst/>
            <a:ahLst/>
            <a:cxnLst/>
            <a:rect l="l" t="t" r="r" b="b"/>
            <a:pathLst>
              <a:path w="2441197" h="2617267">
                <a:moveTo>
                  <a:pt x="2441197" y="0"/>
                </a:moveTo>
                <a:lnTo>
                  <a:pt x="0" y="0"/>
                </a:lnTo>
                <a:lnTo>
                  <a:pt x="0" y="2617268"/>
                </a:lnTo>
                <a:lnTo>
                  <a:pt x="2441197" y="2617268"/>
                </a:lnTo>
                <a:lnTo>
                  <a:pt x="2441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00000">
            <a:off x="6828362" y="8579505"/>
            <a:ext cx="2522028" cy="2703928"/>
          </a:xfrm>
          <a:custGeom>
            <a:avLst/>
            <a:gdLst/>
            <a:ahLst/>
            <a:cxnLst/>
            <a:rect l="l" t="t" r="r" b="b"/>
            <a:pathLst>
              <a:path w="2522028" h="2703928">
                <a:moveTo>
                  <a:pt x="0" y="0"/>
                </a:moveTo>
                <a:lnTo>
                  <a:pt x="2522028" y="0"/>
                </a:lnTo>
                <a:lnTo>
                  <a:pt x="2522028" y="2703929"/>
                </a:lnTo>
                <a:lnTo>
                  <a:pt x="0" y="2703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6380870">
            <a:off x="-710615" y="3208515"/>
            <a:ext cx="2522028" cy="2703928"/>
          </a:xfrm>
          <a:custGeom>
            <a:avLst/>
            <a:gdLst/>
            <a:ahLst/>
            <a:cxnLst/>
            <a:rect l="l" t="t" r="r" b="b"/>
            <a:pathLst>
              <a:path w="2522028" h="2703928">
                <a:moveTo>
                  <a:pt x="0" y="0"/>
                </a:moveTo>
                <a:lnTo>
                  <a:pt x="2522028" y="0"/>
                </a:lnTo>
                <a:lnTo>
                  <a:pt x="2522028" y="2703929"/>
                </a:lnTo>
                <a:lnTo>
                  <a:pt x="0" y="2703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4915286" flipH="1">
            <a:off x="16739028" y="4623472"/>
            <a:ext cx="1500920" cy="2144171"/>
          </a:xfrm>
          <a:custGeom>
            <a:avLst/>
            <a:gdLst/>
            <a:ahLst/>
            <a:cxnLst/>
            <a:rect l="l" t="t" r="r" b="b"/>
            <a:pathLst>
              <a:path w="1500920" h="2144171">
                <a:moveTo>
                  <a:pt x="1500920" y="0"/>
                </a:moveTo>
                <a:lnTo>
                  <a:pt x="0" y="0"/>
                </a:lnTo>
                <a:lnTo>
                  <a:pt x="0" y="2144171"/>
                </a:lnTo>
                <a:lnTo>
                  <a:pt x="1500920" y="2144171"/>
                </a:lnTo>
                <a:lnTo>
                  <a:pt x="150092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778025" flipH="1">
            <a:off x="4901717" y="8101236"/>
            <a:ext cx="2030306" cy="2900438"/>
          </a:xfrm>
          <a:custGeom>
            <a:avLst/>
            <a:gdLst/>
            <a:ahLst/>
            <a:cxnLst/>
            <a:rect l="l" t="t" r="r" b="b"/>
            <a:pathLst>
              <a:path w="2030306" h="2900438">
                <a:moveTo>
                  <a:pt x="2030306" y="0"/>
                </a:moveTo>
                <a:lnTo>
                  <a:pt x="0" y="0"/>
                </a:lnTo>
                <a:lnTo>
                  <a:pt x="0" y="2900438"/>
                </a:lnTo>
                <a:lnTo>
                  <a:pt x="2030306" y="2900438"/>
                </a:lnTo>
                <a:lnTo>
                  <a:pt x="2030306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6667877" flipH="1">
            <a:off x="5895007" y="-974590"/>
            <a:ext cx="2030306" cy="2900438"/>
          </a:xfrm>
          <a:custGeom>
            <a:avLst/>
            <a:gdLst/>
            <a:ahLst/>
            <a:cxnLst/>
            <a:rect l="l" t="t" r="r" b="b"/>
            <a:pathLst>
              <a:path w="2030306" h="2900438">
                <a:moveTo>
                  <a:pt x="2030307" y="0"/>
                </a:moveTo>
                <a:lnTo>
                  <a:pt x="0" y="0"/>
                </a:lnTo>
                <a:lnTo>
                  <a:pt x="0" y="2900438"/>
                </a:lnTo>
                <a:lnTo>
                  <a:pt x="2030307" y="2900438"/>
                </a:lnTo>
                <a:lnTo>
                  <a:pt x="203030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278074" y="-114787"/>
            <a:ext cx="3591718" cy="1839562"/>
          </a:xfrm>
          <a:custGeom>
            <a:avLst/>
            <a:gdLst/>
            <a:ahLst/>
            <a:cxnLst/>
            <a:rect l="l" t="t" r="r" b="b"/>
            <a:pathLst>
              <a:path w="3591718" h="1839562">
                <a:moveTo>
                  <a:pt x="0" y="0"/>
                </a:moveTo>
                <a:lnTo>
                  <a:pt x="3591718" y="0"/>
                </a:lnTo>
                <a:lnTo>
                  <a:pt x="3591718" y="1839562"/>
                </a:lnTo>
                <a:lnTo>
                  <a:pt x="0" y="183956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t="-36517"/>
            </a:stretch>
          </a:blipFill>
        </p:spPr>
      </p:sp>
      <p:sp>
        <p:nvSpPr>
          <p:cNvPr id="30" name="Freeform 30"/>
          <p:cNvSpPr/>
          <p:nvPr/>
        </p:nvSpPr>
        <p:spPr>
          <a:xfrm rot="6003300">
            <a:off x="-1252919" y="1879148"/>
            <a:ext cx="2505838" cy="2615201"/>
          </a:xfrm>
          <a:custGeom>
            <a:avLst/>
            <a:gdLst/>
            <a:ahLst/>
            <a:cxnLst/>
            <a:rect l="l" t="t" r="r" b="b"/>
            <a:pathLst>
              <a:path w="2505838" h="2615201">
                <a:moveTo>
                  <a:pt x="0" y="0"/>
                </a:moveTo>
                <a:lnTo>
                  <a:pt x="2505838" y="0"/>
                </a:lnTo>
                <a:lnTo>
                  <a:pt x="2505838" y="2615201"/>
                </a:lnTo>
                <a:lnTo>
                  <a:pt x="0" y="2615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6230241" flipH="1">
            <a:off x="-17132" y="-247280"/>
            <a:ext cx="1757488" cy="2510698"/>
          </a:xfrm>
          <a:custGeom>
            <a:avLst/>
            <a:gdLst/>
            <a:ahLst/>
            <a:cxnLst/>
            <a:rect l="l" t="t" r="r" b="b"/>
            <a:pathLst>
              <a:path w="1757488" h="2510698">
                <a:moveTo>
                  <a:pt x="1757489" y="0"/>
                </a:moveTo>
                <a:lnTo>
                  <a:pt x="0" y="0"/>
                </a:lnTo>
                <a:lnTo>
                  <a:pt x="0" y="2510698"/>
                </a:lnTo>
                <a:lnTo>
                  <a:pt x="1757489" y="2510698"/>
                </a:lnTo>
                <a:lnTo>
                  <a:pt x="1757489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9521531">
            <a:off x="7375654" y="-1063837"/>
            <a:ext cx="2169270" cy="2931446"/>
          </a:xfrm>
          <a:custGeom>
            <a:avLst/>
            <a:gdLst/>
            <a:ahLst/>
            <a:cxnLst/>
            <a:rect l="l" t="t" r="r" b="b"/>
            <a:pathLst>
              <a:path w="2169270" h="2931446">
                <a:moveTo>
                  <a:pt x="0" y="0"/>
                </a:moveTo>
                <a:lnTo>
                  <a:pt x="2169270" y="0"/>
                </a:lnTo>
                <a:lnTo>
                  <a:pt x="2169270" y="2931447"/>
                </a:lnTo>
                <a:lnTo>
                  <a:pt x="0" y="293144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002797">
            <a:off x="-1938615" y="4778213"/>
            <a:ext cx="2169270" cy="2931446"/>
          </a:xfrm>
          <a:custGeom>
            <a:avLst/>
            <a:gdLst/>
            <a:ahLst/>
            <a:cxnLst/>
            <a:rect l="l" t="t" r="r" b="b"/>
            <a:pathLst>
              <a:path w="2169270" h="2931446">
                <a:moveTo>
                  <a:pt x="0" y="0"/>
                </a:moveTo>
                <a:lnTo>
                  <a:pt x="2169271" y="0"/>
                </a:lnTo>
                <a:lnTo>
                  <a:pt x="2169271" y="2931446"/>
                </a:lnTo>
                <a:lnTo>
                  <a:pt x="0" y="293144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927660" y="-616991"/>
            <a:ext cx="3234294" cy="2475705"/>
          </a:xfrm>
          <a:custGeom>
            <a:avLst/>
            <a:gdLst/>
            <a:ahLst/>
            <a:cxnLst/>
            <a:rect l="l" t="t" r="r" b="b"/>
            <a:pathLst>
              <a:path w="3234294" h="2475705">
                <a:moveTo>
                  <a:pt x="0" y="0"/>
                </a:moveTo>
                <a:lnTo>
                  <a:pt x="3234294" y="0"/>
                </a:lnTo>
                <a:lnTo>
                  <a:pt x="3234294" y="2475705"/>
                </a:lnTo>
                <a:lnTo>
                  <a:pt x="0" y="24757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 rot="-618067">
            <a:off x="2015608" y="3516139"/>
            <a:ext cx="5384127" cy="257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000000"/>
                </a:solidFill>
                <a:latin typeface="Lora"/>
              </a:rPr>
              <a:t> </a:t>
            </a:r>
            <a:r>
              <a:rPr lang="en-US" sz="7400">
                <a:solidFill>
                  <a:srgbClr val="000000"/>
                </a:solidFill>
                <a:latin typeface="Lora Bold"/>
              </a:rPr>
              <a:t>Бүгінгі  сабақта:</a:t>
            </a:r>
          </a:p>
        </p:txBody>
      </p:sp>
      <p:sp>
        <p:nvSpPr>
          <p:cNvPr id="38" name="TextBox 38"/>
          <p:cNvSpPr txBox="1"/>
          <p:nvPr/>
        </p:nvSpPr>
        <p:spPr>
          <a:xfrm rot="509784">
            <a:off x="8876047" y="3608994"/>
            <a:ext cx="9432728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Lora Bold"/>
              </a:rPr>
              <a:t>сұрақтарға жауап беруді ;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Lora Bold"/>
              </a:rPr>
              <a:t>ақпарат  табуды  үйренесің.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922749" y="535618"/>
            <a:ext cx="4632284" cy="7237944"/>
          </a:xfrm>
          <a:custGeom>
            <a:avLst/>
            <a:gdLst/>
            <a:ahLst/>
            <a:cxnLst/>
            <a:rect l="l" t="t" r="r" b="b"/>
            <a:pathLst>
              <a:path w="4632284" h="7237944">
                <a:moveTo>
                  <a:pt x="0" y="0"/>
                </a:moveTo>
                <a:lnTo>
                  <a:pt x="4632284" y="0"/>
                </a:lnTo>
                <a:lnTo>
                  <a:pt x="4632284" y="7237944"/>
                </a:lnTo>
                <a:lnTo>
                  <a:pt x="0" y="723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153938" y="3051768"/>
            <a:ext cx="8075849" cy="141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1"/>
              </a:lnSpc>
            </a:pPr>
            <a:r>
              <a:rPr lang="en-US" sz="5441">
                <a:solidFill>
                  <a:srgbClr val="000000"/>
                </a:solidFill>
                <a:latin typeface="Lora"/>
              </a:rPr>
              <a:t>«Ең жылдам» ойыны</a:t>
            </a:r>
          </a:p>
          <a:p>
            <a:pPr algn="ctr">
              <a:lnSpc>
                <a:spcPts val="5441"/>
              </a:lnSpc>
              <a:spcBef>
                <a:spcPct val="0"/>
              </a:spcBef>
            </a:pPr>
            <a:endParaRPr lang="en-US" sz="5441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547687" y="3107734"/>
            <a:ext cx="7810226" cy="174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0"/>
              </a:lnSpc>
              <a:spcBef>
                <a:spcPct val="0"/>
              </a:spcBef>
            </a:pPr>
            <a:r>
              <a:rPr lang="en-US" sz="6730">
                <a:solidFill>
                  <a:srgbClr val="000000"/>
                </a:solidFill>
                <a:latin typeface="Lora"/>
              </a:rPr>
              <a:t>Қатысушылар топқа бөлінеді.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922749" y="535618"/>
            <a:ext cx="4632284" cy="7237944"/>
          </a:xfrm>
          <a:custGeom>
            <a:avLst/>
            <a:gdLst/>
            <a:ahLst/>
            <a:cxnLst/>
            <a:rect l="l" t="t" r="r" b="b"/>
            <a:pathLst>
              <a:path w="4632284" h="7237944">
                <a:moveTo>
                  <a:pt x="0" y="0"/>
                </a:moveTo>
                <a:lnTo>
                  <a:pt x="4632284" y="0"/>
                </a:lnTo>
                <a:lnTo>
                  <a:pt x="4632284" y="7237944"/>
                </a:lnTo>
                <a:lnTo>
                  <a:pt x="0" y="723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61285">
            <a:off x="688047" y="2161919"/>
            <a:ext cx="7101687" cy="3994699"/>
          </a:xfrm>
          <a:custGeom>
            <a:avLst/>
            <a:gdLst/>
            <a:ahLst/>
            <a:cxnLst/>
            <a:rect l="l" t="t" r="r" b="b"/>
            <a:pathLst>
              <a:path w="7101687" h="3994699">
                <a:moveTo>
                  <a:pt x="0" y="0"/>
                </a:moveTo>
                <a:lnTo>
                  <a:pt x="7101687" y="0"/>
                </a:lnTo>
                <a:lnTo>
                  <a:pt x="7101687" y="3994699"/>
                </a:lnTo>
                <a:lnTo>
                  <a:pt x="0" y="399469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533999">
            <a:off x="8355794" y="2375895"/>
            <a:ext cx="9788680" cy="502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9"/>
              </a:lnSpc>
            </a:pPr>
            <a:r>
              <a:rPr lang="en-US" sz="6099">
                <a:solidFill>
                  <a:srgbClr val="FFFFFF"/>
                </a:solidFill>
                <a:latin typeface="Lora Bold"/>
              </a:rPr>
              <a:t>Жаңа сөздер:</a:t>
            </a:r>
          </a:p>
          <a:p>
            <a:pPr>
              <a:lnSpc>
                <a:spcPts val="5600"/>
              </a:lnSpc>
            </a:pPr>
            <a:r>
              <a:rPr lang="en-US" sz="5600">
                <a:solidFill>
                  <a:srgbClr val="FF3131"/>
                </a:solidFill>
                <a:latin typeface="Lora Bold"/>
              </a:rPr>
              <a:t>сапар</a:t>
            </a:r>
            <a:r>
              <a:rPr lang="en-US" sz="5600">
                <a:solidFill>
                  <a:srgbClr val="635538"/>
                </a:solidFill>
                <a:latin typeface="Lora Bold"/>
              </a:rPr>
              <a:t> -поездка </a:t>
            </a:r>
          </a:p>
          <a:p>
            <a:pPr>
              <a:lnSpc>
                <a:spcPts val="5600"/>
              </a:lnSpc>
            </a:pPr>
            <a:r>
              <a:rPr lang="en-US" sz="5600">
                <a:solidFill>
                  <a:srgbClr val="FF3131"/>
                </a:solidFill>
                <a:latin typeface="Lora Bold"/>
              </a:rPr>
              <a:t>кесене</a:t>
            </a:r>
            <a:r>
              <a:rPr lang="en-US" sz="5600">
                <a:solidFill>
                  <a:srgbClr val="635538"/>
                </a:solidFill>
                <a:latin typeface="Lora Bold"/>
              </a:rPr>
              <a:t> - мавзолей</a:t>
            </a:r>
          </a:p>
          <a:p>
            <a:pPr>
              <a:lnSpc>
                <a:spcPts val="5600"/>
              </a:lnSpc>
            </a:pPr>
            <a:r>
              <a:rPr lang="en-US" sz="5600">
                <a:solidFill>
                  <a:srgbClr val="FF3131"/>
                </a:solidFill>
                <a:latin typeface="Lora Bold"/>
              </a:rPr>
              <a:t>көне  </a:t>
            </a:r>
            <a:r>
              <a:rPr lang="en-US" sz="5600">
                <a:solidFill>
                  <a:srgbClr val="000000"/>
                </a:solidFill>
                <a:latin typeface="Lora Bold"/>
              </a:rPr>
              <a:t>-</a:t>
            </a:r>
            <a:r>
              <a:rPr lang="en-US" sz="5600">
                <a:solidFill>
                  <a:srgbClr val="635538"/>
                </a:solidFill>
                <a:latin typeface="Lora Bold"/>
              </a:rPr>
              <a:t> древний</a:t>
            </a:r>
          </a:p>
          <a:p>
            <a:pPr>
              <a:lnSpc>
                <a:spcPts val="5600"/>
              </a:lnSpc>
            </a:pPr>
            <a:r>
              <a:rPr lang="en-US" sz="5600">
                <a:solidFill>
                  <a:srgbClr val="FF3131"/>
                </a:solidFill>
                <a:latin typeface="Lora Bold"/>
              </a:rPr>
              <a:t>Тайқазан   </a:t>
            </a:r>
            <a:r>
              <a:rPr lang="en-US" sz="5600">
                <a:solidFill>
                  <a:srgbClr val="635538"/>
                </a:solidFill>
                <a:latin typeface="Lora Bold"/>
              </a:rPr>
              <a:t>- огромный котел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5600">
                <a:solidFill>
                  <a:srgbClr val="FF3131"/>
                </a:solidFill>
                <a:latin typeface="Lora Bold"/>
              </a:rPr>
              <a:t>заманауи</a:t>
            </a:r>
            <a:r>
              <a:rPr lang="en-US" sz="5600">
                <a:solidFill>
                  <a:srgbClr val="635538"/>
                </a:solidFill>
                <a:latin typeface="Lora Bold"/>
              </a:rPr>
              <a:t> - современный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922749" y="535618"/>
            <a:ext cx="4632284" cy="7237944"/>
          </a:xfrm>
          <a:custGeom>
            <a:avLst/>
            <a:gdLst/>
            <a:ahLst/>
            <a:cxnLst/>
            <a:rect l="l" t="t" r="r" b="b"/>
            <a:pathLst>
              <a:path w="4632284" h="7237944">
                <a:moveTo>
                  <a:pt x="0" y="0"/>
                </a:moveTo>
                <a:lnTo>
                  <a:pt x="4632284" y="0"/>
                </a:lnTo>
                <a:lnTo>
                  <a:pt x="4632284" y="7237944"/>
                </a:lnTo>
                <a:lnTo>
                  <a:pt x="0" y="723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231432" y="3176984"/>
            <a:ext cx="8075849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Сөз тіркестері:</a:t>
            </a:r>
          </a:p>
        </p:txBody>
      </p:sp>
      <p:sp>
        <p:nvSpPr>
          <p:cNvPr id="20" name="TextBox 20"/>
          <p:cNvSpPr txBox="1"/>
          <p:nvPr/>
        </p:nvSpPr>
        <p:spPr>
          <a:xfrm rot="422319">
            <a:off x="8541303" y="2046602"/>
            <a:ext cx="7810226" cy="73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635538"/>
                </a:solidFill>
                <a:latin typeface="Lora Bold"/>
              </a:rPr>
              <a:t>Сапарға шықты, үлкен кесене,көне шаһар, Тайқазанды көрдім.</a:t>
            </a:r>
          </a:p>
          <a:p>
            <a:pPr algn="ctr">
              <a:lnSpc>
                <a:spcPts val="5600"/>
              </a:lnSpc>
            </a:pPr>
            <a:endParaRPr lang="en-US" sz="5600">
              <a:solidFill>
                <a:srgbClr val="635538"/>
              </a:solidFill>
              <a:latin typeface="Lora Bold"/>
            </a:endParaRPr>
          </a:p>
          <a:p>
            <a:pPr algn="ctr">
              <a:lnSpc>
                <a:spcPts val="5600"/>
              </a:lnSpc>
            </a:pPr>
            <a:endParaRPr lang="en-US" sz="5600">
              <a:solidFill>
                <a:srgbClr val="635538"/>
              </a:solidFill>
              <a:latin typeface="Lora Bold"/>
            </a:endParaRPr>
          </a:p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635538"/>
                </a:solidFill>
                <a:latin typeface="Lora Bold"/>
              </a:rPr>
              <a:t>Кеше әкем сапарға шықты.</a:t>
            </a:r>
          </a:p>
          <a:p>
            <a:pPr algn="ctr">
              <a:lnSpc>
                <a:spcPts val="6730"/>
              </a:lnSpc>
            </a:pPr>
            <a:endParaRPr lang="en-US" sz="5600">
              <a:solidFill>
                <a:srgbClr val="635538"/>
              </a:solidFill>
              <a:latin typeface="Lora Bold"/>
            </a:endParaRPr>
          </a:p>
          <a:p>
            <a:pPr algn="ctr">
              <a:lnSpc>
                <a:spcPts val="6730"/>
              </a:lnSpc>
              <a:spcBef>
                <a:spcPct val="0"/>
              </a:spcBef>
            </a:pPr>
            <a:endParaRPr lang="en-US" sz="5600">
              <a:solidFill>
                <a:srgbClr val="635538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922749" y="535618"/>
            <a:ext cx="4632284" cy="7237944"/>
          </a:xfrm>
          <a:custGeom>
            <a:avLst/>
            <a:gdLst/>
            <a:ahLst/>
            <a:cxnLst/>
            <a:rect l="l" t="t" r="r" b="b"/>
            <a:pathLst>
              <a:path w="4632284" h="7237944">
                <a:moveTo>
                  <a:pt x="0" y="0"/>
                </a:moveTo>
                <a:lnTo>
                  <a:pt x="4632284" y="0"/>
                </a:lnTo>
                <a:lnTo>
                  <a:pt x="4632284" y="7237944"/>
                </a:lnTo>
                <a:lnTo>
                  <a:pt x="0" y="723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539027">
            <a:off x="302826" y="3171375"/>
            <a:ext cx="8075849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Сөзжұмбақты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шешу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50225" y="3807911"/>
            <a:ext cx="7428072" cy="456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endParaRPr/>
          </a:p>
          <a:p>
            <a:pPr algn="ctr">
              <a:lnSpc>
                <a:spcPts val="5600"/>
              </a:lnSpc>
            </a:pPr>
            <a:endParaRPr/>
          </a:p>
          <a:p>
            <a:pPr algn="ctr">
              <a:lnSpc>
                <a:spcPts val="5600"/>
              </a:lnSpc>
            </a:pPr>
            <a:endParaRPr/>
          </a:p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635538"/>
                </a:solidFill>
                <a:latin typeface="Lora Bold"/>
              </a:rPr>
              <a:t> Л=P   </a:t>
            </a:r>
            <a:r>
              <a:rPr lang="en-US" sz="5600">
                <a:solidFill>
                  <a:srgbClr val="FF3131"/>
                </a:solidFill>
                <a:latin typeface="Lora Bold"/>
              </a:rPr>
              <a:t>C</a:t>
            </a:r>
          </a:p>
          <a:p>
            <a:pPr algn="ctr">
              <a:lnSpc>
                <a:spcPts val="6730"/>
              </a:lnSpc>
            </a:pPr>
            <a:endParaRPr lang="en-US" sz="5600">
              <a:solidFill>
                <a:srgbClr val="FF3131"/>
              </a:solidFill>
              <a:latin typeface="Lora Bold"/>
            </a:endParaRPr>
          </a:p>
          <a:p>
            <a:pPr algn="ctr">
              <a:lnSpc>
                <a:spcPts val="6730"/>
              </a:lnSpc>
              <a:spcBef>
                <a:spcPct val="0"/>
              </a:spcBef>
            </a:pPr>
            <a:endParaRPr lang="en-US" sz="5600">
              <a:solidFill>
                <a:srgbClr val="FF3131"/>
              </a:solidFill>
              <a:latin typeface="Lora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250225" y="3961243"/>
            <a:ext cx="2160124" cy="2964150"/>
          </a:xfrm>
          <a:custGeom>
            <a:avLst/>
            <a:gdLst/>
            <a:ahLst/>
            <a:cxnLst/>
            <a:rect l="l" t="t" r="r" b="b"/>
            <a:pathLst>
              <a:path w="2160124" h="2964150">
                <a:moveTo>
                  <a:pt x="0" y="0"/>
                </a:moveTo>
                <a:lnTo>
                  <a:pt x="2160124" y="0"/>
                </a:lnTo>
                <a:lnTo>
                  <a:pt x="2160124" y="2964150"/>
                </a:lnTo>
                <a:lnTo>
                  <a:pt x="0" y="296415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244801" y="3853872"/>
            <a:ext cx="2284829" cy="3178892"/>
          </a:xfrm>
          <a:custGeom>
            <a:avLst/>
            <a:gdLst/>
            <a:ahLst/>
            <a:cxnLst/>
            <a:rect l="l" t="t" r="r" b="b"/>
            <a:pathLst>
              <a:path w="2284829" h="3178892">
                <a:moveTo>
                  <a:pt x="0" y="0"/>
                </a:moveTo>
                <a:lnTo>
                  <a:pt x="2284829" y="0"/>
                </a:lnTo>
                <a:lnTo>
                  <a:pt x="2284829" y="3178892"/>
                </a:lnTo>
                <a:lnTo>
                  <a:pt x="0" y="317889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3742254" y="5779616"/>
            <a:ext cx="2673908" cy="694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0"/>
              </a:lnSpc>
              <a:spcBef>
                <a:spcPct val="0"/>
              </a:spcBef>
            </a:pPr>
            <a:r>
              <a:rPr lang="en-US" sz="5230">
                <a:solidFill>
                  <a:srgbClr val="000000"/>
                </a:solidFill>
                <a:latin typeface="Lora"/>
              </a:rPr>
              <a:t> </a:t>
            </a:r>
            <a:r>
              <a:rPr lang="en-US" sz="5230">
                <a:solidFill>
                  <a:srgbClr val="635538"/>
                </a:solidFill>
                <a:latin typeface="Lora Bold"/>
              </a:rPr>
              <a:t>O= 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922749" y="535618"/>
            <a:ext cx="4632284" cy="7237944"/>
          </a:xfrm>
          <a:custGeom>
            <a:avLst/>
            <a:gdLst/>
            <a:ahLst/>
            <a:cxnLst/>
            <a:rect l="l" t="t" r="r" b="b"/>
            <a:pathLst>
              <a:path w="4632284" h="7237944">
                <a:moveTo>
                  <a:pt x="0" y="0"/>
                </a:moveTo>
                <a:lnTo>
                  <a:pt x="4632284" y="0"/>
                </a:lnTo>
                <a:lnTo>
                  <a:pt x="4632284" y="7237944"/>
                </a:lnTo>
                <a:lnTo>
                  <a:pt x="0" y="723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539027">
            <a:off x="308413" y="3027975"/>
            <a:ext cx="8075849" cy="222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4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Сұрақтарға </a:t>
            </a:r>
          </a:p>
          <a:p>
            <a:pPr algn="ctr">
              <a:lnSpc>
                <a:spcPts val="8784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жауап бер.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70031" y="2873120"/>
            <a:ext cx="7497366" cy="388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Түркістан</a:t>
            </a:r>
          </a:p>
          <a:p>
            <a:pPr algn="ctr">
              <a:lnSpc>
                <a:spcPts val="6216"/>
              </a:lnSpc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-Бұл сөз нені білдіреді?</a:t>
            </a:r>
          </a:p>
          <a:p>
            <a:pPr algn="ctr">
              <a:lnSpc>
                <a:spcPts val="6216"/>
              </a:lnSpc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-Бұл қалада кім болды?</a:t>
            </a:r>
          </a:p>
          <a:p>
            <a:pPr algn="ctr">
              <a:lnSpc>
                <a:spcPts val="6216"/>
              </a:lnSpc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-Ол  қайда  орналасқан?</a:t>
            </a:r>
          </a:p>
          <a:p>
            <a:pPr algn="ctr">
              <a:lnSpc>
                <a:spcPts val="6216"/>
              </a:lnSpc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-Онда  нелер  бар?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0949" y="6450439"/>
            <a:ext cx="8764560" cy="221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795">
                <a:solidFill>
                  <a:srgbClr val="000000"/>
                </a:solidFill>
                <a:latin typeface="Lora Bold"/>
              </a:rPr>
              <a:t>https://www.youtube.com/watch?v=C_EfRl_-yCk  Бейнероликпен танысу.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47797">
            <a:off x="1922749" y="535618"/>
            <a:ext cx="4632284" cy="7237944"/>
          </a:xfrm>
          <a:custGeom>
            <a:avLst/>
            <a:gdLst/>
            <a:ahLst/>
            <a:cxnLst/>
            <a:rect l="l" t="t" r="r" b="b"/>
            <a:pathLst>
              <a:path w="4632284" h="7237944">
                <a:moveTo>
                  <a:pt x="0" y="0"/>
                </a:moveTo>
                <a:lnTo>
                  <a:pt x="4632284" y="0"/>
                </a:lnTo>
                <a:lnTo>
                  <a:pt x="4632284" y="7237944"/>
                </a:lnTo>
                <a:lnTo>
                  <a:pt x="0" y="723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>
            <a:hlinkClick r:id="rId4" tooltip="https://wordwall.net/ru/resource/70720230"/>
          </p:cNvPr>
          <p:cNvSpPr/>
          <p:nvPr/>
        </p:nvSpPr>
        <p:spPr>
          <a:xfrm rot="485078">
            <a:off x="7838959" y="1028213"/>
            <a:ext cx="8885740" cy="8230574"/>
          </a:xfrm>
          <a:prstGeom prst="rect">
            <a:avLst/>
          </a:prstGeom>
          <a:solidFill>
            <a:srgbClr val="FFDD64"/>
          </a:solidFill>
        </p:spPr>
      </p:sp>
      <p:sp>
        <p:nvSpPr>
          <p:cNvPr id="4" name="Freeform 4"/>
          <p:cNvSpPr/>
          <p:nvPr/>
        </p:nvSpPr>
        <p:spPr>
          <a:xfrm rot="-6531830" flipH="1">
            <a:off x="14167655" y="6937149"/>
            <a:ext cx="4380516" cy="4687323"/>
          </a:xfrm>
          <a:custGeom>
            <a:avLst/>
            <a:gdLst/>
            <a:ahLst/>
            <a:cxnLst/>
            <a:rect l="l" t="t" r="r" b="b"/>
            <a:pathLst>
              <a:path w="4380516" h="4687323">
                <a:moveTo>
                  <a:pt x="4380516" y="0"/>
                </a:moveTo>
                <a:lnTo>
                  <a:pt x="0" y="0"/>
                </a:lnTo>
                <a:lnTo>
                  <a:pt x="0" y="4687323"/>
                </a:lnTo>
                <a:lnTo>
                  <a:pt x="4380516" y="4687323"/>
                </a:lnTo>
                <a:lnTo>
                  <a:pt x="4380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84931">
            <a:off x="15449686" y="4161800"/>
            <a:ext cx="3619228" cy="5195801"/>
          </a:xfrm>
          <a:custGeom>
            <a:avLst/>
            <a:gdLst/>
            <a:ahLst/>
            <a:cxnLst/>
            <a:rect l="l" t="t" r="r" b="b"/>
            <a:pathLst>
              <a:path w="3619228" h="5195801">
                <a:moveTo>
                  <a:pt x="0" y="0"/>
                </a:moveTo>
                <a:lnTo>
                  <a:pt x="3619228" y="0"/>
                </a:lnTo>
                <a:lnTo>
                  <a:pt x="3619228" y="5195801"/>
                </a:lnTo>
                <a:lnTo>
                  <a:pt x="0" y="5195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600" r="-37652"/>
            </a:stretch>
          </a:blipFill>
        </p:spPr>
      </p:sp>
      <p:sp>
        <p:nvSpPr>
          <p:cNvPr id="6" name="Freeform 6"/>
          <p:cNvSpPr/>
          <p:nvPr/>
        </p:nvSpPr>
        <p:spPr>
          <a:xfrm rot="3981482">
            <a:off x="5708931" y="7614415"/>
            <a:ext cx="3082588" cy="4403698"/>
          </a:xfrm>
          <a:custGeom>
            <a:avLst/>
            <a:gdLst/>
            <a:ahLst/>
            <a:cxnLst/>
            <a:rect l="l" t="t" r="r" b="b"/>
            <a:pathLst>
              <a:path w="3082588" h="4403698">
                <a:moveTo>
                  <a:pt x="0" y="0"/>
                </a:moveTo>
                <a:lnTo>
                  <a:pt x="3082588" y="0"/>
                </a:lnTo>
                <a:lnTo>
                  <a:pt x="3082588" y="4403698"/>
                </a:lnTo>
                <a:lnTo>
                  <a:pt x="0" y="440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20854" flipH="1">
            <a:off x="6153462" y="-828844"/>
            <a:ext cx="3953851" cy="4239021"/>
          </a:xfrm>
          <a:custGeom>
            <a:avLst/>
            <a:gdLst/>
            <a:ahLst/>
            <a:cxnLst/>
            <a:rect l="l" t="t" r="r" b="b"/>
            <a:pathLst>
              <a:path w="3953851" h="4239021">
                <a:moveTo>
                  <a:pt x="3953850" y="0"/>
                </a:moveTo>
                <a:lnTo>
                  <a:pt x="0" y="0"/>
                </a:lnTo>
                <a:lnTo>
                  <a:pt x="0" y="4239021"/>
                </a:lnTo>
                <a:lnTo>
                  <a:pt x="3953850" y="4239021"/>
                </a:lnTo>
                <a:lnTo>
                  <a:pt x="395385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9757054" y="-1276153"/>
            <a:ext cx="2993401" cy="4045137"/>
          </a:xfrm>
          <a:custGeom>
            <a:avLst/>
            <a:gdLst/>
            <a:ahLst/>
            <a:cxnLst/>
            <a:rect l="l" t="t" r="r" b="b"/>
            <a:pathLst>
              <a:path w="2993401" h="4045137">
                <a:moveTo>
                  <a:pt x="0" y="0"/>
                </a:moveTo>
                <a:lnTo>
                  <a:pt x="2993402" y="0"/>
                </a:lnTo>
                <a:lnTo>
                  <a:pt x="2993402" y="4045137"/>
                </a:lnTo>
                <a:lnTo>
                  <a:pt x="0" y="4045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4988" flipH="1">
            <a:off x="-693388" y="6391227"/>
            <a:ext cx="3848675" cy="3834680"/>
          </a:xfrm>
          <a:custGeom>
            <a:avLst/>
            <a:gdLst/>
            <a:ahLst/>
            <a:cxnLst/>
            <a:rect l="l" t="t" r="r" b="b"/>
            <a:pathLst>
              <a:path w="3848675" h="3834680">
                <a:moveTo>
                  <a:pt x="3848674" y="0"/>
                </a:moveTo>
                <a:lnTo>
                  <a:pt x="0" y="0"/>
                </a:lnTo>
                <a:lnTo>
                  <a:pt x="0" y="3834679"/>
                </a:lnTo>
                <a:lnTo>
                  <a:pt x="3848674" y="3834679"/>
                </a:lnTo>
                <a:lnTo>
                  <a:pt x="38486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3213" y="-352321"/>
            <a:ext cx="3158492" cy="2417682"/>
          </a:xfrm>
          <a:custGeom>
            <a:avLst/>
            <a:gdLst/>
            <a:ahLst/>
            <a:cxnLst/>
            <a:rect l="l" t="t" r="r" b="b"/>
            <a:pathLst>
              <a:path w="3158492" h="2417682">
                <a:moveTo>
                  <a:pt x="0" y="0"/>
                </a:moveTo>
                <a:lnTo>
                  <a:pt x="3158492" y="0"/>
                </a:lnTo>
                <a:lnTo>
                  <a:pt x="3158492" y="2417683"/>
                </a:lnTo>
                <a:lnTo>
                  <a:pt x="0" y="2417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7950" y="-1062734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7" y="0"/>
                </a:lnTo>
                <a:lnTo>
                  <a:pt x="3615597" y="2767575"/>
                </a:lnTo>
                <a:lnTo>
                  <a:pt x="0" y="27675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57425" flipH="1">
            <a:off x="1951756" y="7549931"/>
            <a:ext cx="2566870" cy="2752005"/>
          </a:xfrm>
          <a:custGeom>
            <a:avLst/>
            <a:gdLst/>
            <a:ahLst/>
            <a:cxnLst/>
            <a:rect l="l" t="t" r="r" b="b"/>
            <a:pathLst>
              <a:path w="2566870" h="2752005">
                <a:moveTo>
                  <a:pt x="2566870" y="0"/>
                </a:moveTo>
                <a:lnTo>
                  <a:pt x="0" y="0"/>
                </a:lnTo>
                <a:lnTo>
                  <a:pt x="0" y="2752005"/>
                </a:lnTo>
                <a:lnTo>
                  <a:pt x="2566870" y="2752005"/>
                </a:lnTo>
                <a:lnTo>
                  <a:pt x="256687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98594" y="-1383788"/>
            <a:ext cx="3615597" cy="2767575"/>
          </a:xfrm>
          <a:custGeom>
            <a:avLst/>
            <a:gdLst/>
            <a:ahLst/>
            <a:cxnLst/>
            <a:rect l="l" t="t" r="r" b="b"/>
            <a:pathLst>
              <a:path w="3615597" h="2767575">
                <a:moveTo>
                  <a:pt x="0" y="0"/>
                </a:moveTo>
                <a:lnTo>
                  <a:pt x="3615596" y="0"/>
                </a:lnTo>
                <a:lnTo>
                  <a:pt x="3615596" y="2767576"/>
                </a:lnTo>
                <a:lnTo>
                  <a:pt x="0" y="27675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59502" flipH="1">
            <a:off x="14729990" y="-564992"/>
            <a:ext cx="2576374" cy="2762194"/>
          </a:xfrm>
          <a:custGeom>
            <a:avLst/>
            <a:gdLst/>
            <a:ahLst/>
            <a:cxnLst/>
            <a:rect l="l" t="t" r="r" b="b"/>
            <a:pathLst>
              <a:path w="2576374" h="2762194">
                <a:moveTo>
                  <a:pt x="2576373" y="0"/>
                </a:moveTo>
                <a:lnTo>
                  <a:pt x="0" y="0"/>
                </a:lnTo>
                <a:lnTo>
                  <a:pt x="0" y="2762194"/>
                </a:lnTo>
                <a:lnTo>
                  <a:pt x="2576373" y="2762194"/>
                </a:lnTo>
                <a:lnTo>
                  <a:pt x="257637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83461" flipH="1">
            <a:off x="16032196" y="1510679"/>
            <a:ext cx="3499843" cy="3487116"/>
          </a:xfrm>
          <a:custGeom>
            <a:avLst/>
            <a:gdLst/>
            <a:ahLst/>
            <a:cxnLst/>
            <a:rect l="l" t="t" r="r" b="b"/>
            <a:pathLst>
              <a:path w="3499843" h="3487116">
                <a:moveTo>
                  <a:pt x="3499842" y="0"/>
                </a:moveTo>
                <a:lnTo>
                  <a:pt x="0" y="0"/>
                </a:lnTo>
                <a:lnTo>
                  <a:pt x="0" y="3487116"/>
                </a:lnTo>
                <a:lnTo>
                  <a:pt x="3499842" y="3487116"/>
                </a:lnTo>
                <a:lnTo>
                  <a:pt x="34998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09883">
            <a:off x="-445545" y="509762"/>
            <a:ext cx="2120034" cy="2864911"/>
          </a:xfrm>
          <a:custGeom>
            <a:avLst/>
            <a:gdLst/>
            <a:ahLst/>
            <a:cxnLst/>
            <a:rect l="l" t="t" r="r" b="b"/>
            <a:pathLst>
              <a:path w="2120034" h="2864911">
                <a:moveTo>
                  <a:pt x="0" y="0"/>
                </a:moveTo>
                <a:lnTo>
                  <a:pt x="2120034" y="0"/>
                </a:lnTo>
                <a:lnTo>
                  <a:pt x="2120034" y="2864911"/>
                </a:lnTo>
                <a:lnTo>
                  <a:pt x="0" y="28649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86954">
            <a:off x="659032" y="2082042"/>
            <a:ext cx="7118697" cy="4196178"/>
          </a:xfrm>
          <a:custGeom>
            <a:avLst/>
            <a:gdLst/>
            <a:ahLst/>
            <a:cxnLst/>
            <a:rect l="l" t="t" r="r" b="b"/>
            <a:pathLst>
              <a:path w="7118697" h="4196178">
                <a:moveTo>
                  <a:pt x="0" y="0"/>
                </a:moveTo>
                <a:lnTo>
                  <a:pt x="7118697" y="0"/>
                </a:lnTo>
                <a:lnTo>
                  <a:pt x="7118697" y="4196177"/>
                </a:lnTo>
                <a:lnTo>
                  <a:pt x="0" y="419617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13127" r="-19087"/>
            </a:stretch>
          </a:blipFill>
        </p:spPr>
      </p:sp>
      <p:sp>
        <p:nvSpPr>
          <p:cNvPr id="20" name="TextBox 20"/>
          <p:cNvSpPr txBox="1"/>
          <p:nvPr/>
        </p:nvSpPr>
        <p:spPr>
          <a:xfrm rot="239592">
            <a:off x="8166685" y="1505440"/>
            <a:ext cx="8075849" cy="110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4"/>
              </a:lnSpc>
            </a:pPr>
            <a:r>
              <a:rPr lang="en-US" sz="7200">
                <a:solidFill>
                  <a:srgbClr val="559446"/>
                </a:solidFill>
                <a:latin typeface="Lora Bold"/>
              </a:rPr>
              <a:t> Тексерейік!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50225" y="3038812"/>
            <a:ext cx="10009075" cy="388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4551" lvl="1" indent="-512276" algn="ctr">
              <a:lnSpc>
                <a:spcPts val="6216"/>
              </a:lnSpc>
              <a:buFont typeface="Arial"/>
              <a:buChar char="•"/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Түркістан деген қала бар.</a:t>
            </a:r>
          </a:p>
          <a:p>
            <a:pPr marL="1024551" lvl="1" indent="-512276" algn="ctr">
              <a:lnSpc>
                <a:spcPts val="6216"/>
              </a:lnSpc>
              <a:buFont typeface="Arial"/>
              <a:buChar char="•"/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Ол оңтүстікте орналасқан.</a:t>
            </a:r>
          </a:p>
          <a:p>
            <a:pPr marL="1024551" lvl="1" indent="-512276" algn="ctr">
              <a:lnSpc>
                <a:spcPts val="6216"/>
              </a:lnSpc>
              <a:buFont typeface="Arial"/>
              <a:buChar char="•"/>
            </a:pPr>
            <a:r>
              <a:rPr lang="en-US" sz="4745">
                <a:solidFill>
                  <a:srgbClr val="000000"/>
                </a:solidFill>
                <a:latin typeface="Lora Bold"/>
              </a:rPr>
              <a:t>Онда әртүрлі ғимараттар бар.</a:t>
            </a:r>
          </a:p>
          <a:p>
            <a:pPr algn="ctr">
              <a:lnSpc>
                <a:spcPts val="6216"/>
              </a:lnSpc>
            </a:pPr>
            <a:endParaRPr lang="en-US" sz="4745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60523" y="7568972"/>
            <a:ext cx="6342906" cy="2072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3820">
                <a:solidFill>
                  <a:srgbClr val="FFFFFF"/>
                </a:solidFill>
                <a:latin typeface="Lora"/>
              </a:rPr>
              <a:t>Дескриптор:</a:t>
            </a:r>
          </a:p>
          <a:p>
            <a:pPr algn="ctr">
              <a:lnSpc>
                <a:spcPts val="4087"/>
              </a:lnSpc>
            </a:pPr>
            <a:r>
              <a:rPr lang="en-US" sz="3820">
                <a:solidFill>
                  <a:srgbClr val="FFFFFF"/>
                </a:solidFill>
                <a:latin typeface="Lora"/>
              </a:rPr>
              <a:t>1.Сөзжасамды шешеді.</a:t>
            </a:r>
          </a:p>
          <a:p>
            <a:pPr algn="ctr">
              <a:lnSpc>
                <a:spcPts val="4087"/>
              </a:lnSpc>
            </a:pPr>
            <a:r>
              <a:rPr lang="en-US" sz="3820">
                <a:solidFill>
                  <a:srgbClr val="FFFFFF"/>
                </a:solidFill>
                <a:latin typeface="Lora"/>
              </a:rPr>
              <a:t>2.Сұрақтарды түсінеді.</a:t>
            </a:r>
          </a:p>
          <a:p>
            <a:pPr algn="ctr">
              <a:lnSpc>
                <a:spcPts val="4087"/>
              </a:lnSpc>
            </a:pPr>
            <a:r>
              <a:rPr lang="en-US" sz="3820">
                <a:solidFill>
                  <a:srgbClr val="FFFFFF"/>
                </a:solidFill>
                <a:latin typeface="Lora"/>
              </a:rPr>
              <a:t>3.Сұрақтарға жауап береді.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720</Words>
  <Application>Microsoft Office PowerPoint</Application>
  <PresentationFormat>Произвольный</PresentationFormat>
  <Paragraphs>298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Lora</vt:lpstr>
      <vt:lpstr>Lora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Ертегіге айналған Түркістан</dc:title>
  <cp:lastModifiedBy>Huawei</cp:lastModifiedBy>
  <cp:revision>4</cp:revision>
  <dcterms:created xsi:type="dcterms:W3CDTF">2006-08-16T00:00:00Z</dcterms:created>
  <dcterms:modified xsi:type="dcterms:W3CDTF">2024-10-14T14:13:07Z</dcterms:modified>
  <dc:identifier>DAF_UQTaBcA</dc:identifier>
</cp:coreProperties>
</file>