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313" r:id="rId2"/>
    <p:sldId id="259" r:id="rId3"/>
    <p:sldId id="310" r:id="rId4"/>
    <p:sldId id="311" r:id="rId5"/>
    <p:sldId id="269" r:id="rId6"/>
    <p:sldId id="261" r:id="rId7"/>
    <p:sldId id="262" r:id="rId8"/>
    <p:sldId id="301" r:id="rId9"/>
    <p:sldId id="312" r:id="rId10"/>
    <p:sldId id="290" r:id="rId11"/>
    <p:sldId id="308" r:id="rId12"/>
    <p:sldId id="263" r:id="rId13"/>
    <p:sldId id="309" r:id="rId14"/>
    <p:sldId id="274" r:id="rId15"/>
    <p:sldId id="277" r:id="rId16"/>
    <p:sldId id="300" r:id="rId17"/>
    <p:sldId id="306" r:id="rId18"/>
    <p:sldId id="276" r:id="rId19"/>
    <p:sldId id="260" r:id="rId20"/>
    <p:sldId id="266" r:id="rId21"/>
    <p:sldId id="28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ziz Azi" initials="A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99"/>
    <a:srgbClr val="E3C5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7" autoAdjust="0"/>
    <p:restoredTop sz="95226" autoAdjust="0"/>
  </p:normalViewPr>
  <p:slideViewPr>
    <p:cSldViewPr snapToGrid="0" showGuides="1">
      <p:cViewPr varScale="1">
        <p:scale>
          <a:sx n="87" d="100"/>
          <a:sy n="87" d="100"/>
        </p:scale>
        <p:origin x="389" y="58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8" d="100"/>
          <a:sy n="88" d="100"/>
        </p:scale>
        <p:origin x="-3822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B9A8C55-0C4F-40BB-9F99-5F31E305482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585356-880D-4B4F-931D-BBC9E4665EC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618BE5-F755-4EC7-8913-ED860531EC1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59BD0D-08DD-43E5-AD72-BB64A5D8EE76}" type="slidenum">
              <a:rPr lang="en-ID" smtClean="0"/>
              <a:pPr/>
              <a:t>‹#›</a:t>
            </a:fld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5361D2-F044-4A78-BD0F-51EFE46052D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343C4A-49E8-45E3-8518-FBFCD6640E5B}" type="datetimeFigureOut">
              <a:rPr lang="en-ID" smtClean="0"/>
              <a:pPr/>
              <a:t>01/12/2024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421706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4660AB-C737-4725-A59E-73096A219B67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9B9867-A8D7-43CA-B62E-65ACB63F0B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178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Google Shape;73;p1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4339" name="Google Shape;74;p1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7574423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B9867-A8D7-43CA-B62E-65ACB63F0B1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0954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B9867-A8D7-43CA-B62E-65ACB63F0B1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839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B9867-A8D7-43CA-B62E-65ACB63F0B1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049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11506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F8C38F88-B935-4484-825B-1317F71159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83057" y="586643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407578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A335B13-64DC-434F-A109-D43A41E8DD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75596" y="111052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F75258C-901B-47AE-A254-21F0DFFD5F2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8673" y="1051031"/>
            <a:ext cx="4881083" cy="517146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995480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1A36352-01F6-498C-8E1D-F0BC2021EDA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55086" y="1174834"/>
            <a:ext cx="2411640" cy="219320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D45CE94-76F3-4435-9141-AE9B896BD56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955086" y="3872314"/>
            <a:ext cx="2411640" cy="219320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CE34D4E-09A7-40E0-B75F-365D1BEA885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2716" y="1082110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7116861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9C7FD82-7F33-40B4-8043-7F05F3727B0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42716" y="3872314"/>
            <a:ext cx="2411640" cy="219320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CE34D4E-09A7-40E0-B75F-365D1BEA885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2716" y="977938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2B13A89-47B9-47C0-82C5-EF69E14457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83351" y="1174834"/>
            <a:ext cx="2411640" cy="219320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088ABD45-FF79-487C-91F5-BDEF8D54A8E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83351" y="3872314"/>
            <a:ext cx="2411640" cy="219320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320195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5">
            <a:extLst>
              <a:ext uri="{FF2B5EF4-FFF2-40B4-BE49-F238E27FC236}">
                <a16:creationId xmlns:a16="http://schemas.microsoft.com/office/drawing/2014/main" id="{40FB3B7B-E82C-4D07-BF23-26DA8F42CD5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5760720" cy="68580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219FE39-30ED-428F-BAD8-39CD85C52E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34904" y="791200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0878979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E8F9B0B5-E5BC-421A-9F49-1EA8AE36496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300488" y="2951545"/>
            <a:ext cx="4948798" cy="3259534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8E8120B0-9FBE-4C78-A7DA-85D7DA82E3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42714" y="2951545"/>
            <a:ext cx="4948798" cy="3259534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B5144F3-59CC-4E8E-81F3-413EB3A51E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2716" y="89691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6807124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F4767D20-668F-40A0-BCA8-2B03579DE66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05756" y="867163"/>
            <a:ext cx="5248792" cy="2848310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DBB746C-0ADC-4E71-BA37-D4378CAE29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37454" y="88008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B8DFB98F-1E0E-41D1-87AB-F45AF6C4669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05757" y="3831220"/>
            <a:ext cx="2568251" cy="272555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22" name="Picture Placeholder 9">
            <a:extLst>
              <a:ext uri="{FF2B5EF4-FFF2-40B4-BE49-F238E27FC236}">
                <a16:creationId xmlns:a16="http://schemas.microsoft.com/office/drawing/2014/main" id="{B93F1C18-14EE-4396-BAE5-DBFAD47C7E1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186297" y="3831220"/>
            <a:ext cx="2568251" cy="272555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098722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9">
            <a:extLst>
              <a:ext uri="{FF2B5EF4-FFF2-40B4-BE49-F238E27FC236}">
                <a16:creationId xmlns:a16="http://schemas.microsoft.com/office/drawing/2014/main" id="{47909367-C9B0-4EBB-A3FC-EC205736168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916567" y="1537563"/>
            <a:ext cx="2190695" cy="4614315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5E4C9993-4434-439D-B3FB-76B01407A25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027358" y="1125503"/>
            <a:ext cx="2190695" cy="4614315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6815EBE-4EAF-4A3E-B0B5-49AE35A2D1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2716" y="1024236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7539888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58B0E6FA-785B-4140-91AD-DF0BEBF583D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06903" y="750658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C1C954D3-21FB-4B97-9EE8-81A09B68BB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46299" y="1747778"/>
            <a:ext cx="5347504" cy="3368233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3876856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C3839D2A-4AB5-4CB1-A7D9-3E6AA48BDF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665862" y="682491"/>
            <a:ext cx="6860276" cy="1146309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942805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685EDED-11D7-4A26-BF8F-53B82EFAF81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384556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FCB548A-524F-42B6-B0F1-9018EE4B202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25670" y="66753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809228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48B6A3C5-7DBA-441A-96FB-AE700F5D028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2716" y="1106182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4394343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FCB548A-524F-42B6-B0F1-9018EE4B202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13152" y="740453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0329932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ACAC7CE-A7D2-4CA3-98C8-A5831619AC2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50119" y="1198782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7945803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5">
            <a:extLst>
              <a:ext uri="{FF2B5EF4-FFF2-40B4-BE49-F238E27FC236}">
                <a16:creationId xmlns:a16="http://schemas.microsoft.com/office/drawing/2014/main" id="{56E58034-299F-43C5-BADE-3D7C7C130C6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6380" y="946327"/>
            <a:ext cx="2592259" cy="2629993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/>
          </a:p>
        </p:txBody>
      </p:sp>
      <p:sp>
        <p:nvSpPr>
          <p:cNvPr id="19" name="Picture Placeholder 15">
            <a:extLst>
              <a:ext uri="{FF2B5EF4-FFF2-40B4-BE49-F238E27FC236}">
                <a16:creationId xmlns:a16="http://schemas.microsoft.com/office/drawing/2014/main" id="{AB530C88-3238-4E45-AC4F-0738E0ECBAE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381228" y="946326"/>
            <a:ext cx="2592259" cy="2629993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/>
          </a:p>
        </p:txBody>
      </p:sp>
      <p:sp>
        <p:nvSpPr>
          <p:cNvPr id="20" name="Picture Placeholder 15">
            <a:extLst>
              <a:ext uri="{FF2B5EF4-FFF2-40B4-BE49-F238E27FC236}">
                <a16:creationId xmlns:a16="http://schemas.microsoft.com/office/drawing/2014/main" id="{C7287904-DA84-4FDD-969C-ACF5203C88D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3352" y="3777470"/>
            <a:ext cx="2592259" cy="2629993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/>
          </a:p>
        </p:txBody>
      </p:sp>
      <p:sp>
        <p:nvSpPr>
          <p:cNvPr id="21" name="Picture Placeholder 15">
            <a:extLst>
              <a:ext uri="{FF2B5EF4-FFF2-40B4-BE49-F238E27FC236}">
                <a16:creationId xmlns:a16="http://schemas.microsoft.com/office/drawing/2014/main" id="{F282FC72-C668-4CD9-A6E8-D3414D04BF2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368200" y="3777469"/>
            <a:ext cx="2592259" cy="2629993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1CF62FD-3C11-47E6-B1AB-C001BD9B074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63952" y="1136693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2995571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ACAC7CE-A7D2-4CA3-98C8-A5831619AC2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757184" y="135329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1" name="Picture Placeholder 15">
            <a:extLst>
              <a:ext uri="{FF2B5EF4-FFF2-40B4-BE49-F238E27FC236}">
                <a16:creationId xmlns:a16="http://schemas.microsoft.com/office/drawing/2014/main" id="{55C637F5-D1EC-40F8-B892-3041F157E68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3004" y="1985661"/>
            <a:ext cx="1237553" cy="123800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/>
          </a:p>
        </p:txBody>
      </p:sp>
      <p:sp>
        <p:nvSpPr>
          <p:cNvPr id="29" name="Picture Placeholder 15">
            <a:extLst>
              <a:ext uri="{FF2B5EF4-FFF2-40B4-BE49-F238E27FC236}">
                <a16:creationId xmlns:a16="http://schemas.microsoft.com/office/drawing/2014/main" id="{7B6584BF-A5F0-4D14-AB3C-251B01128D9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555401" y="1985661"/>
            <a:ext cx="1237553" cy="123800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/>
          </a:p>
        </p:txBody>
      </p:sp>
      <p:sp>
        <p:nvSpPr>
          <p:cNvPr id="30" name="Picture Placeholder 15">
            <a:extLst>
              <a:ext uri="{FF2B5EF4-FFF2-40B4-BE49-F238E27FC236}">
                <a16:creationId xmlns:a16="http://schemas.microsoft.com/office/drawing/2014/main" id="{19FEFA85-2B2D-4508-A193-8A3EC8B397C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430289" y="1985661"/>
            <a:ext cx="1237553" cy="123800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413110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2">
            <a:extLst>
              <a:ext uri="{FF2B5EF4-FFF2-40B4-BE49-F238E27FC236}">
                <a16:creationId xmlns:a16="http://schemas.microsoft.com/office/drawing/2014/main" id="{4EF08015-1653-43D1-95DF-E7251BBDBEF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5450" y="0"/>
            <a:ext cx="5374640" cy="6858000"/>
          </a:xfrm>
          <a:custGeom>
            <a:avLst/>
            <a:gdLst>
              <a:gd name="connsiteX0" fmla="*/ 0 w 5374640"/>
              <a:gd name="connsiteY0" fmla="*/ 0 h 6858000"/>
              <a:gd name="connsiteX1" fmla="*/ 4829383 w 5374640"/>
              <a:gd name="connsiteY1" fmla="*/ 0 h 6858000"/>
              <a:gd name="connsiteX2" fmla="*/ 5374640 w 5374640"/>
              <a:gd name="connsiteY2" fmla="*/ 545257 h 6858000"/>
              <a:gd name="connsiteX3" fmla="*/ 5374640 w 5374640"/>
              <a:gd name="connsiteY3" fmla="*/ 6312743 h 6858000"/>
              <a:gd name="connsiteX4" fmla="*/ 4829383 w 5374640"/>
              <a:gd name="connsiteY4" fmla="*/ 6858000 h 6858000"/>
              <a:gd name="connsiteX5" fmla="*/ 0 w 537464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74640" h="6858000">
                <a:moveTo>
                  <a:pt x="0" y="0"/>
                </a:moveTo>
                <a:lnTo>
                  <a:pt x="4829383" y="0"/>
                </a:lnTo>
                <a:cubicBezTo>
                  <a:pt x="5130520" y="0"/>
                  <a:pt x="5374640" y="244120"/>
                  <a:pt x="5374640" y="545257"/>
                </a:cubicBezTo>
                <a:lnTo>
                  <a:pt x="5374640" y="6312743"/>
                </a:lnTo>
                <a:cubicBezTo>
                  <a:pt x="5374640" y="6613880"/>
                  <a:pt x="5130520" y="6858000"/>
                  <a:pt x="4829383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58A68AA-1F01-4DB5-AD86-AACE390EF6B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63403" y="957076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1885809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463711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A295FCD4-B2C3-4812-AFF4-AD5767FB02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5196" y="1120817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531179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A1425586-1B77-4F1D-A056-35C60C7DCE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94366" y="765022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763178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716292C9-F964-4725-A8D5-4B9F699EB5C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5196" y="835823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073456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A30FFE61-70DA-44E8-80B5-C704ACDD71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62286" y="84501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478624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53D02E3-A946-4936-832A-826C3B7072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87206" y="668801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547240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4EF66F0-DC35-4E9A-B665-1FA6E36D57C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5237"/>
            <a:ext cx="5419544" cy="6883224"/>
          </a:xfrm>
          <a:custGeom>
            <a:avLst/>
            <a:gdLst>
              <a:gd name="connsiteX0" fmla="*/ 0 w 5419544"/>
              <a:gd name="connsiteY0" fmla="*/ 0 h 6883224"/>
              <a:gd name="connsiteX1" fmla="*/ 4804859 w 5419544"/>
              <a:gd name="connsiteY1" fmla="*/ 0 h 6883224"/>
              <a:gd name="connsiteX2" fmla="*/ 5419544 w 5419544"/>
              <a:gd name="connsiteY2" fmla="*/ 614685 h 6883224"/>
              <a:gd name="connsiteX3" fmla="*/ 5419544 w 5419544"/>
              <a:gd name="connsiteY3" fmla="*/ 6883224 h 6883224"/>
              <a:gd name="connsiteX4" fmla="*/ 0 w 5419544"/>
              <a:gd name="connsiteY4" fmla="*/ 6883224 h 6883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19544" h="6883224">
                <a:moveTo>
                  <a:pt x="0" y="0"/>
                </a:moveTo>
                <a:lnTo>
                  <a:pt x="4804859" y="0"/>
                </a:lnTo>
                <a:cubicBezTo>
                  <a:pt x="5144340" y="0"/>
                  <a:pt x="5419544" y="275204"/>
                  <a:pt x="5419544" y="614685"/>
                </a:cubicBezTo>
                <a:lnTo>
                  <a:pt x="5419544" y="6883224"/>
                </a:lnTo>
                <a:lnTo>
                  <a:pt x="0" y="6883224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ID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D55A0B3-B3F0-4205-8582-AD37A15F704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7452" y="98326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941569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9E4B32B-5183-4CB7-9BC7-ABD8C34773E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5237"/>
            <a:ext cx="5419544" cy="6883224"/>
          </a:xfrm>
          <a:custGeom>
            <a:avLst/>
            <a:gdLst>
              <a:gd name="connsiteX0" fmla="*/ 0 w 5419544"/>
              <a:gd name="connsiteY0" fmla="*/ 0 h 6883224"/>
              <a:gd name="connsiteX1" fmla="*/ 5419544 w 5419544"/>
              <a:gd name="connsiteY1" fmla="*/ 0 h 6883224"/>
              <a:gd name="connsiteX2" fmla="*/ 5419544 w 5419544"/>
              <a:gd name="connsiteY2" fmla="*/ 6268539 h 6883224"/>
              <a:gd name="connsiteX3" fmla="*/ 4804859 w 5419544"/>
              <a:gd name="connsiteY3" fmla="*/ 6883224 h 6883224"/>
              <a:gd name="connsiteX4" fmla="*/ 0 w 5419544"/>
              <a:gd name="connsiteY4" fmla="*/ 6883224 h 6883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19544" h="6883224">
                <a:moveTo>
                  <a:pt x="0" y="0"/>
                </a:moveTo>
                <a:lnTo>
                  <a:pt x="5419544" y="0"/>
                </a:lnTo>
                <a:lnTo>
                  <a:pt x="5419544" y="6268539"/>
                </a:lnTo>
                <a:cubicBezTo>
                  <a:pt x="5419544" y="6608020"/>
                  <a:pt x="5144340" y="6883224"/>
                  <a:pt x="4804859" y="6883224"/>
                </a:cubicBezTo>
                <a:lnTo>
                  <a:pt x="0" y="6883224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ID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D55A0B3-B3F0-4205-8582-AD37A15F704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7452" y="98326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140663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813BF9-5145-4417-B95D-FA86279738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710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63" r:id="rId5"/>
    <p:sldLayoutId id="2147483656" r:id="rId6"/>
    <p:sldLayoutId id="2147483657" r:id="rId7"/>
    <p:sldLayoutId id="2147483661" r:id="rId8"/>
    <p:sldLayoutId id="2147483680" r:id="rId9"/>
    <p:sldLayoutId id="2147483658" r:id="rId10"/>
    <p:sldLayoutId id="2147483664" r:id="rId11"/>
    <p:sldLayoutId id="2147483665" r:id="rId12"/>
    <p:sldLayoutId id="2147483666" r:id="rId13"/>
    <p:sldLayoutId id="2147483667" r:id="rId14"/>
    <p:sldLayoutId id="2147483668" r:id="rId15"/>
    <p:sldLayoutId id="2147483669" r:id="rId16"/>
    <p:sldLayoutId id="2147483670" r:id="rId17"/>
    <p:sldLayoutId id="2147483671" r:id="rId18"/>
    <p:sldLayoutId id="2147483672" r:id="rId19"/>
    <p:sldLayoutId id="2147483673" r:id="rId20"/>
    <p:sldLayoutId id="2147483674" r:id="rId21"/>
    <p:sldLayoutId id="2147483675" r:id="rId22"/>
    <p:sldLayoutId id="2147483676" r:id="rId23"/>
    <p:sldLayoutId id="2147483677" r:id="rId24"/>
    <p:sldLayoutId id="2147483678" r:id="rId25"/>
    <p:sldLayoutId id="2147483679" r:id="rId26"/>
    <p:sldLayoutId id="2147483681" r:id="rId2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Google Shape;76;p1"/>
          <p:cNvSpPr>
            <a:spLocks noChangeArrowheads="1"/>
          </p:cNvSpPr>
          <p:nvPr/>
        </p:nvSpPr>
        <p:spPr bwMode="auto">
          <a:xfrm>
            <a:off x="2259756" y="3249739"/>
            <a:ext cx="7711857" cy="1675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9654" tIns="24815" rIns="49654" bIns="24815"/>
          <a:lstStyle>
            <a:lvl1pPr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Тема урока: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</a:p>
          <a:p>
            <a:r>
              <a:rPr lang="ru-RU" sz="24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Шаги к умению</a:t>
            </a:r>
            <a:r>
              <a:rPr lang="ru-RU" sz="24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051" name="Google Shape;77;p1"/>
          <p:cNvCxnSpPr>
            <a:cxnSpLocks noChangeShapeType="1"/>
          </p:cNvCxnSpPr>
          <p:nvPr/>
        </p:nvCxnSpPr>
        <p:spPr bwMode="auto">
          <a:xfrm>
            <a:off x="2582837" y="5189215"/>
            <a:ext cx="6939449" cy="0"/>
          </a:xfrm>
          <a:prstGeom prst="straightConnector1">
            <a:avLst/>
          </a:prstGeom>
          <a:noFill/>
          <a:ln w="38100">
            <a:solidFill>
              <a:srgbClr val="090F78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52" name="Google Shape;78;p1"/>
          <p:cNvCxnSpPr>
            <a:cxnSpLocks noChangeShapeType="1"/>
          </p:cNvCxnSpPr>
          <p:nvPr/>
        </p:nvCxnSpPr>
        <p:spPr bwMode="auto">
          <a:xfrm>
            <a:off x="2703654" y="5300084"/>
            <a:ext cx="6712749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23139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https://versiya.info/uploads/posts/2019-02/1550900027_r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1219200" y="678873"/>
            <a:ext cx="954578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Сравните, что общего в этих словах? Запишите в тетрадь по образцу.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690255" y="999944"/>
            <a:ext cx="82157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chemeClr val="accent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Читает, играет, летит, рычит,  пищит.</a:t>
            </a:r>
            <a:r>
              <a:rPr lang="ru-RU" sz="2800" dirty="0" smtClean="0">
                <a:solidFill>
                  <a:schemeClr val="accent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662961" y="5170116"/>
            <a:ext cx="55899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chemeClr val="accent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Санат читает. Комар пищит. </a:t>
            </a:r>
          </a:p>
        </p:txBody>
      </p:sp>
      <p:pic>
        <p:nvPicPr>
          <p:cNvPr id="19459" name="Picture 3" descr="Дети читают, библиотека | Школьные идеи, Библиотечные книжные выставки, Дет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46726" y="2167559"/>
            <a:ext cx="1742745" cy="2775383"/>
          </a:xfrm>
          <a:prstGeom prst="rect">
            <a:avLst/>
          </a:prstGeom>
          <a:noFill/>
        </p:spPr>
      </p:pic>
      <p:pic>
        <p:nvPicPr>
          <p:cNvPr id="19461" name="Picture 5" descr="Как играют маленькие дети — Детки: персональная страница твоего ребёнк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3358" y="1503810"/>
            <a:ext cx="2424545" cy="1985703"/>
          </a:xfrm>
          <a:prstGeom prst="rect">
            <a:avLst/>
          </a:prstGeom>
          <a:noFill/>
        </p:spPr>
      </p:pic>
      <p:pic>
        <p:nvPicPr>
          <p:cNvPr id="19465" name="Picture 9" descr="Эмоции тигра - tiger emotions!!! - YouTub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82635" y="3672540"/>
            <a:ext cx="2116569" cy="1270144"/>
          </a:xfrm>
          <a:prstGeom prst="rect">
            <a:avLst/>
          </a:prstGeom>
          <a:noFill/>
        </p:spPr>
      </p:pic>
      <p:pic>
        <p:nvPicPr>
          <p:cNvPr id="19467" name="Picture 11" descr="Комар. ~ Поэзия (Стихи для детей)"/>
          <p:cNvPicPr>
            <a:picLocks noChangeAspect="1" noChangeArrowheads="1"/>
          </p:cNvPicPr>
          <p:nvPr/>
        </p:nvPicPr>
        <p:blipFill>
          <a:blip r:embed="rId5" cstate="print"/>
          <a:srcRect r="1440" b="6536"/>
          <a:stretch>
            <a:fillRect/>
          </a:stretch>
        </p:blipFill>
        <p:spPr bwMode="auto">
          <a:xfrm>
            <a:off x="4822024" y="3203879"/>
            <a:ext cx="2170553" cy="1759528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3703" y="1670584"/>
            <a:ext cx="2328874" cy="148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076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https://versiya.info/uploads/posts/2019-02/1550900027_r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1219200" y="678873"/>
            <a:ext cx="954578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Сравните, что общего в этих словах? Запишите в тетрадь по образцу.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690255" y="999944"/>
            <a:ext cx="82157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chemeClr val="accent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Читает, играет, летит, рычит,  пищит.</a:t>
            </a:r>
            <a:r>
              <a:rPr lang="ru-RU" sz="2800" dirty="0" smtClean="0">
                <a:solidFill>
                  <a:schemeClr val="accent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544708" y="5336370"/>
            <a:ext cx="25234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chemeClr val="accent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Комар пищит. </a:t>
            </a:r>
          </a:p>
        </p:txBody>
      </p:sp>
      <p:pic>
        <p:nvPicPr>
          <p:cNvPr id="19459" name="Picture 3" descr="Дети читают, библиотека | Школьные идеи, Библиотечные книжные выставки, Дет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5467" y="1885626"/>
            <a:ext cx="1506970" cy="2399903"/>
          </a:xfrm>
          <a:prstGeom prst="rect">
            <a:avLst/>
          </a:prstGeom>
          <a:noFill/>
        </p:spPr>
      </p:pic>
      <p:pic>
        <p:nvPicPr>
          <p:cNvPr id="19461" name="Picture 5" descr="Как играют маленькие дети — Детки: персональная страница твоего ребёнк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1469446"/>
            <a:ext cx="2438399" cy="1689389"/>
          </a:xfrm>
          <a:prstGeom prst="rect">
            <a:avLst/>
          </a:prstGeom>
          <a:noFill/>
        </p:spPr>
      </p:pic>
      <p:pic>
        <p:nvPicPr>
          <p:cNvPr id="19465" name="Picture 9" descr="Эмоции тигра - tiger emotions!!! - YouTub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60922" y="3546764"/>
            <a:ext cx="2462933" cy="1588799"/>
          </a:xfrm>
          <a:prstGeom prst="rect">
            <a:avLst/>
          </a:prstGeom>
          <a:noFill/>
        </p:spPr>
      </p:pic>
      <p:pic>
        <p:nvPicPr>
          <p:cNvPr id="19467" name="Picture 11" descr="Комар. ~ Поэзия (Стихи для детей)"/>
          <p:cNvPicPr>
            <a:picLocks noChangeAspect="1" noChangeArrowheads="1"/>
          </p:cNvPicPr>
          <p:nvPr/>
        </p:nvPicPr>
        <p:blipFill>
          <a:blip r:embed="rId5" cstate="print"/>
          <a:srcRect r="1440" b="6536"/>
          <a:stretch>
            <a:fillRect/>
          </a:stretch>
        </p:blipFill>
        <p:spPr bwMode="auto">
          <a:xfrm>
            <a:off x="4465773" y="3463636"/>
            <a:ext cx="2170553" cy="1759528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1302328" y="3103419"/>
            <a:ext cx="2650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Малыш играет.</a:t>
            </a:r>
            <a:endParaRPr lang="ru-RU" sz="2400" b="1" dirty="0">
              <a:solidFill>
                <a:schemeClr val="accent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93272" y="5320144"/>
            <a:ext cx="21114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Тигр рычит.</a:t>
            </a:r>
            <a:endParaRPr lang="ru-RU" sz="2400" b="1" dirty="0">
              <a:solidFill>
                <a:schemeClr val="accent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57346" name="Picture 2" descr="Сказка для детей, боящихся лететь на самолёте | Мамины сказки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22618" y="1505597"/>
            <a:ext cx="2327564" cy="1480123"/>
          </a:xfrm>
          <a:prstGeom prst="rect">
            <a:avLst/>
          </a:prstGeom>
          <a:noFill/>
        </p:spPr>
      </p:pic>
      <p:sp>
        <p:nvSpPr>
          <p:cNvPr id="24" name="TextBox 23"/>
          <p:cNvSpPr txBox="1"/>
          <p:nvPr/>
        </p:nvSpPr>
        <p:spPr>
          <a:xfrm>
            <a:off x="4682837" y="3020291"/>
            <a:ext cx="26340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Самолёт летит.</a:t>
            </a:r>
            <a:endParaRPr lang="ru-RU" sz="2400" b="1" dirty="0">
              <a:solidFill>
                <a:schemeClr val="accent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084895" y="4602079"/>
            <a:ext cx="24721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accent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Санат читает.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723076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1219199" y="595744"/>
            <a:ext cx="972589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Поставьте вопросы к словам-признакам.  Запишите.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Добрая, сильный, весёлая, смелый.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Составьте предложения со словами весёлая и сильный.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37854" y="1911928"/>
            <a:ext cx="509306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Какая? Добрая, весёлая.</a:t>
            </a:r>
          </a:p>
          <a:p>
            <a:r>
              <a:rPr lang="ru-RU" sz="2800" b="1" dirty="0" smtClean="0">
                <a:solidFill>
                  <a:schemeClr val="accent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Какой? Сильный, смелый.</a:t>
            </a:r>
            <a:endParaRPr lang="ru-RU" sz="2800" b="1" dirty="0">
              <a:solidFill>
                <a:schemeClr val="accent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8435" name="Picture 3" descr="Прикольные фотографии детей: Весёлая девочка - Фото: 1321_0207.jpg"/>
          <p:cNvPicPr>
            <a:picLocks noChangeAspect="1" noChangeArrowheads="1"/>
          </p:cNvPicPr>
          <p:nvPr/>
        </p:nvPicPr>
        <p:blipFill>
          <a:blip r:embed="rId2"/>
          <a:srcRect r="1889" b="9966"/>
          <a:stretch>
            <a:fillRect/>
          </a:stretch>
        </p:blipFill>
        <p:spPr bwMode="auto">
          <a:xfrm>
            <a:off x="9064049" y="807134"/>
            <a:ext cx="1797915" cy="2462537"/>
          </a:xfrm>
          <a:prstGeom prst="rect">
            <a:avLst/>
          </a:prstGeom>
          <a:noFill/>
        </p:spPr>
      </p:pic>
      <p:pic>
        <p:nvPicPr>
          <p:cNvPr id="18437" name="Picture 5" descr="Весёлая МУЛЬТ-зарядка / Morning exercises cartoon. Наше_всё! - YouTub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7576" y="3144981"/>
            <a:ext cx="2989406" cy="2507674"/>
          </a:xfrm>
          <a:prstGeom prst="rect">
            <a:avLst/>
          </a:prstGeom>
          <a:noFill/>
        </p:spPr>
      </p:pic>
      <p:pic>
        <p:nvPicPr>
          <p:cNvPr id="18439" name="Picture 7" descr="Смелость - Воспитание характера. Сайт для детей и подростков!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57903" y="3114310"/>
            <a:ext cx="2892424" cy="25799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4530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1219199" y="595744"/>
            <a:ext cx="972589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Составьте предложения со словами весёлая и сильный.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19199" y="1274619"/>
            <a:ext cx="741100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Весёлая девочка делает зарядку.</a:t>
            </a:r>
          </a:p>
          <a:p>
            <a:r>
              <a:rPr lang="ru-RU" sz="2800" b="1" dirty="0" smtClean="0">
                <a:solidFill>
                  <a:schemeClr val="accent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Сильный мальчик занимается боксом.</a:t>
            </a:r>
            <a:endParaRPr lang="ru-RU" sz="2800" b="1" dirty="0">
              <a:solidFill>
                <a:schemeClr val="accent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8437" name="Picture 5" descr="Весёлая МУЛЬТ-зарядка / Morning exercises cartoon. Наше_всё! - YouTub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68740" y="2673927"/>
            <a:ext cx="2989406" cy="2881746"/>
          </a:xfrm>
          <a:prstGeom prst="rect">
            <a:avLst/>
          </a:prstGeom>
          <a:noFill/>
        </p:spPr>
      </p:pic>
      <p:pic>
        <p:nvPicPr>
          <p:cNvPr id="59394" name="Picture 2" descr="Бокс – универсальный спорт для детей любого возраст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40192" y="2619364"/>
            <a:ext cx="3779117" cy="27561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4530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8C7A6847-8171-46E3-B593-FBF7EFA5D7AF}"/>
              </a:ext>
            </a:extLst>
          </p:cNvPr>
          <p:cNvSpPr txBox="1"/>
          <p:nvPr/>
        </p:nvSpPr>
        <p:spPr>
          <a:xfrm>
            <a:off x="9312676" y="978838"/>
            <a:ext cx="17710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Подзаголовок</a:t>
            </a:r>
            <a:endParaRPr lang="en-ID" sz="1400" b="1" dirty="0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1553875" y="589251"/>
            <a:ext cx="874221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Запишите, что умеет делать Диас?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Читать, писать, наблюдать, рисовать, запоминать.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676011" y="1489137"/>
            <a:ext cx="32496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accent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Диас умеет читать.</a:t>
            </a:r>
            <a:endParaRPr lang="ru-RU" sz="2400" dirty="0">
              <a:solidFill>
                <a:schemeClr val="accent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14462" y="3486149"/>
            <a:ext cx="7361311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</a:t>
            </a:r>
            <a:r>
              <a:rPr lang="ru-RU" sz="2400" b="1" dirty="0" smtClean="0">
                <a:solidFill>
                  <a:schemeClr val="accent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Диас умеет красиво рисовать. </a:t>
            </a:r>
          </a:p>
          <a:p>
            <a:r>
              <a:rPr lang="ru-RU" sz="2400" b="1" dirty="0" smtClean="0">
                <a:solidFill>
                  <a:schemeClr val="accent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Диас умеет внимательно наблюдать за тем, </a:t>
            </a:r>
          </a:p>
          <a:p>
            <a:r>
              <a:rPr lang="ru-RU" sz="2400" b="1" dirty="0" smtClean="0">
                <a:solidFill>
                  <a:schemeClr val="accent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что происходит вокруг.</a:t>
            </a:r>
          </a:p>
          <a:p>
            <a:r>
              <a:rPr lang="ru-RU" sz="2400" b="1" dirty="0" smtClean="0">
                <a:solidFill>
                  <a:schemeClr val="accent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Он умеет быстро запоминать новые слова.</a:t>
            </a:r>
          </a:p>
          <a:p>
            <a:endParaRPr lang="ru-RU" dirty="0"/>
          </a:p>
        </p:txBody>
      </p:sp>
      <p:pic>
        <p:nvPicPr>
          <p:cNvPr id="15363" name="Picture 3" descr="http://xn--80aaehcdett5alvfjj.xn--p1ai/uploads/posts/2017-02/1486852792_ff.png"/>
          <p:cNvPicPr>
            <a:picLocks noChangeAspect="1" noChangeArrowheads="1"/>
          </p:cNvPicPr>
          <p:nvPr/>
        </p:nvPicPr>
        <p:blipFill>
          <a:blip r:embed="rId2"/>
          <a:srcRect r="883" b="19459"/>
          <a:stretch>
            <a:fillRect/>
          </a:stretch>
        </p:blipFill>
        <p:spPr bwMode="auto">
          <a:xfrm>
            <a:off x="7613650" y="1628776"/>
            <a:ext cx="2073275" cy="1757362"/>
          </a:xfrm>
          <a:prstGeom prst="rect">
            <a:avLst/>
          </a:prstGeom>
          <a:noFill/>
        </p:spPr>
      </p:pic>
      <p:pic>
        <p:nvPicPr>
          <p:cNvPr id="15365" name="Picture 5" descr="Как нарисовать РАДУГУ красками | Простые рисунки красками | Урок рисования  для детей - YouTube"/>
          <p:cNvPicPr>
            <a:picLocks noChangeAspect="1" noChangeArrowheads="1"/>
          </p:cNvPicPr>
          <p:nvPr/>
        </p:nvPicPr>
        <p:blipFill>
          <a:blip r:embed="rId3" cstate="print"/>
          <a:srcRect t="744" r="11166"/>
          <a:stretch>
            <a:fillRect/>
          </a:stretch>
        </p:blipFill>
        <p:spPr bwMode="auto">
          <a:xfrm>
            <a:off x="4113211" y="1943100"/>
            <a:ext cx="2273302" cy="1428751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9905" y="2045644"/>
            <a:ext cx="1437200" cy="143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01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1043820" y="1158999"/>
            <a:ext cx="9430526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Я пришёл в школу. У нас сегодня пять уроков. Прозвенел звонок. Первый урок-урок английского языка.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 Мы читали слова на английском языке и составляли предложения. Ещё мы работали в группах и задавали друг другу интересные вопросы. Потом записывали слова в тетрадях.  Английский язык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Calibri"/>
                <a:ea typeface="Calibri" pitchFamily="34" charset="0"/>
                <a:cs typeface="Tahoma" pitchFamily="34" charset="0"/>
              </a:rPr>
              <a:t>–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 один из моих любимых предметов. Мне ещё нравятся уроки казахского языка и русского языка. Человек, который знает несколько языков, свободно общается со многими людьми.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Хорошо знать много языков! Мне нравится изучать языки.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627019" y="615434"/>
            <a:ext cx="58416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Прослушайте  текст. Выполните  задания.</a:t>
            </a:r>
            <a:endParaRPr lang="ru-RU" sz="2000" dirty="0" smtClean="0">
              <a:solidFill>
                <a:schemeClr val="tx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2667" y="4021321"/>
            <a:ext cx="4434742" cy="1663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75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1413164" y="775854"/>
            <a:ext cx="6026727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Ответьте на вопросы.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1) О чём идёт речь в тексте?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А) об уроке русского языка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В) об уроке английского языка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С) об уроке казахского языка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D) об уроке немецкого языка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2) Что нравится школьнику?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А) изучать языки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В) писать слова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С) решать задачи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D) рисовать красками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</p:txBody>
      </p:sp>
      <p:pic>
        <p:nvPicPr>
          <p:cNvPr id="4098" name="Picture 2" descr="https://image.jimcdn.com/app/cms/image/transf/none/path/sec71187d65c16e7e/image/ia77276bb5fe9e9cf/version/1380248133/image.jpg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8674" y="682528"/>
            <a:ext cx="2612948" cy="2265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6180" y="3152040"/>
            <a:ext cx="2103886" cy="210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125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1413164" y="775854"/>
            <a:ext cx="6026727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1) О чём идёт речь в тексте?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А) об уроке русского языка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В) об уроке английского языка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6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С) об уроке казахского языка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D) об уроке немецкого языка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2) Что нравится школьнику?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А) изучать языки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6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В) писать слова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С) решать задачи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D) рисовать красками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7700" y="706877"/>
            <a:ext cx="2609314" cy="22679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7731" y="3457074"/>
            <a:ext cx="2130758" cy="2130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125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56601" y="1669215"/>
            <a:ext cx="1814593" cy="1632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60391" y="3673479"/>
            <a:ext cx="2334126" cy="1622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48846" y="1610457"/>
            <a:ext cx="2139091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56601" y="3838517"/>
            <a:ext cx="2876550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85967" y="1559802"/>
            <a:ext cx="2069580" cy="1802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Прямоугольник 19"/>
          <p:cNvSpPr/>
          <p:nvPr/>
        </p:nvSpPr>
        <p:spPr>
          <a:xfrm>
            <a:off x="1634835" y="515080"/>
            <a:ext cx="91578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Составьте  рассказ по картинкам.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Используйте в речи слова-предметы, слова-признаки, слова-действия.</a:t>
            </a:r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25668" y="3522424"/>
            <a:ext cx="2165136" cy="192456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27454" y="1507588"/>
            <a:ext cx="2200847" cy="165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74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flipH="1">
            <a:off x="1456601" y="1205566"/>
            <a:ext cx="841129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Утром мама провела меня до дверей и пожелала удачного дня.  Я отправился в школу. По дороге я встретил свою весёлую одноклассницу Алину. Мы вместе пришли в школу. Прозвенел звонок. На уроках мы решали сложные задачи, читали интересные рассказы, дружно отвечали. На перемене мы  играли в настольные игры, разговаривали друг с другом. После уроков мы радостные и счастливые пошли домой.  </a:t>
            </a:r>
            <a:endParaRPr lang="ru-RU" sz="20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43137" y="641684"/>
            <a:ext cx="31325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Что у вас получилось.</a:t>
            </a:r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146" name="Picture 2" descr="https://fsd.multiurok.ru/html/2019/12/27/s_5e06461c3ef25/1300957_9.png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500" y="3923883"/>
            <a:ext cx="2202333" cy="165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1911" y="3838716"/>
            <a:ext cx="2536735" cy="18926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7239" y="3872125"/>
            <a:ext cx="1947634" cy="16905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96090" y="1028149"/>
            <a:ext cx="1270761" cy="1352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434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05534" y="603527"/>
            <a:ext cx="8652270" cy="449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24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Сегодня на уроке</a:t>
            </a:r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ru-RU" sz="24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589182" y="1588168"/>
            <a:ext cx="1065633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9388" algn="l"/>
              </a:tabLst>
            </a:pPr>
            <a:r>
              <a:rPr lang="ru-RU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-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вы закрепите свои знания и умения по разделу </a:t>
            </a:r>
            <a:r>
              <a:rPr lang="ru-RU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«Моя школа»;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 будете читать текст, отвечать на вопросы;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 сможете составить рассказ по картинкам;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 повторите слова-предметы, слова-признаки, слова-действия.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19077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B95A0DE-FBAF-46E0-A9C4-8CC8DDE25747}"/>
              </a:ext>
            </a:extLst>
          </p:cNvPr>
          <p:cNvCxnSpPr>
            <a:cxnSpLocks/>
          </p:cNvCxnSpPr>
          <p:nvPr/>
        </p:nvCxnSpPr>
        <p:spPr>
          <a:xfrm flipV="1">
            <a:off x="1025610" y="957532"/>
            <a:ext cx="0" cy="5880817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5663503-CC4B-4266-AF95-476714A4212B}"/>
              </a:ext>
            </a:extLst>
          </p:cNvPr>
          <p:cNvCxnSpPr>
            <a:cxnSpLocks/>
          </p:cNvCxnSpPr>
          <p:nvPr/>
        </p:nvCxnSpPr>
        <p:spPr>
          <a:xfrm>
            <a:off x="1002535" y="3401404"/>
            <a:ext cx="2862210" cy="0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5FAB7D9-E9AF-47D6-B946-B64838C60F03}"/>
              </a:ext>
            </a:extLst>
          </p:cNvPr>
          <p:cNvCxnSpPr>
            <a:cxnSpLocks/>
          </p:cNvCxnSpPr>
          <p:nvPr/>
        </p:nvCxnSpPr>
        <p:spPr>
          <a:xfrm>
            <a:off x="1025610" y="5331024"/>
            <a:ext cx="2862210" cy="0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DC25B98-088F-4560-B56B-4D4B03053E95}"/>
              </a:ext>
            </a:extLst>
          </p:cNvPr>
          <p:cNvCxnSpPr>
            <a:cxnSpLocks/>
          </p:cNvCxnSpPr>
          <p:nvPr/>
        </p:nvCxnSpPr>
        <p:spPr>
          <a:xfrm>
            <a:off x="1023563" y="1317001"/>
            <a:ext cx="566272" cy="0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6C837B12-1937-47A2-8F55-2FC942B2F727}"/>
              </a:ext>
            </a:extLst>
          </p:cNvPr>
          <p:cNvSpPr txBox="1"/>
          <p:nvPr/>
        </p:nvSpPr>
        <p:spPr>
          <a:xfrm flipH="1">
            <a:off x="1273572" y="1952625"/>
            <a:ext cx="22157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Текстовое описание</a:t>
            </a:r>
            <a:endParaRPr lang="en-ID" sz="1600" b="1" dirty="0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A14A170-C840-48F2-80FB-D86CFCE92CC8}"/>
              </a:ext>
            </a:extLst>
          </p:cNvPr>
          <p:cNvSpPr txBox="1"/>
          <p:nvPr/>
        </p:nvSpPr>
        <p:spPr>
          <a:xfrm flipH="1">
            <a:off x="1273572" y="1665187"/>
            <a:ext cx="833522" cy="540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1465</a:t>
            </a:r>
            <a:endParaRPr lang="en-ID" b="1" dirty="0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315E502-EED1-4737-94C6-631ACDEBCF70}"/>
              </a:ext>
            </a:extLst>
          </p:cNvPr>
          <p:cNvSpPr txBox="1"/>
          <p:nvPr/>
        </p:nvSpPr>
        <p:spPr>
          <a:xfrm flipH="1">
            <a:off x="1273572" y="4037521"/>
            <a:ext cx="22157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Текстовое описание</a:t>
            </a:r>
            <a:endParaRPr lang="en-ID" sz="1600" b="1" dirty="0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F3F512E-451A-46C3-9690-F75599CC53CD}"/>
              </a:ext>
            </a:extLst>
          </p:cNvPr>
          <p:cNvSpPr txBox="1"/>
          <p:nvPr/>
        </p:nvSpPr>
        <p:spPr>
          <a:xfrm flipH="1">
            <a:off x="1273572" y="3750083"/>
            <a:ext cx="833522" cy="540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1731</a:t>
            </a:r>
            <a:endParaRPr lang="en-ID" b="1" dirty="0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D1099D60-A416-4808-97B5-59CA6739B4A7}"/>
              </a:ext>
            </a:extLst>
          </p:cNvPr>
          <p:cNvSpPr/>
          <p:nvPr/>
        </p:nvSpPr>
        <p:spPr>
          <a:xfrm flipH="1">
            <a:off x="1273572" y="2569752"/>
            <a:ext cx="3123254" cy="617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Необходимое текстовое описание и сведения касающиеся урока.</a:t>
            </a:r>
            <a:endParaRPr lang="en-ID" sz="1200" dirty="0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21772" y="573108"/>
            <a:ext cx="28424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Давайте закрепим.</a:t>
            </a:r>
          </a:p>
          <a:p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Что я умею делать?</a:t>
            </a:r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73572" y="1532938"/>
            <a:ext cx="61189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eriod"/>
            </a:pPr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 умею правильно читать предложения </a:t>
            </a:r>
          </a:p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 знаками препинания: (? ! .)</a:t>
            </a:r>
            <a:endParaRPr lang="ru-RU" sz="20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93309" y="2349069"/>
            <a:ext cx="64492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Я могу использовать в речи простые фразы.</a:t>
            </a:r>
            <a:endParaRPr lang="ru-RU" sz="20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06699" y="2834506"/>
            <a:ext cx="62215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Я умею изменять в речи слова-предметы, </a:t>
            </a:r>
          </a:p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слова-признаки,  слова-действия по числам.</a:t>
            </a:r>
            <a:endParaRPr lang="ru-RU" sz="20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68282" y="3638928"/>
            <a:ext cx="52822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 Я знаю правило о заглавной букве.</a:t>
            </a:r>
            <a:endParaRPr lang="ru-RU" sz="20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16594" y="4185406"/>
            <a:ext cx="49391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5. Я понимаю содержание текста и последовательность событий.</a:t>
            </a:r>
            <a:endParaRPr lang="ru-RU" sz="20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3598" y="600869"/>
            <a:ext cx="1765284" cy="261911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071" y="3430924"/>
            <a:ext cx="1773532" cy="2133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215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tangle 1"/>
          <p:cNvSpPr>
            <a:spLocks noChangeArrowheads="1"/>
          </p:cNvSpPr>
          <p:nvPr/>
        </p:nvSpPr>
        <p:spPr bwMode="auto">
          <a:xfrm>
            <a:off x="1110551" y="2172217"/>
            <a:ext cx="8954695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9388" algn="l"/>
              </a:tabLst>
            </a:pPr>
            <a:r>
              <a:rPr lang="ru-RU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-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вы закрепили свои знания и умения по разделу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9388" algn="l"/>
              </a:tabLst>
            </a:pPr>
            <a:r>
              <a:rPr lang="ru-RU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«Моя </a:t>
            </a:r>
            <a:r>
              <a:rPr lang="ru-RU" sz="2000" b="1" smtClean="0">
                <a:latin typeface="Tahoma" pitchFamily="34" charset="0"/>
                <a:ea typeface="Tahoma" pitchFamily="34" charset="0"/>
                <a:cs typeface="Tahoma" pitchFamily="34" charset="0"/>
              </a:rPr>
              <a:t>школа»</a:t>
            </a:r>
            <a:r>
              <a:rPr kumimoji="0" lang="ru-RU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 читали текст, отвечали на вопросы;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 смогли составить рассказ по картинкам;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 повторили слова-предметы, слова-признаки, слова-действия.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35767" y="1212470"/>
            <a:ext cx="2534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ИТОГИ УРОКА:</a:t>
            </a:r>
            <a:endParaRPr lang="ru-RU" sz="24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78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55175" y="381965"/>
            <a:ext cx="5250887" cy="449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24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Игра «Доскажи словечко».</a:t>
            </a:r>
            <a:endParaRPr lang="ru-RU" sz="2400" b="1" dirty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95072" y="1067277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Кроссы </a:t>
            </a:r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пробегаем, делаем зарядку, </a:t>
            </a:r>
          </a:p>
          <a:p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 здоровьем будет все у нас в порядке, </a:t>
            </a:r>
          </a:p>
          <a:p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Спорт нам помогает сохранить фигуру</a:t>
            </a:r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</a:p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Спорт </a:t>
            </a:r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нас закаляет! Все на...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82127" y="1957799"/>
            <a:ext cx="25571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ФИЗКУЛЬТУРУ</a:t>
            </a:r>
            <a:endParaRPr lang="ru-RU" sz="2400" b="1" dirty="0">
              <a:solidFill>
                <a:schemeClr val="accent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18315" y="3593761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На парте краски и набор гуаши, </a:t>
            </a:r>
            <a:endParaRPr lang="ru-RU" sz="2000" b="1" dirty="0" smtClean="0">
              <a:solidFill>
                <a:schemeClr val="accent1"/>
              </a:solidFill>
              <a:latin typeface="Tahoma" panose="020B0604030504040204" pitchFamily="34" charset="0"/>
              <a:ea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Портрет</a:t>
            </a:r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, пейзажи — то рисунки наши. </a:t>
            </a:r>
            <a:endParaRPr lang="ru-RU" sz="2000" b="1" dirty="0" smtClean="0">
              <a:solidFill>
                <a:schemeClr val="accent1"/>
              </a:solidFill>
              <a:latin typeface="Tahoma" panose="020B0604030504040204" pitchFamily="34" charset="0"/>
              <a:ea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Нужны </a:t>
            </a:r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здесь аккуратность и старание</a:t>
            </a:r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,</a:t>
            </a:r>
          </a:p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А </a:t>
            </a:r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сам урок зовется... </a:t>
            </a:r>
            <a:endParaRPr lang="ru-RU" sz="2000" dirty="0">
              <a:solidFill>
                <a:schemeClr val="accent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49322" y="4601177"/>
            <a:ext cx="2654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РИСОВАНИЕ</a:t>
            </a:r>
            <a:endParaRPr lang="ru-RU" sz="2400" b="1" dirty="0">
              <a:solidFill>
                <a:schemeClr val="accent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 descr="https://b.radikal.ru/b29/1806/6d/dd4142bdcb8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7333" y="768801"/>
            <a:ext cx="2723545" cy="1834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ds04.infourok.ru/uploads/ex/0992/000c2b09-522bce19/hello_html_218e457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260" y="3065095"/>
            <a:ext cx="2085957" cy="2111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heaclub.ru/tim/5881dc499bc65502b1943ee40692d1b9/instrumenti-dlya-risovaniya.png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744" y="2482774"/>
            <a:ext cx="1416544" cy="1063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6361" y="2522728"/>
            <a:ext cx="1965260" cy="1181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47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55175" y="381965"/>
            <a:ext cx="5250887" cy="449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24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Игра «Доскажи словечко».</a:t>
            </a:r>
            <a:endParaRPr lang="ru-RU" sz="2400" b="1" dirty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55556" y="995839"/>
            <a:ext cx="7988970" cy="1819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6000"/>
              </a:lnSpc>
              <a:spcAft>
                <a:spcPts val="800"/>
              </a:spcAft>
            </a:pPr>
            <a:r>
              <a:rPr lang="ru-RU" sz="24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Урок интересный, на нем мы считаем</a:t>
            </a:r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</a:p>
          <a:p>
            <a:pPr lvl="0">
              <a:lnSpc>
                <a:spcPct val="106000"/>
              </a:lnSpc>
              <a:spcAft>
                <a:spcPts val="800"/>
              </a:spcAft>
            </a:pPr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Все </a:t>
            </a:r>
            <a:r>
              <a:rPr lang="ru-RU" sz="24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вместе примеры, задачи решаем.</a:t>
            </a:r>
            <a:endParaRPr lang="ru-RU" sz="24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4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Циркуль, все точно — без всякой романтики. </a:t>
            </a:r>
            <a:endParaRPr lang="ru-RU" sz="2400" b="1" dirty="0" smtClean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Ну</a:t>
            </a:r>
            <a:r>
              <a:rPr lang="ru-RU" sz="24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что за урок? То урок... </a:t>
            </a:r>
            <a:endParaRPr lang="ru-RU" sz="24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16450" y="2370966"/>
            <a:ext cx="23839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МАТЕМАТИКА</a:t>
            </a:r>
            <a:endParaRPr lang="ru-RU" sz="2400" b="1" dirty="0">
              <a:solidFill>
                <a:schemeClr val="accent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9901" y="751474"/>
            <a:ext cx="2055445" cy="1918415"/>
          </a:xfrm>
          <a:prstGeom prst="rect">
            <a:avLst/>
          </a:prstGeom>
        </p:spPr>
      </p:pic>
      <p:pic>
        <p:nvPicPr>
          <p:cNvPr id="2054" name="Picture 6" descr="https://previews.123rf.com/images/solgas/solgas1301/solgas130100005/17276161-Teacher-at-blackboard-asks-children-eps10-Stock-Vector-cartoon-teacher-schoolboy.jpg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825" y="3060832"/>
            <a:ext cx="2499667" cy="237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7335" y="3099575"/>
            <a:ext cx="1910859" cy="247471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/>
          <a:srcRect r="4652" b="7524"/>
          <a:stretch/>
        </p:blipFill>
        <p:spPr>
          <a:xfrm>
            <a:off x="7159584" y="3314588"/>
            <a:ext cx="1438986" cy="2153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29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EB072AA7-218E-43E8-9BA9-09941E2EED84}"/>
              </a:ext>
            </a:extLst>
          </p:cNvPr>
          <p:cNvCxnSpPr>
            <a:cxnSpLocks/>
          </p:cNvCxnSpPr>
          <p:nvPr/>
        </p:nvCxnSpPr>
        <p:spPr>
          <a:xfrm>
            <a:off x="1025610" y="11573"/>
            <a:ext cx="0" cy="6493399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C84DE227-5A6F-4213-A82A-9BDEF25DEE16}"/>
              </a:ext>
            </a:extLst>
          </p:cNvPr>
          <p:cNvCxnSpPr>
            <a:cxnSpLocks/>
          </p:cNvCxnSpPr>
          <p:nvPr/>
        </p:nvCxnSpPr>
        <p:spPr>
          <a:xfrm>
            <a:off x="1031885" y="2102246"/>
            <a:ext cx="2862210" cy="0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2D141C22-E694-4F20-A488-A70FC5349B5D}"/>
              </a:ext>
            </a:extLst>
          </p:cNvPr>
          <p:cNvSpPr txBox="1"/>
          <p:nvPr/>
        </p:nvSpPr>
        <p:spPr>
          <a:xfrm flipH="1">
            <a:off x="1296647" y="556627"/>
            <a:ext cx="833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2016</a:t>
            </a:r>
            <a:endParaRPr lang="en-ID" b="1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8012B64B-A914-402D-8CE1-A7CC739D98AA}"/>
              </a:ext>
            </a:extLst>
          </p:cNvPr>
          <p:cNvCxnSpPr>
            <a:cxnSpLocks/>
          </p:cNvCxnSpPr>
          <p:nvPr/>
        </p:nvCxnSpPr>
        <p:spPr>
          <a:xfrm>
            <a:off x="1031885" y="3973174"/>
            <a:ext cx="2862210" cy="0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4FBEACF0-B580-44FA-B54A-799D522A9745}"/>
              </a:ext>
            </a:extLst>
          </p:cNvPr>
          <p:cNvSpPr txBox="1"/>
          <p:nvPr/>
        </p:nvSpPr>
        <p:spPr>
          <a:xfrm flipH="1">
            <a:off x="1296647" y="2427555"/>
            <a:ext cx="833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1991</a:t>
            </a:r>
            <a:endParaRPr lang="en-ID" b="1" dirty="0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6E05E619-0C22-41D6-8AE2-9F9723DBB04F}"/>
              </a:ext>
            </a:extLst>
          </p:cNvPr>
          <p:cNvCxnSpPr>
            <a:cxnSpLocks/>
          </p:cNvCxnSpPr>
          <p:nvPr/>
        </p:nvCxnSpPr>
        <p:spPr>
          <a:xfrm>
            <a:off x="1042563" y="5844989"/>
            <a:ext cx="2862210" cy="0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3B1460CF-FA64-4B9D-A5C4-F8F3E9A6CDA8}"/>
              </a:ext>
            </a:extLst>
          </p:cNvPr>
          <p:cNvSpPr txBox="1"/>
          <p:nvPr/>
        </p:nvSpPr>
        <p:spPr>
          <a:xfrm flipH="1">
            <a:off x="1307325" y="4299370"/>
            <a:ext cx="833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2020</a:t>
            </a:r>
            <a:endParaRPr lang="en-ID" b="1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1704109" y="1454727"/>
            <a:ext cx="5836854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Почему звенит звонок?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accent1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Перемена началась!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Скоро снова на урок.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2673928" y="542744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latin typeface="Tahoma" pitchFamily="34" charset="0"/>
                <a:ea typeface="Calibri" pitchFamily="34" charset="0"/>
                <a:cs typeface="Tahoma" pitchFamily="34" charset="0"/>
              </a:rPr>
              <a:t>Объясните, почему эти предложения надо произносить по-разному.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3555" name="Picture 3" descr="Слова благодарности на выпускной - Стихи для детей и школьников - Все о  детях - Каталог статей - Персональный сайт"/>
          <p:cNvPicPr>
            <a:picLocks noChangeAspect="1" noChangeArrowheads="1"/>
          </p:cNvPicPr>
          <p:nvPr/>
        </p:nvPicPr>
        <p:blipFill>
          <a:blip r:embed="rId2"/>
          <a:srcRect r="1987" b="5244"/>
          <a:stretch>
            <a:fillRect/>
          </a:stretch>
        </p:blipFill>
        <p:spPr bwMode="auto">
          <a:xfrm>
            <a:off x="8326582" y="1003733"/>
            <a:ext cx="2050473" cy="2002703"/>
          </a:xfrm>
          <a:prstGeom prst="rect">
            <a:avLst/>
          </a:prstGeom>
          <a:noFill/>
        </p:spPr>
      </p:pic>
      <p:sp>
        <p:nvSpPr>
          <p:cNvPr id="23557" name="AutoShape 5" descr="Школьные перемены: чего ждать детям и родителям в новом учебном году?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559" name="AutoShape 7" descr="Школьные перемены: чего ждать детям и родителям в новом учебном году?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561" name="AutoShape 9" descr="Игры для начальной школы на переменах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563" name="AutoShape 11" descr="Игры для начальной школы на переменах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" name="Рисунок 29" descr="ИГРАЕМ НА ПЕРЕМЕНКЕ. Рекомендуем прочитать педагогам. В помощь  специалистам. МУК «Публичная библиотека Новоуральского городского округа».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92877" y="3435928"/>
            <a:ext cx="3067049" cy="2172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5" name="Picture 13" descr="Картинки на тему: &quot;Школа&quot;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89576" y="3449782"/>
            <a:ext cx="3003260" cy="22888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054128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1233054" y="623454"/>
            <a:ext cx="9351819" cy="40011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Найдите «лишнее» слово. Устно составьте с ним предложение.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383659" y="1357518"/>
            <a:ext cx="571342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solidFill>
                  <a:schemeClr val="accent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Школа, класс, ученик,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solidFill>
                  <a:schemeClr val="accent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дельфин, перемена.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651639" y="5226401"/>
            <a:ext cx="54473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accent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Лиза плавала с дельфином.</a:t>
            </a:r>
            <a:endParaRPr lang="ru-RU" sz="2800" dirty="0">
              <a:solidFill>
                <a:schemeClr val="accent1"/>
              </a:solidFill>
            </a:endParaRPr>
          </a:p>
        </p:txBody>
      </p:sp>
      <p:pic>
        <p:nvPicPr>
          <p:cNvPr id="22531" name="Picture 3" descr="Предпросмотр схемы вышивки «Девочка и дельфин» - Вышивка крестом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27850" y="1399230"/>
            <a:ext cx="2595983" cy="3101334"/>
          </a:xfrm>
          <a:prstGeom prst="rect">
            <a:avLst/>
          </a:prstGeom>
          <a:noFill/>
        </p:spPr>
      </p:pic>
      <p:pic>
        <p:nvPicPr>
          <p:cNvPr id="22533" name="Picture 5" descr="ᐈ Рисунок дельфинчик фото, рисунки мультяшный дельфин | скачать на  Depositphotos®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55738" y="2598736"/>
            <a:ext cx="3473450" cy="2244725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3243262" y="4114800"/>
            <a:ext cx="1617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дельфин</a:t>
            </a:r>
            <a:endParaRPr lang="ru-RU" sz="2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505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1271588" y="514350"/>
            <a:ext cx="9188594" cy="70788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Прочитайте.  Сколько здесь предложений? Спишите.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Правильно обозначьте начало и конец каждого предложения.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634838" y="1900490"/>
            <a:ext cx="42117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chemeClr val="accent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Санат идёт в школу. </a:t>
            </a:r>
            <a:r>
              <a:rPr lang="ru-RU" sz="2800" dirty="0" smtClean="0">
                <a:solidFill>
                  <a:schemeClr val="accent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794426" y="1239321"/>
            <a:ext cx="67040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chemeClr val="tx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Санат идёт в школу там он учится.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954820" y="2565462"/>
            <a:ext cx="30396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chemeClr val="accent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Там он учится.</a:t>
            </a:r>
            <a:r>
              <a:rPr lang="ru-RU" sz="2800" dirty="0" smtClean="0">
                <a:solidFill>
                  <a:schemeClr val="accent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</p:txBody>
      </p:sp>
      <p:pic>
        <p:nvPicPr>
          <p:cNvPr id="21507" name="Picture 3" descr="Симпатичный мальчик идет в школу | Премиум векторы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3028" y="2272146"/>
            <a:ext cx="2910621" cy="3422073"/>
          </a:xfrm>
          <a:prstGeom prst="rect">
            <a:avLst/>
          </a:prstGeom>
          <a:noFill/>
        </p:spPr>
      </p:pic>
      <p:pic>
        <p:nvPicPr>
          <p:cNvPr id="21509" name="Picture 5" descr="Школа в Германии. Поздние переселенцы. - YouTub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41029" y="3226017"/>
            <a:ext cx="3377334" cy="25330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8116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1185864" y="1160564"/>
            <a:ext cx="9472612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Окно, книга, девочка, мальчик.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Подумайте и скажите: чтобы составить предложение о девочке, мальчике, книге, окне, нужны будут сами предметы или слова, которые их называют?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>
                <a:latin typeface="Tahoma" pitchFamily="34" charset="0"/>
                <a:ea typeface="Times New Roman" pitchFamily="18" charset="0"/>
                <a:cs typeface="Tahoma" pitchFamily="34" charset="0"/>
              </a:rPr>
              <a:t>Составьте предложения.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163084" y="447336"/>
            <a:ext cx="66559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latin typeface="Tahoma" pitchFamily="34" charset="0"/>
                <a:ea typeface="Times New Roman" pitchFamily="18" charset="0"/>
                <a:cs typeface="Tahoma" pitchFamily="34" charset="0"/>
              </a:rPr>
              <a:t>Прочитайте каждое слово и укажите на предмет, который он называет.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https://img2.freepng.ru/20180130/cxe/kisspng-window-download-window-5a707c1fa9cb47.531403551517321247695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73"/>
          <a:stretch/>
        </p:blipFill>
        <p:spPr bwMode="auto">
          <a:xfrm>
            <a:off x="1072925" y="2870732"/>
            <a:ext cx="2516747" cy="1928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0088" y="2694397"/>
            <a:ext cx="2124262" cy="14745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7122" y="2808657"/>
            <a:ext cx="2310064" cy="2782252"/>
          </a:xfrm>
          <a:prstGeom prst="rect">
            <a:avLst/>
          </a:prstGeom>
        </p:spPr>
      </p:pic>
      <p:pic>
        <p:nvPicPr>
          <p:cNvPr id="3076" name="Picture 4" descr="https://avatars.mds.yandex.net/get-pdb/879261/99c4d626-3cfe-42d4-93ee-3fe6be1394e9/s1200?webp=false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298" y="3232800"/>
            <a:ext cx="1456017" cy="246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3424001" y="482639"/>
            <a:ext cx="375409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Составьте предложения.</a:t>
            </a:r>
          </a:p>
        </p:txBody>
      </p:sp>
      <p:pic>
        <p:nvPicPr>
          <p:cNvPr id="3074" name="Picture 2" descr="https://img2.freepng.ru/20180130/cxe/kisspng-window-download-window-5a707c1fa9cb47.531403551517321247695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73"/>
          <a:stretch/>
        </p:blipFill>
        <p:spPr bwMode="auto">
          <a:xfrm>
            <a:off x="1180075" y="1066506"/>
            <a:ext cx="2516747" cy="1928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343" y="2996710"/>
            <a:ext cx="25266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Окно открыто.</a:t>
            </a:r>
            <a:endParaRPr lang="ru-RU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0720" y="808890"/>
            <a:ext cx="2572204" cy="22311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04217" y="3020258"/>
            <a:ext cx="28600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Мальчик рисует.</a:t>
            </a:r>
            <a:endParaRPr lang="ru-RU" sz="24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r="-1548" b="9338"/>
          <a:stretch/>
        </p:blipFill>
        <p:spPr>
          <a:xfrm>
            <a:off x="5106456" y="2395591"/>
            <a:ext cx="1920884" cy="26459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10766" y="1208107"/>
            <a:ext cx="20591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Девочка танцует.</a:t>
            </a:r>
            <a:endParaRPr lang="ru-RU" sz="24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5910" y="3631644"/>
            <a:ext cx="2314856" cy="150450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56601" y="4972172"/>
            <a:ext cx="22252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Книга</a:t>
            </a:r>
          </a:p>
          <a:p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интересная.</a:t>
            </a:r>
            <a:endParaRPr lang="ru-RU" sz="24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42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olors 185">
      <a:dk1>
        <a:srgbClr val="3F3F3F"/>
      </a:dk1>
      <a:lt1>
        <a:sysClr val="window" lastClr="FFFFFF"/>
      </a:lt1>
      <a:dk2>
        <a:srgbClr val="3F3F3F"/>
      </a:dk2>
      <a:lt2>
        <a:srgbClr val="FFFFFF"/>
      </a:lt2>
      <a:accent1>
        <a:srgbClr val="593593"/>
      </a:accent1>
      <a:accent2>
        <a:srgbClr val="FFC118"/>
      </a:accent2>
      <a:accent3>
        <a:srgbClr val="FD9144"/>
      </a:accent3>
      <a:accent4>
        <a:srgbClr val="B22C9C"/>
      </a:accent4>
      <a:accent5>
        <a:srgbClr val="852075"/>
      </a:accent5>
      <a:accent6>
        <a:srgbClr val="F30D90"/>
      </a:accent6>
      <a:hlink>
        <a:srgbClr val="A05024"/>
      </a:hlink>
      <a:folHlink>
        <a:srgbClr val="FEC037"/>
      </a:folHlink>
    </a:clrScheme>
    <a:fontScheme name="Custom 83">
      <a:majorFont>
        <a:latin typeface="Roboto Condensed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7186</TotalTime>
  <Words>886</Words>
  <Application>Microsoft Office PowerPoint</Application>
  <PresentationFormat>Широкоэкранный</PresentationFormat>
  <Paragraphs>131</Paragraphs>
  <Slides>21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8" baseType="lpstr">
      <vt:lpstr>Arial</vt:lpstr>
      <vt:lpstr>Calibri</vt:lpstr>
      <vt:lpstr>Roboto Condensed</vt:lpstr>
      <vt:lpstr>Source Sans Pro</vt:lpstr>
      <vt:lpstr>Tahoma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ICONIC</dc:title>
  <dc:creator>Musedsmh</dc:creator>
  <cp:lastModifiedBy>Данагул</cp:lastModifiedBy>
  <cp:revision>562</cp:revision>
  <dcterms:created xsi:type="dcterms:W3CDTF">2017-01-10T11:09:36Z</dcterms:created>
  <dcterms:modified xsi:type="dcterms:W3CDTF">2024-12-01T14:52:06Z</dcterms:modified>
</cp:coreProperties>
</file>