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43" r:id="rId2"/>
    <p:sldId id="321" r:id="rId3"/>
    <p:sldId id="303" r:id="rId4"/>
    <p:sldId id="331" r:id="rId5"/>
    <p:sldId id="320" r:id="rId6"/>
    <p:sldId id="332" r:id="rId7"/>
    <p:sldId id="340" r:id="rId8"/>
    <p:sldId id="334" r:id="rId9"/>
    <p:sldId id="317" r:id="rId10"/>
    <p:sldId id="324" r:id="rId11"/>
    <p:sldId id="336" r:id="rId12"/>
    <p:sldId id="338" r:id="rId13"/>
    <p:sldId id="309" r:id="rId14"/>
    <p:sldId id="337" r:id="rId15"/>
    <p:sldId id="311" r:id="rId16"/>
    <p:sldId id="341" r:id="rId17"/>
    <p:sldId id="266" r:id="rId18"/>
    <p:sldId id="298" r:id="rId19"/>
    <p:sldId id="339" r:id="rId20"/>
    <p:sldId id="34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E3C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62553" autoAdjust="0"/>
  </p:normalViewPr>
  <p:slideViewPr>
    <p:cSldViewPr snapToGrid="0" showGuides="1">
      <p:cViewPr varScale="1">
        <p:scale>
          <a:sx n="87" d="100"/>
          <a:sy n="87" d="100"/>
        </p:scale>
        <p:origin x="437" y="58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01/12/2024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46564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22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81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49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04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44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64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58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73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3118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1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2259756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Тема урока: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r>
              <a:rPr lang="ru-RU" sz="2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Мой весёлый звонкий мяч</a:t>
            </a:r>
            <a:r>
              <a:rPr lang="ru-RU" sz="2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2582837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2703654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6719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536828" y="550186"/>
            <a:ext cx="88396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Мотобол — один из видов мотоспорта, представляет собой игру в футбол на мотоциклах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625" y="3398657"/>
            <a:ext cx="3247860" cy="223665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157" y="1645917"/>
            <a:ext cx="3120261" cy="223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9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005534" y="369367"/>
            <a:ext cx="370958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Мяч в игре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волейбол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перебрасывают через сетку.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03096" y="3775309"/>
            <a:ext cx="37344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1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Для игры в </a:t>
            </a:r>
            <a:r>
              <a:rPr lang="ru-RU" sz="2400" b="1" dirty="0">
                <a:solidFill>
                  <a:schemeClr val="accent5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баскетбол </a:t>
            </a:r>
            <a:r>
              <a:rPr lang="ru-RU" sz="2400" b="1" dirty="0">
                <a:solidFill>
                  <a:schemeClr val="accent1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мяч нужно забросить в корзину, которая находится высоко.</a:t>
            </a:r>
            <a:endParaRPr lang="ru-RU" sz="2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Все виды спорта картинки для детей - подборка 25 изображений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" t="4647" r="1596" b="22199"/>
          <a:stretch/>
        </p:blipFill>
        <p:spPr bwMode="auto">
          <a:xfrm>
            <a:off x="1191014" y="2116411"/>
            <a:ext cx="2744882" cy="296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r="-5419" b="27772"/>
          <a:stretch/>
        </p:blipFill>
        <p:spPr>
          <a:xfrm>
            <a:off x="5800359" y="428103"/>
            <a:ext cx="3062495" cy="296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7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" descr="https://ds05.infourok.ru/uploads/ex/0b89/001295a0-c3435985/hello_html_m6e0d87ce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08842" y="518989"/>
            <a:ext cx="41377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Водное поло — спортивная командная игра, которая проводится в воде. </a:t>
            </a:r>
            <a:endParaRPr lang="ru-RU" sz="2000" u="sng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84912" y="4273110"/>
            <a:ext cx="30997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Мяч для игры в футбол пинают по полю до ворот.</a:t>
            </a:r>
            <a:endParaRPr lang="ru-RU" sz="2400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194" name="Picture 2" descr="🤽‍♀️ Woman Playing Water Polo Emo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42" y="2090822"/>
            <a:ext cx="3371759" cy="337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388" y="756942"/>
            <a:ext cx="4001742" cy="287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5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https://versiya.info/uploads/posts/2019-02/1550900027_r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167283" y="259960"/>
            <a:ext cx="942117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Подумайте.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Как играют с мячом ребята? Скажите предложениями, используя глаголы настоящего времени.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02982" y="4751048"/>
            <a:ext cx="77570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 что ты будешь делать с мячом? Глаголы какого времени ты будешь использовать в ответах?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4045" b="10556"/>
          <a:stretch/>
        </p:blipFill>
        <p:spPr>
          <a:xfrm>
            <a:off x="1386074" y="1404286"/>
            <a:ext cx="1773099" cy="22065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071" y="2120602"/>
            <a:ext cx="2164991" cy="21649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717" y="1661956"/>
            <a:ext cx="1261441" cy="2069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4298" y="1783425"/>
            <a:ext cx="1371463" cy="21567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40264" y="3804738"/>
            <a:ext cx="2341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Алина </a:t>
            </a:r>
            <a:r>
              <a:rPr lang="ru-RU" sz="2000" b="1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бросает </a:t>
            </a:r>
            <a:r>
              <a:rPr lang="ru-RU" sz="20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мяч.</a:t>
            </a:r>
            <a:endParaRPr lang="ru-RU" sz="20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85871" y="1340968"/>
            <a:ext cx="2392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 </a:t>
            </a:r>
            <a:r>
              <a:rPr lang="ru-RU" sz="2000" b="1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ловит</a:t>
            </a:r>
            <a:r>
              <a:rPr lang="ru-RU" sz="20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мяч.</a:t>
            </a:r>
            <a:endParaRPr lang="ru-RU" sz="20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75169" y="3940161"/>
            <a:ext cx="2177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Али </a:t>
            </a:r>
            <a:r>
              <a:rPr lang="ru-RU" sz="2000" b="1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катит</a:t>
            </a:r>
            <a:r>
              <a:rPr lang="ru-RU" sz="20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мяч.</a:t>
            </a:r>
            <a:endParaRPr lang="ru-RU" sz="20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27353" y="1234106"/>
            <a:ext cx="2563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Саша </a:t>
            </a:r>
            <a:r>
              <a:rPr lang="ru-RU" sz="2000" b="1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пинает</a:t>
            </a:r>
            <a:r>
              <a:rPr lang="ru-RU" sz="20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мяч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526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195" y="1900654"/>
            <a:ext cx="2614240" cy="261424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090087" y="2293374"/>
            <a:ext cx="2100086" cy="9144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буду…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86544" y="1302319"/>
            <a:ext cx="1747112" cy="9144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бросать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905" y="3417886"/>
            <a:ext cx="1816106" cy="9144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6028" y="2438246"/>
            <a:ext cx="1779898" cy="9144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4112" y="4502521"/>
            <a:ext cx="1779899" cy="9144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09120" y="2596735"/>
            <a:ext cx="1301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ловить</a:t>
            </a:r>
            <a:endParaRPr lang="ru-RU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37233" y="3599609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пинать</a:t>
            </a:r>
            <a:endParaRPr lang="ru-RU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96269" y="4794395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катать</a:t>
            </a:r>
            <a:endParaRPr lang="ru-RU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5" name="Прямая со стрелкой 14"/>
          <p:cNvCxnSpPr>
            <a:stCxn id="7" idx="3"/>
          </p:cNvCxnSpPr>
          <p:nvPr/>
        </p:nvCxnSpPr>
        <p:spPr>
          <a:xfrm>
            <a:off x="5833656" y="1759519"/>
            <a:ext cx="1248066" cy="4490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934731" y="2954118"/>
            <a:ext cx="1121498" cy="157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934690" y="3762835"/>
            <a:ext cx="1121826" cy="77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0" idx="3"/>
          </p:cNvCxnSpPr>
          <p:nvPr/>
        </p:nvCxnSpPr>
        <p:spPr>
          <a:xfrm flipV="1">
            <a:off x="5924011" y="4115521"/>
            <a:ext cx="1473117" cy="8442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2045469" y="330189"/>
            <a:ext cx="77570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 что ты будешь делать с мячом? Глаголы какого времени ты будешь использовать в ответах?</a:t>
            </a:r>
          </a:p>
        </p:txBody>
      </p:sp>
    </p:spTree>
    <p:extLst>
      <p:ext uri="{BB962C8B-B14F-4D97-AF65-F5344CB8AC3E}">
        <p14:creationId xmlns:p14="http://schemas.microsoft.com/office/powerpoint/2010/main" val="336938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561632" y="1571147"/>
            <a:ext cx="1762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Я могу…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13858" y="436327"/>
            <a:ext cx="90582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Прочитайте.</a:t>
            </a: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Что может мальчик? Составьте предложения. Запишите.</a:t>
            </a: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946" y="1336563"/>
            <a:ext cx="2009740" cy="1547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384" y="3036866"/>
            <a:ext cx="2757956" cy="18287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5343" y="3417249"/>
            <a:ext cx="2046773" cy="16210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42852" t="12976" r="3807" b="10997"/>
          <a:stretch/>
        </p:blipFill>
        <p:spPr>
          <a:xfrm>
            <a:off x="7856382" y="2110313"/>
            <a:ext cx="1794517" cy="16321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09299" y="2836811"/>
            <a:ext cx="27510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жужжать, как жук.</a:t>
            </a:r>
            <a:endParaRPr lang="ru-RU" sz="2000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18284" y="5058205"/>
            <a:ext cx="25218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ползти, как змея.</a:t>
            </a:r>
            <a:endParaRPr lang="ru-RU" sz="2000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94175" y="5194330"/>
            <a:ext cx="27478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бегать, как собака.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578073" y="1471159"/>
            <a:ext cx="27574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прыгать, как заяц.</a:t>
            </a:r>
            <a:r>
              <a:rPr lang="ru-RU" sz="2000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425" y="1311049"/>
            <a:ext cx="1297727" cy="152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6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742460" y="1391395"/>
            <a:ext cx="48297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Я могу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жужжать, как жук.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14797" y="444892"/>
            <a:ext cx="31241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Проверьте себя.</a:t>
            </a: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796" y="881391"/>
            <a:ext cx="1465961" cy="1128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063" y="3031917"/>
            <a:ext cx="2057201" cy="13640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5130" y="4308722"/>
            <a:ext cx="1699702" cy="13461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42852" t="12976" r="3807" b="10997"/>
          <a:stretch/>
        </p:blipFill>
        <p:spPr>
          <a:xfrm>
            <a:off x="6412597" y="2019628"/>
            <a:ext cx="1652763" cy="142475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747316" y="3521723"/>
            <a:ext cx="4131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 могу </a:t>
            </a: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ползти</a:t>
            </a:r>
            <a:r>
              <a:rPr lang="ru-RU" sz="2400" b="1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как змея</a:t>
            </a:r>
            <a:r>
              <a:rPr lang="ru-RU" sz="2000" b="1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000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9709" y="4815412"/>
            <a:ext cx="4405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 могу </a:t>
            </a: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бегать</a:t>
            </a:r>
            <a:r>
              <a:rPr lang="ru-RU" sz="2400" b="1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как собака</a:t>
            </a:r>
            <a:r>
              <a:rPr lang="ru-RU" sz="2000" b="1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17812" y="2392065"/>
            <a:ext cx="4427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 могу </a:t>
            </a: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прыгать</a:t>
            </a:r>
            <a:r>
              <a:rPr lang="ru-RU" sz="2400" b="1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как заяц.</a:t>
            </a:r>
            <a:r>
              <a:rPr lang="ru-RU" sz="2400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39236" y="845002"/>
            <a:ext cx="12859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Кто?</a:t>
            </a:r>
          </a:p>
          <a:p>
            <a:r>
              <a:rPr lang="ru-RU" sz="2400" b="1" dirty="0" smtClean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жук</a:t>
            </a:r>
          </a:p>
          <a:p>
            <a:r>
              <a:rPr lang="ru-RU" sz="2400" b="1" dirty="0" smtClean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заяц</a:t>
            </a:r>
          </a:p>
          <a:p>
            <a:r>
              <a:rPr lang="ru-RU" sz="2400" b="1" dirty="0" smtClean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змея</a:t>
            </a:r>
          </a:p>
          <a:p>
            <a:r>
              <a:rPr lang="ru-RU" sz="2400" b="1" dirty="0" smtClean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собака</a:t>
            </a:r>
            <a:endParaRPr lang="ru-RU" sz="2400" b="1" dirty="0">
              <a:solidFill>
                <a:schemeClr val="accent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6114" y="754133"/>
            <a:ext cx="1297727" cy="152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3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C837B12-1937-47A2-8F55-2FC942B2F727}"/>
              </a:ext>
            </a:extLst>
          </p:cNvPr>
          <p:cNvSpPr txBox="1"/>
          <p:nvPr/>
        </p:nvSpPr>
        <p:spPr>
          <a:xfrm flipH="1">
            <a:off x="1273572" y="1952625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14A170-C840-48F2-80FB-D86CFCE92CC8}"/>
              </a:ext>
            </a:extLst>
          </p:cNvPr>
          <p:cNvSpPr txBox="1"/>
          <p:nvPr/>
        </p:nvSpPr>
        <p:spPr>
          <a:xfrm flipH="1">
            <a:off x="1273572" y="1665187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1465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1099D60-A416-4808-97B5-59CA6739B4A7}"/>
              </a:ext>
            </a:extLst>
          </p:cNvPr>
          <p:cNvSpPr/>
          <p:nvPr/>
        </p:nvSpPr>
        <p:spPr>
          <a:xfrm flipH="1">
            <a:off x="1273572" y="2569752"/>
            <a:ext cx="3123254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Необходимое текстовое описание и сведения касающиеся урока.</a:t>
            </a:r>
            <a:endParaRPr lang="en-ID" sz="12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372814" y="1005858"/>
            <a:ext cx="799880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Имя существительное изменяется по родам.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Мужской род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(он) – папа, стол, шкаф;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Женский род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(она)- мама, ручка, тетрадь;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Средний род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(оно) – солнце, море, яблоко.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39923" y="498893"/>
            <a:ext cx="1726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Запомните!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472" y="3034918"/>
            <a:ext cx="1794335" cy="17943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013" y="3062739"/>
            <a:ext cx="1643989" cy="1643989"/>
          </a:xfrm>
          <a:prstGeom prst="rect">
            <a:avLst/>
          </a:prstGeom>
        </p:spPr>
      </p:pic>
      <p:pic>
        <p:nvPicPr>
          <p:cNvPr id="9218" name="Picture 2" descr="Солнце-солнышко, картинки для детей. | Началочка | Солнце, Уроки рисования,  Зимние деревь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409" y="3057667"/>
            <a:ext cx="1771586" cy="177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192886" y="614899"/>
            <a:ext cx="90563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Запишите имена существительные в тетрадь, определите род.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72667" y="1031886"/>
            <a:ext cx="6001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Жук, собака, змея, мяч, </a:t>
            </a: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небо, окно.</a:t>
            </a:r>
            <a:r>
              <a:rPr lang="ru-RU" sz="2400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400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983865"/>
              </p:ext>
            </p:extLst>
          </p:nvPr>
        </p:nvGraphicFramePr>
        <p:xfrm>
          <a:off x="2671639" y="1788147"/>
          <a:ext cx="387228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890">
                  <a:extLst>
                    <a:ext uri="{9D8B030D-6E8A-4147-A177-3AD203B41FA5}">
                      <a16:colId xmlns:a16="http://schemas.microsoft.com/office/drawing/2014/main" val="3482317341"/>
                    </a:ext>
                  </a:extLst>
                </a:gridCol>
                <a:gridCol w="1399429">
                  <a:extLst>
                    <a:ext uri="{9D8B030D-6E8A-4147-A177-3AD203B41FA5}">
                      <a16:colId xmlns:a16="http://schemas.microsoft.com/office/drawing/2014/main" val="3991970039"/>
                    </a:ext>
                  </a:extLst>
                </a:gridCol>
                <a:gridCol w="1311965">
                  <a:extLst>
                    <a:ext uri="{9D8B030D-6E8A-4147-A177-3AD203B41FA5}">
                      <a16:colId xmlns:a16="http://schemas.microsoft.com/office/drawing/2014/main" val="3778258013"/>
                    </a:ext>
                  </a:extLst>
                </a:gridCol>
              </a:tblGrid>
              <a:tr h="40050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М.р.</a:t>
                      </a:r>
                      <a:endParaRPr lang="ru-RU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Ж.р.</a:t>
                      </a:r>
                      <a:endParaRPr lang="ru-RU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Ср.р.</a:t>
                      </a:r>
                      <a:endParaRPr lang="ru-RU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64445"/>
                  </a:ext>
                </a:extLst>
              </a:tr>
              <a:tr h="36870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жук</a:t>
                      </a:r>
                      <a:endParaRPr lang="ru-RU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собака</a:t>
                      </a:r>
                      <a:endParaRPr lang="ru-RU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небо</a:t>
                      </a:r>
                      <a:endParaRPr lang="ru-RU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070340"/>
                  </a:ext>
                </a:extLst>
              </a:tr>
              <a:tr h="36870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мяч</a:t>
                      </a:r>
                      <a:endParaRPr lang="ru-RU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змея</a:t>
                      </a:r>
                      <a:endParaRPr lang="ru-RU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окно</a:t>
                      </a:r>
                      <a:endParaRPr lang="ru-RU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640621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759" y="2006029"/>
            <a:ext cx="1469263" cy="11278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839" y="3792365"/>
            <a:ext cx="2054530" cy="13656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781" y="3700666"/>
            <a:ext cx="1396105" cy="13473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3708" y="3371372"/>
            <a:ext cx="2320974" cy="200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" descr="https://ds05.infourok.ru/uploads/ex/0b89/001295a0-c3435985/hello_html_m6e0d87ce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95072" y="563024"/>
            <a:ext cx="6096000" cy="9432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Его пинают, а он не плачет!</a:t>
            </a:r>
            <a:endParaRPr lang="ru-RU" sz="24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Его бросают – назад он скачет</a:t>
            </a:r>
            <a:r>
              <a:rPr lang="ru-RU" sz="2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4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481" y="2107096"/>
            <a:ext cx="3023632" cy="30236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714" y="1691540"/>
            <a:ext cx="2868599" cy="286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9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3895" y="603527"/>
            <a:ext cx="4860758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Сегодня на уроке</a:t>
            </a:r>
            <a:r>
              <a:rPr lang="ru-RU" sz="28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2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08051" y="1320238"/>
            <a:ext cx="8898058" cy="1686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вы узнаете, что существительные изменяются по родам;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будете читать текст;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сможете рассказать по картинкам-схемам стихотворение;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познакомитесь с названиями спортивных игр с мячом.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36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" descr="https://ds05.infourok.ru/uploads/ex/0b89/001295a0-c3435985/hello_html_m6e0d87ce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80641" y="1511225"/>
            <a:ext cx="75411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2000" b="1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вы </a:t>
            </a:r>
            <a:r>
              <a:rPr lang="ru-RU" sz="20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узнали новые слова; </a:t>
            </a:r>
            <a:endParaRPr lang="ru-RU" sz="2000" b="1" dirty="0" smtClean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2000" b="1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рассказывали </a:t>
            </a:r>
            <a:r>
              <a:rPr lang="ru-RU" sz="20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стихотворение по картинкам-схемам; </a:t>
            </a:r>
            <a:endParaRPr lang="ru-RU" sz="2000" b="1" dirty="0" smtClean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2000" b="1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повторили </a:t>
            </a:r>
            <a:r>
              <a:rPr lang="ru-RU" sz="20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глаголов; </a:t>
            </a:r>
            <a:endParaRPr lang="ru-RU" sz="2000" b="1" dirty="0" smtClean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2000" b="1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запомнили</a:t>
            </a:r>
            <a:r>
              <a:rPr lang="ru-RU" sz="20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что существительные изменяются по родам.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2712" y="542140"/>
            <a:ext cx="2263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Итоги урока:</a:t>
            </a:r>
            <a:endParaRPr lang="ru-RU" sz="24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14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955964" y="955964"/>
            <a:ext cx="56942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Мне с ним нравится играть: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Прыгать, бегать, догонять!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Что за шарик резво скачет?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Это мой любимый…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6472" y="2272145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МЯЧИК</a:t>
            </a:r>
            <a:endParaRPr lang="ru-RU" sz="24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771" name="AutoShape 3" descr="https://funforkids.ru/pictures/kids/kids18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 descr="https://funforkids.ru/pictures/kids/kids183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1213" y="1615786"/>
            <a:ext cx="3199246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2546" y="2832587"/>
            <a:ext cx="2853175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1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285875" y="600075"/>
            <a:ext cx="56292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Послушайте, прочитайте и представьте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28737" y="1128713"/>
            <a:ext cx="545782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Мой весёлый звонкий мяч,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Ты зачем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помчался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вскачь?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Красный, синий, голубой,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Не угнаться за тобой.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Я тебя ладонью хлопал,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300163" y="2828925"/>
            <a:ext cx="39719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Ты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скакал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и громко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топал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Ты 15 раз подряд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Прыгал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в угол и назад.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А потом ты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покатился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И назад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не воротился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Покатился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в огород,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Докатился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до ворот.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650422" y="5214072"/>
            <a:ext cx="6915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Назовите действия, которые совершил мяч.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Веселые старты &quot;Мой веселый, звонкий мяч!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626" y="1322847"/>
            <a:ext cx="3297944" cy="356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50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4" descr="https://mamazanuda.ru/wp-content/uploads/2015/10/pervyy-dar-frebel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https://pristor.ru/wp-content/uploads/2019/03/%D0%9A%D0%B0%D1%80%D1%82%D0%B8%D0%BD%D0%BA%D0%B8-%D0%B4%D0%BB%D1%8F-%D0%B4%D0%B5%D1%82%D0%B5%D0%B9-%D0%B7%D0%BD%D0%B0%D0%BA%D0%B8-%D0%BF%D1%80%D0%B5%D0%BF%D0%B8%D0%BD%D0%B0%D0%BD%D0%B8%D1%8F-%D0%BF%D0%BE%D0%B4%D0%B1%D0%BE%D1%80%D0%BA%D0%B0-20-%D1%84%D0%BE%D1%82%D0%BE-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 descr="https://st.depositphotos.com/1793519/2032/i/450/depositphotos_20320055-stock-photo-3d-cartoon-question-mark-an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6945" y="1188059"/>
            <a:ext cx="1443664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AutoShape 8" descr="https://coollib.net/i/76/237376/i_0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Рисунок 18" descr="http://superzhizn.ru/wp-content/themes/UltraNews/timthumb.php?h=160&amp;q=90&amp;src=/image/how-to-draw-a-boy-playing-with-football.jpg&amp;w=160&amp;zc=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406" y="1090018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 descr="http://images.clipartpanda.com/kids-handprint-clipart-painted-hand-prin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1083" y="2522679"/>
            <a:ext cx="1603292" cy="1624135"/>
          </a:xfrm>
          <a:prstGeom prst="rect">
            <a:avLst/>
          </a:prstGeom>
          <a:noFill/>
        </p:spPr>
      </p:pic>
      <p:sp>
        <p:nvSpPr>
          <p:cNvPr id="9228" name="AutoShape 12" descr="https://demiart.ru/forum/uploads5/post-1184194-1267284495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Picture 2" descr="https://uslide.ru/images/26/32178/736/img86.jpg"/>
          <p:cNvPicPr>
            <a:picLocks noChangeAspect="1" noChangeArrowheads="1"/>
          </p:cNvPicPr>
          <p:nvPr/>
        </p:nvPicPr>
        <p:blipFill>
          <a:blip r:embed="rId5" cstate="print"/>
          <a:srcRect l="12231" t="6576" r="15707" b="3418"/>
          <a:stretch>
            <a:fillRect/>
          </a:stretch>
        </p:blipFill>
        <p:spPr bwMode="auto">
          <a:xfrm>
            <a:off x="3746026" y="2462247"/>
            <a:ext cx="830754" cy="778216"/>
          </a:xfrm>
          <a:prstGeom prst="rect">
            <a:avLst/>
          </a:prstGeom>
          <a:noFill/>
        </p:spPr>
      </p:pic>
      <p:cxnSp>
        <p:nvCxnSpPr>
          <p:cNvPr id="24" name="Прямая со стрелкой 23"/>
          <p:cNvCxnSpPr/>
          <p:nvPr/>
        </p:nvCxnSpPr>
        <p:spPr>
          <a:xfrm rot="5400000">
            <a:off x="3768802" y="3556046"/>
            <a:ext cx="520505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 flipH="1" flipV="1">
            <a:off x="4025755" y="3542772"/>
            <a:ext cx="520503" cy="2813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468770" y="2732326"/>
            <a:ext cx="10663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  <a:endParaRPr lang="ru-RU" sz="5400" b="1" dirty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230" name="AutoShape 14" descr="https://demiart.ru/forum/uploads5/post-1184194-1267284495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2" name="AutoShape 16" descr="https://upload.wikimedia.org/wikipedia/commons/thumb/b/b3/%C3%81ngulo_agudo.svg/200px-%C3%81ngulo_agudo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34" name="Picture 18" descr="http://img0.liveinternet.ru/images/attach/c/10/110/150/110150174_007a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57902" y="1123484"/>
            <a:ext cx="1396134" cy="1342623"/>
          </a:xfrm>
          <a:prstGeom prst="rect">
            <a:avLst/>
          </a:prstGeom>
          <a:noFill/>
        </p:spPr>
      </p:pic>
      <p:pic>
        <p:nvPicPr>
          <p:cNvPr id="36" name="Picture 18" descr="http://img0.liveinternet.ru/images/attach/c/10/110/150/110150174_007a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2121" y="4391891"/>
            <a:ext cx="1267789" cy="1219198"/>
          </a:xfrm>
          <a:prstGeom prst="rect">
            <a:avLst/>
          </a:prstGeom>
          <a:noFill/>
        </p:spPr>
      </p:pic>
      <p:cxnSp>
        <p:nvCxnSpPr>
          <p:cNvPr id="38" name="Прямая со стрелкой 37"/>
          <p:cNvCxnSpPr/>
          <p:nvPr/>
        </p:nvCxnSpPr>
        <p:spPr>
          <a:xfrm>
            <a:off x="3422073" y="4475018"/>
            <a:ext cx="1108364" cy="969818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5400000">
            <a:off x="3443907" y="4491523"/>
            <a:ext cx="914400" cy="914400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6" name="AutoShape 20" descr="https://ds04.infourok.ru/uploads/ex/06dd/000598a4-ea91f533/hello_html_68e43be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38" name="Picture 22" descr="http://xn----8sbiecm6bhdx8i.xn--p1ai/sites/default/files/resize/images/detym/zagadki_pro_sad_i_ogorod-280x17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55966" y="4125647"/>
            <a:ext cx="1978284" cy="1554716"/>
          </a:xfrm>
          <a:prstGeom prst="rect">
            <a:avLst/>
          </a:prstGeom>
          <a:noFill/>
        </p:spPr>
      </p:pic>
      <p:sp>
        <p:nvSpPr>
          <p:cNvPr id="9240" name="AutoShape 24" descr="http://prom-zona.at.ua/_si/0/534187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42" name="AutoShape 26" descr="https://us.123rf.com/450wm/sportactive/sportactive1508/sportactive150800063/43407802-wooden-fence-on-a-residental-terrace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44" name="AutoShape 28" descr="https://us.123rf.com/450wm/robertsrob/robertsrob1501/robertsrob150100027/35229991-fresh-spring-green-grass-and-leaf-plant-over-wood-fence-background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46" name="AutoShape 30" descr="https://us.123rf.com/450wm/robertsrob/robertsrob1501/robertsrob150100027/35229991-fresh-spring-green-grass-and-leaf-plant-over-wood-fence-background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48" name="AutoShape 32" descr="https://us.123rf.com/450wm/ggyykk/ggyykk1506/ggyykk150600213/41194985-county-style-wooden-fence-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50" name="AutoShape 34" descr="https://us.123rf.com/450wm/jamroenjaiman/jamroenjaiman1712/jamroenjaiman171200068/92230443-wooden-fence-isolated-on-white-background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52" name="AutoShape 36" descr="https://us.123rf.com/450wm/kzlobastov/kzlobastov1506/kzlobastov150600015/41854351-suburban-landscape-with-a-long-vinyl-fence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54" name="AutoShape 38" descr="https://us.123rf.com/450wm/kzlobastov/kzlobastov1506/kzlobastov150600015/41854351-suburban-landscape-with-a-long-vinyl-fence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6" name="Picture 4" descr="https://avatars.mds.yandex.net/get-pdb/1809151/317839a1-c2c6-4e64-bb64-2c5b71db68c3/s1200?webp=false"/>
          <p:cNvPicPr>
            <a:picLocks noChangeAspect="1" noChangeArrowheads="1"/>
          </p:cNvPicPr>
          <p:nvPr/>
        </p:nvPicPr>
        <p:blipFill>
          <a:blip r:embed="rId8"/>
          <a:srcRect l="76641" t="66973" r="1875" b="7089"/>
          <a:stretch>
            <a:fillRect/>
          </a:stretch>
        </p:blipFill>
        <p:spPr bwMode="auto">
          <a:xfrm>
            <a:off x="7523018" y="3906982"/>
            <a:ext cx="1842655" cy="1773381"/>
          </a:xfrm>
          <a:prstGeom prst="rect">
            <a:avLst/>
          </a:prstGeom>
          <a:noFill/>
        </p:spPr>
      </p:pic>
      <p:pic>
        <p:nvPicPr>
          <p:cNvPr id="57" name="Picture 18" descr="http://img0.liveinternet.ru/images/attach/c/10/110/150/110150174_007aa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12884" y="4938889"/>
            <a:ext cx="814244" cy="783036"/>
          </a:xfrm>
          <a:prstGeom prst="rect">
            <a:avLst/>
          </a:prstGeom>
          <a:noFill/>
        </p:spPr>
      </p:pic>
      <p:pic>
        <p:nvPicPr>
          <p:cNvPr id="58" name="Picture 18" descr="http://img0.liveinternet.ru/images/attach/c/10/110/150/110150174_007aa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59393" y="4828053"/>
            <a:ext cx="814244" cy="783036"/>
          </a:xfrm>
          <a:prstGeom prst="rect">
            <a:avLst/>
          </a:prstGeom>
          <a:noFill/>
        </p:spPr>
      </p:pic>
      <p:sp>
        <p:nvSpPr>
          <p:cNvPr id="59" name="Прямоугольник 58"/>
          <p:cNvSpPr/>
          <p:nvPr/>
        </p:nvSpPr>
        <p:spPr>
          <a:xfrm>
            <a:off x="2133600" y="473471"/>
            <a:ext cx="75368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Попробуйте по картинкам-схемам рассказать стихотворение по порядку.</a:t>
            </a:r>
            <a:endParaRPr lang="ru-RU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Сказка про девочку Альбину и волшебный мячик&quot; - статья сайта о детях imom.me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679" y="4428683"/>
            <a:ext cx="1548480" cy="112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29055" y="2694004"/>
            <a:ext cx="1105110" cy="11051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55602" y="1258301"/>
            <a:ext cx="762564" cy="7664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3"/>
          <a:srcRect l="-1002" t="9764"/>
          <a:stretch/>
        </p:blipFill>
        <p:spPr>
          <a:xfrm>
            <a:off x="5415158" y="1979239"/>
            <a:ext cx="800047" cy="7147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4"/>
          <a:srcRect l="10756" t="4293" r="6174" b="12637"/>
          <a:stretch/>
        </p:blipFill>
        <p:spPr>
          <a:xfrm>
            <a:off x="5145543" y="1318412"/>
            <a:ext cx="652008" cy="65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5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807470" y="587512"/>
            <a:ext cx="72390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Выпишите в тетрадь глаголы прошедшего времени. Поставьте к ним вопросы. Найдите предлоги.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674" name="AutoShape 2" descr="https://matveyrybka.ucoz.ru/_nw/2/8516881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https://matveyrybka.ucoz.ru/_nw/2/8516881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333358" y="1463460"/>
            <a:ext cx="545782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Мой весёлый звонкий мяч,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Ты зачем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помчался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вскачь?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Красный, синий, голубой,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Не угнаться за тобой.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Я тебя ладонью хлопал,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333358" y="3015301"/>
            <a:ext cx="39719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Ты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скакал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и громко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топал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Ты 15 раз подряд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Прыгал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в угол и назад.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А потом ты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покатился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И назад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не воротился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Покатился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в огород,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Докатился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до ворот.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910" y="1786840"/>
            <a:ext cx="3200677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4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807470" y="587512"/>
            <a:ext cx="72390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Выпишите в тетрадь глаголы прошедшего времени. Поставьте к ним вопросы. Найдите предлоги.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674" name="AutoShape 2" descr="https://matveyrybka.ucoz.ru/_nw/2/8516881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https://matveyrybka.ucoz.ru/_nw/2/8516881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798859" y="1908313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45039" y="1582311"/>
          <a:ext cx="7156101" cy="3818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78">
                  <a:extLst>
                    <a:ext uri="{9D8B030D-6E8A-4147-A177-3AD203B41FA5}">
                      <a16:colId xmlns:a16="http://schemas.microsoft.com/office/drawing/2014/main" val="3831916773"/>
                    </a:ext>
                  </a:extLst>
                </a:gridCol>
                <a:gridCol w="2563743">
                  <a:extLst>
                    <a:ext uri="{9D8B030D-6E8A-4147-A177-3AD203B41FA5}">
                      <a16:colId xmlns:a16="http://schemas.microsoft.com/office/drawing/2014/main" val="1072960316"/>
                    </a:ext>
                  </a:extLst>
                </a:gridCol>
                <a:gridCol w="3980180">
                  <a:extLst>
                    <a:ext uri="{9D8B030D-6E8A-4147-A177-3AD203B41FA5}">
                      <a16:colId xmlns:a16="http://schemas.microsoft.com/office/drawing/2014/main" val="3116431482"/>
                    </a:ext>
                  </a:extLst>
                </a:gridCol>
              </a:tblGrid>
              <a:tr h="74009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</a:t>
                      </a:r>
                      <a:endParaRPr lang="ru-RU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Вопрос</a:t>
                      </a:r>
                      <a:endParaRPr lang="ru-RU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Глаголы прошедшего времени</a:t>
                      </a:r>
                      <a:endParaRPr lang="ru-RU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866983"/>
                  </a:ext>
                </a:extLst>
              </a:tr>
              <a:tr h="35936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</a:t>
                      </a:r>
                      <a:endParaRPr lang="ru-RU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Что сделал?</a:t>
                      </a:r>
                      <a:endParaRPr lang="ru-RU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Помчался</a:t>
                      </a:r>
                      <a:endParaRPr lang="ru-RU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41239"/>
                  </a:ext>
                </a:extLst>
              </a:tr>
              <a:tr h="118865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</a:t>
                      </a:r>
                      <a:endParaRPr lang="ru-RU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Что делал?</a:t>
                      </a:r>
                      <a:endParaRPr lang="ru-RU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Хлопал</a:t>
                      </a:r>
                    </a:p>
                    <a:p>
                      <a:r>
                        <a:rPr lang="ru-RU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Скакал</a:t>
                      </a:r>
                    </a:p>
                    <a:p>
                      <a:r>
                        <a:rPr lang="ru-RU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Топал</a:t>
                      </a:r>
                    </a:p>
                    <a:p>
                      <a:r>
                        <a:rPr lang="ru-RU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Прыгал</a:t>
                      </a:r>
                      <a:endParaRPr lang="ru-RU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126607"/>
                  </a:ext>
                </a:extLst>
              </a:tr>
              <a:tr h="91222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</a:t>
                      </a:r>
                      <a:endParaRPr lang="ru-RU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Что сделал?</a:t>
                      </a:r>
                      <a:endParaRPr lang="ru-RU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Покатился</a:t>
                      </a:r>
                    </a:p>
                    <a:p>
                      <a:r>
                        <a:rPr lang="ru-RU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воротился</a:t>
                      </a:r>
                    </a:p>
                    <a:p>
                      <a:r>
                        <a:rPr lang="ru-RU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Докатился</a:t>
                      </a:r>
                      <a:r>
                        <a:rPr lang="ru-RU" sz="20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ru-RU" sz="20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165202"/>
                  </a:ext>
                </a:extLst>
              </a:tr>
              <a:tr h="3396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95076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48069" y="5245755"/>
            <a:ext cx="3239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Предлоги: за, в, до</a:t>
            </a:r>
            <a:endParaRPr lang="ru-RU" sz="2400" b="1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85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355133" y="467863"/>
            <a:ext cx="30432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Узнайте  больше.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189479" y="899130"/>
            <a:ext cx="91873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Прочитайте  названия спортивных игр с мячом. Запомните.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3" name="Picture 5" descr="http://nachild.com/wp-content/uploads/2016/12/123-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6968" y="1497888"/>
            <a:ext cx="2486679" cy="1866899"/>
          </a:xfrm>
          <a:prstGeom prst="rect">
            <a:avLst/>
          </a:prstGeom>
          <a:noFill/>
        </p:spPr>
      </p:pic>
      <p:pic>
        <p:nvPicPr>
          <p:cNvPr id="27655" name="Picture 7" descr="http://chgard27.tgl.net.ru/images/new_18/futbo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1945" y="1499988"/>
            <a:ext cx="2467611" cy="185070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13649" y="3434388"/>
            <a:ext cx="130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ФУТБОЛ</a:t>
            </a:r>
            <a:endParaRPr lang="ru-RU" sz="2000" b="1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70884" y="3377506"/>
            <a:ext cx="1685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ВОЛЕЙБОЛ</a:t>
            </a:r>
            <a:endParaRPr lang="ru-RU" sz="2000" b="1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8586" y="1529838"/>
            <a:ext cx="1751212" cy="17512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64953" y="3377506"/>
            <a:ext cx="1774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БАСКЕТБОЛ</a:t>
            </a:r>
            <a:endParaRPr lang="ru-RU" sz="2000" b="1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3724" y="5407607"/>
            <a:ext cx="2169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ВОДНОЕ ПОЛО</a:t>
            </a:r>
            <a:endParaRPr lang="ru-RU" sz="2000" b="1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435" y="3903326"/>
            <a:ext cx="2370121" cy="14581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2966" y="3885926"/>
            <a:ext cx="2512978" cy="14929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36578" y="5422996"/>
            <a:ext cx="153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МОТОБОЛ</a:t>
            </a:r>
            <a:endParaRPr lang="ru-RU" sz="2000" b="1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4965" y="3903326"/>
            <a:ext cx="2237385" cy="149159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13737" y="5453771"/>
            <a:ext cx="1402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ПУШБОЛ</a:t>
            </a:r>
            <a:endParaRPr lang="ru-RU" sz="2000" b="1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50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463040" y="534572"/>
            <a:ext cx="85109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Какие игры вам не знакомы? Запишите в тетрадь по образцу: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20681" y="909097"/>
            <a:ext cx="5277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Мне не знакома игра в пушбол.</a:t>
            </a:r>
            <a:endParaRPr lang="ru-RU" sz="2400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02434" y="1468714"/>
            <a:ext cx="5113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Мне не знакома игра мотобол.</a:t>
            </a:r>
            <a:endParaRPr lang="ru-RU" sz="2400" b="1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17484" y="4328758"/>
            <a:ext cx="77034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Пушбол –</a:t>
            </a:r>
            <a:r>
              <a:rPr lang="ru-RU" sz="2000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командная игра с мячом, основной особенностью которой является размер мяча, который необходимо толкать для перемещения по полю (масса мяча  составляет 20-30 кг).</a:t>
            </a:r>
            <a:endParaRPr lang="ru-RU" sz="2000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556" y="2100333"/>
            <a:ext cx="2919755" cy="20512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485" y="2071409"/>
            <a:ext cx="2895261" cy="213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8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8472</TotalTime>
  <Words>641</Words>
  <Application>Microsoft Office PowerPoint</Application>
  <PresentationFormat>Широкоэкранный</PresentationFormat>
  <Paragraphs>143</Paragraphs>
  <Slides>20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Roboto Condensed</vt:lpstr>
      <vt:lpstr>Source Sans Pro</vt:lpstr>
      <vt:lpstr>Tahoma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Данагул</cp:lastModifiedBy>
  <cp:revision>654</cp:revision>
  <dcterms:created xsi:type="dcterms:W3CDTF">2017-01-10T11:09:36Z</dcterms:created>
  <dcterms:modified xsi:type="dcterms:W3CDTF">2024-12-01T14:58:45Z</dcterms:modified>
</cp:coreProperties>
</file>