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76" r:id="rId2"/>
    <p:sldId id="278" r:id="rId3"/>
    <p:sldId id="260" r:id="rId4"/>
    <p:sldId id="261" r:id="rId5"/>
    <p:sldId id="262" r:id="rId6"/>
    <p:sldId id="268" r:id="rId7"/>
    <p:sldId id="267" r:id="rId8"/>
    <p:sldId id="279" r:id="rId9"/>
    <p:sldId id="274" r:id="rId10"/>
    <p:sldId id="269" r:id="rId11"/>
    <p:sldId id="275" r:id="rId12"/>
    <p:sldId id="270" r:id="rId13"/>
    <p:sldId id="273" r:id="rId14"/>
    <p:sldId id="271" r:id="rId15"/>
  </p:sldIdLst>
  <p:sldSz cx="9144000" cy="5143500" type="screen16x9"/>
  <p:notesSz cx="6858000" cy="9144000"/>
  <p:embeddedFontLst>
    <p:embeddedFont>
      <p:font typeface="Source Code Pro" panose="020B0604020202020204" charset="0"/>
      <p:regular r:id="rId17"/>
      <p:bold r:id="rId18"/>
      <p:italic r:id="rId19"/>
      <p:boldItalic r:id="rId20"/>
    </p:embeddedFont>
    <p:embeddedFont>
      <p:font typeface="Caveat" panose="020B0604020202020204" charset="-52"/>
      <p:regular r:id="rId21"/>
      <p:bold r:id="rId22"/>
    </p:embeddedFont>
    <p:embeddedFont>
      <p:font typeface="Amatic SC" panose="020B0604020202020204" charset="-79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640" autoAdjust="0"/>
  </p:normalViewPr>
  <p:slideViewPr>
    <p:cSldViewPr snapToGrid="0">
      <p:cViewPr varScale="1">
        <p:scale>
          <a:sx n="61" d="100"/>
          <a:sy n="61" d="100"/>
        </p:scale>
        <p:origin x="58" y="76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343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c811c5d6f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c811c5d6f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92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811c5d6f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c811c5d6f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19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c811c5d6f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c811c5d6f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42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ca876544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ca876544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82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ca876544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ca876544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82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&#1074;&#1099;&#1199;.com/watch?v=Gs562oMpgG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3-&#1089;&#1072;&#1073;&#1072;&#1179;%20&#1075;&#1083;&#1086;&#1073;&#1091;&#1089;.mpe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66207" y="166553"/>
            <a:ext cx="735438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№31 мектеп-гимназиясы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І-тоқсан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2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Қазақ тілі</a:t>
            </a:r>
          </a:p>
          <a:p>
            <a:pPr algn="ctr">
              <a:defRPr/>
            </a:pPr>
            <a:endParaRPr lang="kk-KZ" sz="3200" b="1" i="1" spc="2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564" y="256215"/>
            <a:ext cx="1148575" cy="122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66560" y="1258209"/>
            <a:ext cx="2377440" cy="3589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92850"/>
            <a:ext cx="8520600" cy="1277158"/>
          </a:xfrm>
        </p:spPr>
        <p:txBody>
          <a:bodyPr/>
          <a:lstStyle/>
          <a:p>
            <a:pPr algn="ctr"/>
            <a:r>
              <a:rPr lang="kk-KZ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kk-KZ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Түсініксіз сөздерді анықта және олардың мағынасын сөздіктен айқында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2001327"/>
            <a:ext cx="8520600" cy="2567547"/>
          </a:xfrm>
        </p:spPr>
        <p:txBody>
          <a:bodyPr/>
          <a:lstStyle/>
          <a:p>
            <a:pPr marL="114300" indent="0">
              <a:buNone/>
            </a:pPr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Зеңгір- 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аспан түстес, көк, көкшіл; биік, зәулім, заңғар.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Шарбы бұлт </a:t>
            </a:r>
            <a:r>
              <a:rPr lang="kk-KZ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селдір, сирек бұлт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kk-KZ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Көк </a:t>
            </a:r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жүзі </a:t>
            </a:r>
            <a:r>
              <a:rPr lang="kk-KZ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көк, аспан, аспан әлем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6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623400" y="637005"/>
            <a:ext cx="7993475" cy="33402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аспанға қарады.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Аспанда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шарбы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бұлт көшіп барады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Әже, аспанға кім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түтін жіберді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Бұлт қой 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Түтін емес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Жоқ, түтін.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Өзіңіз дұрыстап қараңызшы.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Үлкен кісі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көк жүзіне назар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Зеңгір аспанда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көшіп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 бұлттар түтінге ұқсайды.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түтіннен аумайды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Әже немересіне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«бұлт» дегенді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қалай түсіндірерін білмей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ойланып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Берілген суретке </a:t>
            </a:r>
            <a:r>
              <a:rPr lang="kk-KZ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байланысты </a:t>
            </a:r>
            <a:r>
              <a:rPr lang="kk-KZ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 мәтін құрап </a:t>
            </a:r>
            <a:r>
              <a:rPr lang="kk-KZ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жазыңдар.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1700212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23" y="1051667"/>
            <a:ext cx="6934957" cy="36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1" y="787610"/>
            <a:ext cx="8520328" cy="403181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Гүл өсіру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Әрбір гүл, тіптен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 кішкентай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қарапайым гүлдің өзі —табиғаттың 	таңғажайып жұмбағы.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Гүлге бірден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суық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құюға болмайды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Суды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ыдысқа бір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 бұрын құйып қою қажет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соң ғана суаруға болады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Анда-санда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жапырақтарына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бүркіп тұрған жөн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гүл шаңды жақтырмайды.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Топырағын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қопсытып отыруымыз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тамырларына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 пайдалы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Тамырына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тигізіп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зақымдануы мүмкін.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Тамыр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топырақтың астында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көрінбейді.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Өсімдіктің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ішуіне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көмектеседі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Тамыр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 қопсытып тұруымыз қажет.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Алтыншаш\Facebook-көрнекілік\Facebook\FB_IMG_1565462762091.jpg"/>
          <p:cNvPicPr/>
          <p:nvPr/>
        </p:nvPicPr>
        <p:blipFill>
          <a:blip r:embed="rId2"/>
          <a:srcRect b="72240"/>
          <a:stretch>
            <a:fillRect/>
          </a:stretch>
        </p:blipFill>
        <p:spPr bwMode="auto">
          <a:xfrm>
            <a:off x="885216" y="564204"/>
            <a:ext cx="7461115" cy="377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0689" y="234700"/>
            <a:ext cx="1771748" cy="162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15200" y="1297398"/>
            <a:ext cx="1828800" cy="35897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2122" y="1925618"/>
            <a:ext cx="80286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Мәтін және оның түрлері;</a:t>
            </a: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Тірек сөздер арқылы мәтіннің  құрылымын анықтау;</a:t>
            </a: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Мәтіндегі жаңа сөздердің мағынасын түсіну.</a:t>
            </a:r>
          </a:p>
          <a:p>
            <a:pPr>
              <a:buFont typeface="Wingdings" pitchFamily="2" charset="2"/>
              <a:buChar char="ü"/>
              <a:defRPr/>
            </a:pP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86877" y="1455459"/>
            <a:ext cx="496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400" b="1" i="1" u="sng" spc="28" dirty="0" smtClean="0">
                <a:ln w="11430">
                  <a:solidFill>
                    <a:srgbClr val="0000FF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Бүгінгі сабақта үйренетінің: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92593" y="333487"/>
            <a:ext cx="485169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Бөлім: Жанды табиғат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-сабақ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Тақырыбы: 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Мәтін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114800" y="292850"/>
            <a:ext cx="4717500" cy="15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00" i="1" dirty="0">
                <a:solidFill>
                  <a:srgbClr val="A64D79"/>
                </a:solidFill>
                <a:latin typeface="Caveat"/>
                <a:ea typeface="Caveat"/>
                <a:cs typeface="Caveat"/>
                <a:sym typeface="Caveat"/>
              </a:rPr>
              <a:t>- </a:t>
            </a:r>
            <a:r>
              <a:rPr lang="ru" sz="3000" i="1" dirty="0">
                <a:solidFill>
                  <a:srgbClr val="A64D79"/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Мәтін деген не?</a:t>
            </a:r>
            <a:endParaRPr sz="3000" i="1">
              <a:solidFill>
                <a:srgbClr val="A64D79"/>
              </a:solidFill>
              <a:latin typeface="Times New Roman" pitchFamily="18" charset="0"/>
              <a:ea typeface="Caveat"/>
              <a:cs typeface="Times New Roman" pitchFamily="18" charset="0"/>
              <a:sym typeface="Cave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00" i="1" dirty="0">
                <a:solidFill>
                  <a:srgbClr val="A64D79"/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- Мәтін неден құралады? </a:t>
            </a:r>
            <a:endParaRPr sz="3000" i="1">
              <a:solidFill>
                <a:srgbClr val="A64D79"/>
              </a:solidFill>
              <a:latin typeface="Times New Roman" pitchFamily="18" charset="0"/>
              <a:ea typeface="Caveat"/>
              <a:cs typeface="Times New Roman" pitchFamily="18" charset="0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450050" y="2190750"/>
            <a:ext cx="83823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            </a:t>
            </a:r>
            <a:r>
              <a:rPr lang="ru" sz="3000" u="sng" dirty="0">
                <a:solidFill>
                  <a:schemeClr val="hlink"/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  <a:hlinkClick r:id="rId3"/>
              </a:rPr>
              <a:t>https://www.youtube.выү.com/watch?v=Gs562oMpgGU</a:t>
            </a:r>
            <a:endParaRPr sz="3000" u="sng">
              <a:solidFill>
                <a:schemeClr val="hlink"/>
              </a:solidFill>
              <a:latin typeface="Times New Roman" pitchFamily="18" charset="0"/>
              <a:ea typeface="Caveat"/>
              <a:cs typeface="Times New Roman" pitchFamily="18" charset="0"/>
              <a:sym typeface="Caveat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825" y="0"/>
            <a:ext cx="3370224" cy="217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6575" y="3163475"/>
            <a:ext cx="2087176" cy="19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4572000" y="3364650"/>
            <a:ext cx="2328900" cy="1082400"/>
          </a:xfrm>
          <a:prstGeom prst="wedgeEllipseCallout">
            <a:avLst>
              <a:gd name="adj1" fmla="val 74844"/>
              <a:gd name="adj2" fmla="val 4495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00FF"/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Сілтемені ашып қараңыздар!</a:t>
            </a:r>
            <a:endParaRPr sz="1800" b="1">
              <a:solidFill>
                <a:srgbClr val="0000FF"/>
              </a:solidFill>
              <a:latin typeface="Times New Roman" pitchFamily="18" charset="0"/>
              <a:ea typeface="Caveat"/>
              <a:cs typeface="Times New Roman" pitchFamily="18" charset="0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96450"/>
            <a:ext cx="85206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i="1" dirty="0">
                <a:solidFill>
                  <a:srgbClr val="0000FF"/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1-тапсырма. (Оқулық 10-бет 11-жаттығу)</a:t>
            </a:r>
            <a:endParaRPr sz="2000" i="1">
              <a:solidFill>
                <a:srgbClr val="0000FF"/>
              </a:solidFill>
              <a:latin typeface="Times New Roman" pitchFamily="18" charset="0"/>
              <a:ea typeface="Caveat"/>
              <a:cs typeface="Times New Roman" pitchFamily="18" charset="0"/>
              <a:sym typeface="Cave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7030A0"/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Гүл </a:t>
            </a:r>
            <a:r>
              <a:rPr lang="ru" sz="2000" dirty="0" smtClean="0">
                <a:solidFill>
                  <a:srgbClr val="7030A0"/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күлтешелерін </a:t>
            </a:r>
            <a:r>
              <a:rPr lang="ru" sz="2000" dirty="0">
                <a:solidFill>
                  <a:srgbClr val="7030A0"/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мәтіннің бұдан басқа да белгілерімен толықтыр.</a:t>
            </a:r>
            <a:endParaRPr sz="2000">
              <a:solidFill>
                <a:srgbClr val="7030A0"/>
              </a:solidFill>
              <a:latin typeface="Times New Roman" pitchFamily="18" charset="0"/>
              <a:ea typeface="Caveat"/>
              <a:cs typeface="Times New Roman" pitchFamily="18" charset="0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2035975" y="3771825"/>
            <a:ext cx="15858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024" y="1263867"/>
            <a:ext cx="5368525" cy="37290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3546875" y="2978950"/>
            <a:ext cx="75000" cy="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3461175" y="2764588"/>
            <a:ext cx="12537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негізгі    </a:t>
            </a:r>
            <a:endParaRPr sz="1800" b="1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ой</a:t>
            </a:r>
            <a:endParaRPr sz="1800" b="1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1682350" y="3064675"/>
            <a:ext cx="16608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тірек сөздер</a:t>
            </a:r>
            <a:endParaRPr sz="2400" b="1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564850" y="2668200"/>
            <a:ext cx="2014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r>
              <a:rPr lang="ru" sz="2100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тақырып</a:t>
            </a:r>
            <a:endParaRPr sz="2100" b="1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3225425" y="3611200"/>
            <a:ext cx="10179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  азат    жол</a:t>
            </a:r>
            <a:endParaRPr sz="2100" b="1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868325" y="1714950"/>
            <a:ext cx="10179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  негізгі бөлім</a:t>
            </a:r>
            <a:endParaRPr sz="2200" b="1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517567" y="1977377"/>
            <a:ext cx="1353787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rgbClr val="38761D"/>
                </a:solidFill>
                <a:latin typeface="Caveat"/>
                <a:ea typeface="Caveat"/>
                <a:cs typeface="Caveat"/>
                <a:sym typeface="Caveat"/>
              </a:rPr>
              <a:t>басталуы</a:t>
            </a:r>
            <a:endParaRPr sz="2400" b="1">
              <a:solidFill>
                <a:srgbClr val="38761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560906" y="3493842"/>
            <a:ext cx="1189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rgbClr val="38761D"/>
                </a:solidFill>
                <a:latin typeface="Caveat"/>
                <a:ea typeface="Caveat"/>
                <a:cs typeface="Caveat"/>
                <a:sym typeface="Caveat"/>
              </a:rPr>
              <a:t>соңы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38761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292849"/>
            <a:ext cx="8520600" cy="1323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kk-KZ" sz="28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2-тапсырма. (Оқулық 11-бет 12-жаттығу</a:t>
            </a:r>
            <a:r>
              <a:rPr lang="kk-KZ" sz="2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kk-KZ" sz="2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Мәтінді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мұқият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тыңда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23400" y="1306928"/>
            <a:ext cx="8520600" cy="3186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kk-K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не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kk-KZ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ГЛОБУС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Pictures\1028274873_auto_230_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2" t="22356" r="16242"/>
          <a:stretch>
            <a:fillRect/>
          </a:stretch>
        </p:blipFill>
        <p:spPr bwMode="auto">
          <a:xfrm>
            <a:off x="5612861" y="1429967"/>
            <a:ext cx="2947480" cy="34307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-конечная звезда 4">
            <a:hlinkClick r:id="rId4" action="ppaction://hlinkfile"/>
          </p:cNvPr>
          <p:cNvSpPr/>
          <p:nvPr/>
        </p:nvSpPr>
        <p:spPr>
          <a:xfrm>
            <a:off x="676894" y="3764478"/>
            <a:ext cx="914400" cy="85502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Cөздерді қызметіне қарай ажырату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423" y="963038"/>
            <a:ext cx="8520600" cy="3605837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Түсініксіз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сөздерді анықта және олардың мағынасын сөздіктен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айқында: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Жәбірлеу-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Төмпештеу-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kk-KZ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Меңзеу- 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61098" y="2169268"/>
            <a:ext cx="6381345" cy="5544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зорлық-зомбылық жасау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қиянат көрсету, ұрып-соғу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4239" y="2866417"/>
            <a:ext cx="5810654" cy="5544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соққылау, ұрғылау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8724" y="3813242"/>
            <a:ext cx="6585625" cy="5544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сілтеп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көрсету, бағыттап, тұспалдап көрсету, нұсқау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Кестемен жұмыс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257475"/>
              </p:ext>
            </p:extLst>
          </p:nvPr>
        </p:nvGraphicFramePr>
        <p:xfrm>
          <a:off x="554805" y="1228674"/>
          <a:ext cx="7777536" cy="34460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92512"/>
                <a:gridCol w="2592512"/>
                <a:gridCol w="2592512"/>
              </a:tblGrid>
              <a:tr h="1723034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Мәтіннен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тірек сөзді теріп жаз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Негізгі сөйлемді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жаз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Қосымша бір сөйлем жаз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30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Кестемен жұмыс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257475"/>
              </p:ext>
            </p:extLst>
          </p:nvPr>
        </p:nvGraphicFramePr>
        <p:xfrm>
          <a:off x="554805" y="1228674"/>
          <a:ext cx="7777536" cy="37347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92512"/>
                <a:gridCol w="2592512"/>
                <a:gridCol w="2592512"/>
              </a:tblGrid>
              <a:tr h="1723034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Мәтіннен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тірек сөзді теріп жаз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Негізгі сөйлемді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жаз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Қосымша бір сөйлем жаз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30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Жәбірлеу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Төмпештеу</a:t>
                      </a:r>
                    </a:p>
                    <a:p>
                      <a:pPr algn="ctr"/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Бейбітшілік</a:t>
                      </a:r>
                    </a:p>
                    <a:p>
                      <a:pPr algn="ctr"/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Ұялу</a:t>
                      </a:r>
                    </a:p>
                    <a:p>
                      <a:pPr algn="ctr"/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Меңзеу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Қазір бүкіл дүниежүзі бейбітшілік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үшін, Жер-Ананың жүрегіне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жара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салмау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үшін күресіп жатқанын білмегенің бе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0" u="none" strike="noStrike" cap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  </a:t>
                      </a:r>
                      <a:r>
                        <a:rPr lang="ru-RU" sz="1600" b="1" i="0" u="none" strike="noStrike" cap="non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Егер</a:t>
                      </a:r>
                      <a:r>
                        <a:rPr lang="ru-RU" sz="1600" b="1" i="0" u="none" strike="noStrike" cap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«глобус» </a:t>
                      </a:r>
                      <a:r>
                        <a:rPr lang="ru-RU" sz="1600" b="1" i="0" u="none" strike="noStrike" cap="non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сөзін латын</a:t>
                      </a:r>
                      <a:r>
                        <a:rPr lang="ru-RU" sz="1600" b="1" i="0" u="none" strike="noStrike" cap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600" b="1" i="0" u="none" strike="noStrike" cap="non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тілінен</a:t>
                      </a:r>
                      <a:r>
                        <a:rPr lang="ru-RU" sz="1600" b="1" i="0" u="none" strike="noStrike" cap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600" b="1" i="0" u="none" strike="noStrike" cap="non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қазақшаға аударар</a:t>
                      </a:r>
                      <a:r>
                        <a:rPr lang="ru-RU" sz="1600" b="1" i="0" u="none" strike="noStrike" cap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600" b="1" i="0" u="none" strike="noStrike" cap="non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болсақ</a:t>
                      </a:r>
                      <a:r>
                        <a:rPr lang="ru-RU" sz="1600" b="1" i="0" u="none" strike="noStrike" cap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ru-RU" sz="1600" b="1" i="0" u="none" strike="noStrike" cap="non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тұп-тура </a:t>
                      </a:r>
                      <a:r>
                        <a:rPr lang="ru-RU" sz="1600" b="1" i="0" u="none" strike="noStrike" cap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«шар» </a:t>
                      </a:r>
                      <a:r>
                        <a:rPr lang="ru-RU" sz="1600" b="1" i="0" u="none" strike="noStrike" cap="non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сөзі шығады екен</a:t>
                      </a:r>
                      <a:r>
                        <a:rPr lang="ru-RU" sz="1600" b="1" i="0" u="none" strike="noStrike" cap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. 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13-жаттығу.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Мәтінді оқып, бөліктерді дұрыс қалыпқа келтір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Зеңгір аспанда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көшіп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 бұлттар түтінге ұқсайды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түтіннен аумайды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Әже немересіне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«бұлт» дегенді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түсіндірерін білмей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ойланып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аспанға қарады.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Аспанда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шарбы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бұлт көшіп барады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Әже, аспанға кім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түтін жіберді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Бұлт қой 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Түтін емес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Жоқ, түтін.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Өзіңіз дұрыстап қараңызшы.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Үлкен кісі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көк жүзіне назар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437</Words>
  <Application>Microsoft Office PowerPoint</Application>
  <PresentationFormat>Экран (16:9)</PresentationFormat>
  <Paragraphs>89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Times New Roman</vt:lpstr>
      <vt:lpstr>Source Code Pro</vt:lpstr>
      <vt:lpstr>Arial</vt:lpstr>
      <vt:lpstr>Caveat</vt:lpstr>
      <vt:lpstr>Wingdings</vt:lpstr>
      <vt:lpstr>Amatic SC</vt:lpstr>
      <vt:lpstr>Calibri</vt:lpstr>
      <vt:lpstr>Beach Day</vt:lpstr>
      <vt:lpstr>Презентация PowerPoint</vt:lpstr>
      <vt:lpstr>Презентация PowerPoint</vt:lpstr>
      <vt:lpstr>- Мәтін деген не? - Мәтін неден құралады?  </vt:lpstr>
      <vt:lpstr>1-тапсырма. (Оқулық 10-бет 11-жаттығу) Гүл күлтешелерін мәтіннің бұдан басқа да белгілерімен толықтыр. </vt:lpstr>
      <vt:lpstr>2-тапсырма. (Оқулық 11-бет 12-жаттығу) Мәтінді мұқият тыңда.  </vt:lpstr>
      <vt:lpstr>Cөздерді қызметіне қарай ажырату </vt:lpstr>
      <vt:lpstr>Кестемен жұмыс</vt:lpstr>
      <vt:lpstr>Кестемен жұмыс</vt:lpstr>
      <vt:lpstr>13-жаттығу. Мәтінді оқып, бөліктерді дұрыс қалыпқа келтір.</vt:lpstr>
      <vt:lpstr>• Түсініксіз сөздерді анықта және олардың мағынасын сөздіктен айқында </vt:lpstr>
      <vt:lpstr>Презентация PowerPoint</vt:lpstr>
      <vt:lpstr>Берілген суретке байланысты бір мәтін құрап жазыңдар.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Сәлеметсіздер ме, балалар!</dc:title>
  <dc:creator>User</dc:creator>
  <cp:lastModifiedBy>Huawei</cp:lastModifiedBy>
  <cp:revision>42</cp:revision>
  <dcterms:modified xsi:type="dcterms:W3CDTF">2024-10-11T17:18:20Z</dcterms:modified>
</cp:coreProperties>
</file>