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1" r:id="rId3"/>
    <p:sldId id="282" r:id="rId4"/>
    <p:sldId id="278" r:id="rId5"/>
    <p:sldId id="283" r:id="rId6"/>
    <p:sldId id="276" r:id="rId7"/>
    <p:sldId id="277" r:id="rId8"/>
    <p:sldId id="272" r:id="rId9"/>
    <p:sldId id="261" r:id="rId10"/>
    <p:sldId id="279" r:id="rId11"/>
    <p:sldId id="273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8" y="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3065-0EAE-4D2C-8FA6-7112F18373DA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4E1418-1DCB-4F5B-BA9B-8CE2FD544B44}">
      <dgm:prSet phldrT="[Текст]"/>
      <dgm:spPr/>
      <dgm:t>
        <a:bodyPr/>
        <a:lstStyle/>
        <a:p>
          <a:r>
            <a:rPr lang="kk-KZ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ҚОЯН</a:t>
          </a:r>
          <a:endParaRPr lang="ru-RU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F72332-BD9B-467E-9AE4-19CBFEA0FBC8}" type="parTrans" cxnId="{776687E5-5116-433B-BA47-268EB2087529}">
      <dgm:prSet/>
      <dgm:spPr/>
      <dgm:t>
        <a:bodyPr/>
        <a:lstStyle/>
        <a:p>
          <a:endParaRPr lang="ru-RU"/>
        </a:p>
      </dgm:t>
    </dgm:pt>
    <dgm:pt modelId="{ED9F447D-E70E-40BA-9BB9-6D07393E78AE}" type="sibTrans" cxnId="{776687E5-5116-433B-BA47-268EB2087529}">
      <dgm:prSet/>
      <dgm:spPr/>
      <dgm:t>
        <a:bodyPr/>
        <a:lstStyle/>
        <a:p>
          <a:endParaRPr lang="ru-RU"/>
        </a:p>
      </dgm:t>
    </dgm:pt>
    <dgm:pt modelId="{6E609B81-FFF7-4547-8D60-E43498ADF53C}" type="pres">
      <dgm:prSet presAssocID="{C5F63065-0EAE-4D2C-8FA6-7112F1837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3468C7-FC84-4648-B675-2060AD8AB236}" type="pres">
      <dgm:prSet presAssocID="{994E1418-1DCB-4F5B-BA9B-8CE2FD544B44}" presName="vertOne" presStyleCnt="0"/>
      <dgm:spPr/>
    </dgm:pt>
    <dgm:pt modelId="{E89EAFE1-D292-439A-89E8-7A3B700464FF}" type="pres">
      <dgm:prSet presAssocID="{994E1418-1DCB-4F5B-BA9B-8CE2FD544B44}" presName="txOne" presStyleLbl="node0" presStyleIdx="0" presStyleCnt="1" custLinFactNeighborX="2746" custLinFactNeighborY="-15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5A64C1-3F88-46D2-9C37-AC28A3F38B1C}" type="pres">
      <dgm:prSet presAssocID="{994E1418-1DCB-4F5B-BA9B-8CE2FD544B44}" presName="horzOne" presStyleCnt="0"/>
      <dgm:spPr/>
    </dgm:pt>
  </dgm:ptLst>
  <dgm:cxnLst>
    <dgm:cxn modelId="{776687E5-5116-433B-BA47-268EB2087529}" srcId="{C5F63065-0EAE-4D2C-8FA6-7112F18373DA}" destId="{994E1418-1DCB-4F5B-BA9B-8CE2FD544B44}" srcOrd="0" destOrd="0" parTransId="{D5F72332-BD9B-467E-9AE4-19CBFEA0FBC8}" sibTransId="{ED9F447D-E70E-40BA-9BB9-6D07393E78AE}"/>
    <dgm:cxn modelId="{D2250BEA-1039-4311-8451-435334A48DE9}" type="presOf" srcId="{994E1418-1DCB-4F5B-BA9B-8CE2FD544B44}" destId="{E89EAFE1-D292-439A-89E8-7A3B700464FF}" srcOrd="0" destOrd="0" presId="urn:microsoft.com/office/officeart/2005/8/layout/hierarchy4"/>
    <dgm:cxn modelId="{CDE7BAF6-25C3-438C-9F60-1B2EDE86DC2C}" type="presOf" srcId="{C5F63065-0EAE-4D2C-8FA6-7112F18373DA}" destId="{6E609B81-FFF7-4547-8D60-E43498ADF53C}" srcOrd="0" destOrd="0" presId="urn:microsoft.com/office/officeart/2005/8/layout/hierarchy4"/>
    <dgm:cxn modelId="{C5EA9928-D6F7-4972-BF31-CEE7C0A9AFE2}" type="presParOf" srcId="{6E609B81-FFF7-4547-8D60-E43498ADF53C}" destId="{213468C7-FC84-4648-B675-2060AD8AB236}" srcOrd="0" destOrd="0" presId="urn:microsoft.com/office/officeart/2005/8/layout/hierarchy4"/>
    <dgm:cxn modelId="{3D3B4450-7170-4E2E-ABEF-CFF352E24163}" type="presParOf" srcId="{213468C7-FC84-4648-B675-2060AD8AB236}" destId="{E89EAFE1-D292-439A-89E8-7A3B700464FF}" srcOrd="0" destOrd="0" presId="urn:microsoft.com/office/officeart/2005/8/layout/hierarchy4"/>
    <dgm:cxn modelId="{C7D133FB-B741-4E6E-BB36-A05335AAA2F7}" type="presParOf" srcId="{213468C7-FC84-4648-B675-2060AD8AB236}" destId="{995A64C1-3F88-46D2-9C37-AC28A3F38B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63065-0EAE-4D2C-8FA6-7112F18373DA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609B81-FFF7-4547-8D60-E43498ADF53C}" type="pres">
      <dgm:prSet presAssocID="{C5F63065-0EAE-4D2C-8FA6-7112F18373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DE7BAF6-25C3-438C-9F60-1B2EDE86DC2C}" type="presOf" srcId="{C5F63065-0EAE-4D2C-8FA6-7112F18373DA}" destId="{6E609B81-FFF7-4547-8D60-E43498ADF53C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0F419-9194-431A-B5DE-6667337C3919}" type="datetimeFigureOut">
              <a:rPr lang="ru-RU" smtClean="0"/>
              <a:pPr/>
              <a:t>11.10.2024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7B5AC-F58C-43BD-9BFF-5E0EE5715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98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96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03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1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2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7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B627F-C36E-43D4-9D8D-732942B77D3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6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6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3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7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4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66206" y="222070"/>
            <a:ext cx="735438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№31 мектеп-гимназиясы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І-тоқсан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Қазақ тілі</a:t>
            </a:r>
          </a:p>
          <a:p>
            <a:pPr algn="ctr">
              <a:defRPr/>
            </a:pPr>
            <a:endParaRPr lang="kk-KZ" sz="3200" b="1" i="1" spc="2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9565" y="341620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66560" y="1677612"/>
            <a:ext cx="2377440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612" y="170810"/>
            <a:ext cx="440000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200" b="1" i="1" u="none" strike="noStrike" kern="1200" cap="none" spc="2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6852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060" y="2072225"/>
            <a:ext cx="1977750" cy="47857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88361" y="264114"/>
            <a:ext cx="68421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Қоян 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Су бойында жайылып жатқан қойлар қастарынан зымырап өте шыққан қояннан үркіп, тас-талқан болып қашады… Сонда қоян ойланып: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Менен де қорқатын хайуанаттар бар екен-ау, – деп көңілі орнына түседі. Кетпей, қайтадан ініне оралады… 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Қоян күндегі әдеті бойынша ініне қашып кіреді. Әркім қуа бергеніне қорланып, ол қатты ыза  болады.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Мен көрінген нәрседен сескенем Бүйтіп әркімнен бір қорқып жүргенше тезірек аулаққа кетіп қалайын деп тұра кеп жөнеледі…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58511305"/>
              </p:ext>
            </p:extLst>
          </p:nvPr>
        </p:nvGraphicFramePr>
        <p:xfrm>
          <a:off x="3885840" y="3855511"/>
          <a:ext cx="2854036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72047" y="3526971"/>
            <a:ext cx="7067006" cy="29522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Қоян 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Қоян күндегі әдеті бойынша ініне қашып кіреді. Әркім қуа бергеніне қорланып, ол қатты ыза  болады. </a:t>
            </a: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Мен көрінген нәрседен сескенем. Бүйтіп әркімнен бір қорқып жүргенше тезірек аулаққа кетіп қалайын деп тұра кеп жөнеледі…</a:t>
            </a:r>
            <a:endParaRPr lang="ru-RU" dirty="0" smtClean="0"/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Су бойында жайылып жатқан қойлар қастарынан зымырап өте шыққан қояннан үркіп, тас-талқан болып қашады… Сонда қоян ойланып: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Менен де қорқатын хайуанаттар бар екен-ау, – деп көңілі орнына түседі.  Кетпей, қайтадан ініне оралады…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1363049" cy="144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1" y="1824517"/>
            <a:ext cx="1504950" cy="478577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1685109" y="235131"/>
            <a:ext cx="6662057" cy="5669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 сұрақтары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пайымдау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Пайымдау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жіңішке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айтылатын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инелік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құлыншақ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дауыссыз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б, в, г, ғ, д, ж, з.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р, л, и, у, м, н, ң.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п, ф, к, қ, т, с, ш.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жалғауы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жалғанған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зейнеткер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зейнеткерім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зейнеткерлер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Құттықтау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демалуға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орманға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тілеймін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халқымыз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5737" y="6008914"/>
            <a:ext cx="5734595" cy="574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Жауаптары:  1-Б; 2-Б; 3-А; 4-В; 5-Б.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2084" y="327664"/>
            <a:ext cx="427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Алтыншаш\Facebook-көрнекілік\Facebook\FB_IMG_1565462759403.jpg"/>
          <p:cNvPicPr/>
          <p:nvPr/>
        </p:nvPicPr>
        <p:blipFill>
          <a:blip r:embed="rId2"/>
          <a:srcRect r="4219" b="66721"/>
          <a:stretch>
            <a:fillRect/>
          </a:stretch>
        </p:blipFill>
        <p:spPr bwMode="auto">
          <a:xfrm>
            <a:off x="492578" y="1289804"/>
            <a:ext cx="7985215" cy="44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18457" y="274321"/>
            <a:ext cx="7354389" cy="717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4-сабақ </a:t>
            </a: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“Мәтін”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3.1.2.1 мәтіннің тақырыбы мен берілген суреттер (фото,диаграмма ) бойынша мәтіннің мазмұнын болжау;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3.3.6.1 бас әріп пен кіші әріптің биіктігі мен мөлшерін көлбеу, үзбей және біркелкі жазу, жазу қарқынын жеделдету;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3.2.1.1 тірек сөздер арқылы мәтін түрлерін (әңгімелеу, сипаттау, пайымдау) және оның құрылымдық бөліктерін анықтау;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kk-KZ" sz="32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285750" indent="-285750" algn="just">
              <a:buFontTx/>
              <a:buChar char="-"/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 мен сурет бойынша мәтіннің мазмұнын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болжайды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Сауатты жазып, ауызша ойын жеткізе алады.</a:t>
            </a:r>
            <a:endParaRPr lang="kk-KZ" sz="20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0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2811" y="341621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8" y="1729864"/>
            <a:ext cx="1515291" cy="47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79268" y="313509"/>
            <a:ext cx="7354389" cy="6124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Бөлім: Жанды табиғат</a:t>
            </a: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4-сабақ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i="1" spc="28" dirty="0" smtClean="0">
                <a:ln w="11430"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“Мәтін”</a:t>
            </a: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2400" b="1" i="1" spc="28" dirty="0" smtClean="0">
              <a:ln w="11430">
                <a:solidFill>
                  <a:srgbClr val="0000F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sz="3200" b="1" i="1" spc="28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874" y="498376"/>
            <a:ext cx="1771748" cy="188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Pictures\59199196e97c915c0be0b5a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8708" y="1729864"/>
            <a:ext cx="1515291" cy="4786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3771" y="3148148"/>
            <a:ext cx="7302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 бойынша қойылған сұрақтарға жауап беру;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Мәтінде жалпы не туралы айтылғанын түсіну;</a:t>
            </a:r>
          </a:p>
          <a:p>
            <a:pPr>
              <a:buFontTx/>
              <a:buChar char="-"/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Сауатты, көркем жазуға дағдылану.	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03120" y="2356060"/>
            <a:ext cx="4963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400" b="1" i="1" u="sng" spc="28" dirty="0" smtClean="0">
                <a:ln w="11430">
                  <a:solidFill>
                    <a:srgbClr val="0000FF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Бүгінгі сабақта үйренетінің:</a:t>
            </a:r>
          </a:p>
        </p:txBody>
      </p:sp>
    </p:spTree>
    <p:extLst>
      <p:ext uri="{BB962C8B-B14F-4D97-AF65-F5344CB8AC3E}">
        <p14:creationId xmlns:p14="http://schemas.microsoft.com/office/powerpoint/2010/main" val="26979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3851" y="287383"/>
            <a:ext cx="6466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Қызығушылықты ояту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715" y="1342672"/>
            <a:ext cx="6947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Бос торкөздерге әріптерді сан ретімен орналастырып, мәтіннің тақырыбын табыңдар.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9892" y="2290237"/>
            <a:ext cx="5225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lain"/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2         3        4        5       6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        ғ         о        а        р      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804055" y="3881976"/>
          <a:ext cx="6425544" cy="117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924">
                  <a:extLst>
                    <a:ext uri="{9D8B030D-6E8A-4147-A177-3AD203B41FA5}">
                      <a16:colId xmlns:a16="http://schemas.microsoft.com/office/drawing/2014/main" xmlns="" val="2903514436"/>
                    </a:ext>
                  </a:extLst>
                </a:gridCol>
                <a:gridCol w="1070924">
                  <a:extLst>
                    <a:ext uri="{9D8B030D-6E8A-4147-A177-3AD203B41FA5}">
                      <a16:colId xmlns:a16="http://schemas.microsoft.com/office/drawing/2014/main" xmlns="" val="2255754536"/>
                    </a:ext>
                  </a:extLst>
                </a:gridCol>
                <a:gridCol w="1070924">
                  <a:extLst>
                    <a:ext uri="{9D8B030D-6E8A-4147-A177-3AD203B41FA5}">
                      <a16:colId xmlns:a16="http://schemas.microsoft.com/office/drawing/2014/main" xmlns="" val="3287749216"/>
                    </a:ext>
                  </a:extLst>
                </a:gridCol>
                <a:gridCol w="1070924">
                  <a:extLst>
                    <a:ext uri="{9D8B030D-6E8A-4147-A177-3AD203B41FA5}">
                      <a16:colId xmlns:a16="http://schemas.microsoft.com/office/drawing/2014/main" xmlns="" val="1956616011"/>
                    </a:ext>
                  </a:extLst>
                </a:gridCol>
                <a:gridCol w="1070924">
                  <a:extLst>
                    <a:ext uri="{9D8B030D-6E8A-4147-A177-3AD203B41FA5}">
                      <a16:colId xmlns:a16="http://schemas.microsoft.com/office/drawing/2014/main" xmlns="" val="3185837735"/>
                    </a:ext>
                  </a:extLst>
                </a:gridCol>
                <a:gridCol w="1070924">
                  <a:extLst>
                    <a:ext uri="{9D8B030D-6E8A-4147-A177-3AD203B41FA5}">
                      <a16:colId xmlns:a16="http://schemas.microsoft.com/office/drawing/2014/main" xmlns="" val="3572140504"/>
                    </a:ext>
                  </a:extLst>
                </a:gridCol>
              </a:tblGrid>
              <a:tr h="606101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6015336"/>
                  </a:ext>
                </a:extLst>
              </a:tr>
              <a:tr h="567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964795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02627" y="5486400"/>
            <a:ext cx="3997235" cy="74458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075" y="444137"/>
            <a:ext cx="54733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бақшаны аралап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жусанның ығында бүрісіп отырған бір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торғайды көрді.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Өзіне әбден жаңбыр өткен.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атайға жасқана қарады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 тоңған, әрі қорыққан кішкене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құс қалшылдап тұр.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Омар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торғайды үйіне әкелді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ыдысқа салып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әкеп қойды.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 жемді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жемеді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себебін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сезіп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сыртқа шығып кетті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Сәлден кейін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терезеден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сығаласа, торғай жемді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жатыр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Үсті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кеуіпті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Мадияр\Desktop\фото.jpg"/>
          <p:cNvPicPr/>
          <p:nvPr/>
        </p:nvPicPr>
        <p:blipFill>
          <a:blip r:embed="rId2" cstate="print">
            <a:lum bright="35000" contras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822301"/>
            <a:ext cx="2886892" cy="484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860766" y="5172891"/>
            <a:ext cx="5852159" cy="74458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Әңгімелеу мәтіні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364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1319348" y="0"/>
            <a:ext cx="6466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Торғай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3851" y="1342672"/>
            <a:ext cx="6503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3766" y="2982569"/>
            <a:ext cx="4963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Мадияр\Desktop\фото.jpg"/>
          <p:cNvPicPr/>
          <p:nvPr/>
        </p:nvPicPr>
        <p:blipFill>
          <a:blip r:embed="rId4" cstate="print">
            <a:lum bright="35000" contrast="2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154" y="1305627"/>
            <a:ext cx="3043647" cy="4841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85457"/>
              </p:ext>
            </p:extLst>
          </p:nvPr>
        </p:nvGraphicFramePr>
        <p:xfrm>
          <a:off x="718457" y="770709"/>
          <a:ext cx="4924697" cy="53707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924697">
                  <a:extLst>
                    <a:ext uri="{9D8B030D-6E8A-4147-A177-3AD203B41FA5}">
                      <a16:colId xmlns:a16="http://schemas.microsoft.com/office/drawing/2014/main" xmlns="" val="760371198"/>
                    </a:ext>
                  </a:extLst>
                </a:gridCol>
              </a:tblGrid>
              <a:tr h="5370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kk-KZ" sz="2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Бақшаны </a:t>
                      </a:r>
                      <a:r>
                        <a:rPr lang="kk-KZ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кім аралап келе жатты</a:t>
                      </a:r>
                      <a:r>
                        <a:rPr lang="kk-KZ" sz="2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kk-KZ" sz="23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2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-Ол </a:t>
                      </a:r>
                      <a:r>
                        <a:rPr lang="kk-KZ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нені көрді</a:t>
                      </a:r>
                      <a:r>
                        <a:rPr lang="kk-KZ" sz="2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3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3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-Оқиға </a:t>
                      </a:r>
                      <a:r>
                        <a:rPr lang="kk-KZ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жылдың қай мезгілінде болған деп ойлайсың? </a:t>
                      </a:r>
                      <a:endParaRPr lang="ru-RU" sz="2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Оны неден байқадың? </a:t>
                      </a:r>
                      <a:endParaRPr lang="ru-RU" sz="23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286088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7646" y="1345474"/>
            <a:ext cx="4807132" cy="49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бақшаны аралап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1520" y="2595154"/>
            <a:ext cx="4933407" cy="49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жусанның ығында бүрісіп отырған бір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торғайды көрді.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58241" y="5072741"/>
            <a:ext cx="4933407" cy="496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Оқиға жылдың күз мезгілінде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9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5377" y="71396"/>
            <a:ext cx="1129093" cy="12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5942" y="1743546"/>
            <a:ext cx="1502229" cy="30635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23851" y="287383"/>
            <a:ext cx="6466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16-жаттығу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3851" y="1342672"/>
            <a:ext cx="6503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Тыйым сөздерді көшіріп жаз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9456" y="2312127"/>
            <a:ext cx="72432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Ауыл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жанындағы суда жүзіп жүрген құсты атуға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Балапан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шығарған құсты атпайды. </a:t>
            </a:r>
          </a:p>
        </p:txBody>
      </p:sp>
    </p:spTree>
    <p:extLst>
      <p:ext uri="{BB962C8B-B14F-4D97-AF65-F5344CB8AC3E}">
        <p14:creationId xmlns:p14="http://schemas.microsoft.com/office/powerpoint/2010/main" val="3034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64611" y="562695"/>
            <a:ext cx="49595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1" u="none" strike="noStrike" kern="1200" cap="none" spc="28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Қоян туралы</a:t>
            </a:r>
            <a:r>
              <a:rPr kumimoji="0" lang="kk-KZ" sz="3200" b="1" i="1" u="none" strike="noStrike" kern="1200" cap="none" spc="28" normalizeH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не білесің?</a:t>
            </a:r>
            <a:endParaRPr kumimoji="0" lang="kk-KZ" sz="3200" b="1" i="1" u="none" strike="noStrike" kern="1200" cap="none" spc="28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6852" y="0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69060" y="2072225"/>
            <a:ext cx="1651180" cy="478577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528355" y="1983526"/>
            <a:ext cx="6753496" cy="39580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8375910"/>
              </p:ext>
            </p:extLst>
          </p:nvPr>
        </p:nvGraphicFramePr>
        <p:xfrm>
          <a:off x="3885840" y="3855511"/>
          <a:ext cx="2854036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H="1" flipV="1">
            <a:off x="3057236" y="3565236"/>
            <a:ext cx="840509" cy="341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121891" y="5069439"/>
            <a:ext cx="763949" cy="380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739876" y="3458871"/>
            <a:ext cx="695397" cy="448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39876" y="5069439"/>
            <a:ext cx="926306" cy="507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656630" y="3087189"/>
            <a:ext cx="3176627" cy="5025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Салмағы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0,1 – 4,5 кг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94514" y="5486400"/>
            <a:ext cx="3892732" cy="6711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Сүтқоректілердің бір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тұқымдасы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603966" y="2966089"/>
            <a:ext cx="3108960" cy="502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Артқы аяғы ұзын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0343" y="5561602"/>
            <a:ext cx="3566160" cy="502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Тез жүгіреді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45/249833/im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5229" y="28828"/>
            <a:ext cx="1650224" cy="175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08250" y="2072225"/>
            <a:ext cx="1653900" cy="478577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199915" y="483325"/>
            <a:ext cx="6779622" cy="58913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Оқулықпен жұмыс</a:t>
            </a:r>
          </a:p>
          <a:p>
            <a:pPr algn="ctr"/>
            <a:endParaRPr lang="kk-KZ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17-жаттығу</a:t>
            </a:r>
            <a:endParaRPr lang="kk-KZ" dirty="0"/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ауысып кеткен ертегінің бөліктерін қалпына келтіру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Ертегідегі негізгі ойға сәйкес келетін мақалды тауып жаз.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Сақтықта қорлық жоқ.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Қорыққанға қос көрінер.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Жақсы сөз – жарым ырыс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6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5"/>
    </mc:Choice>
    <mc:Fallback xmlns="">
      <p:transition spd="slow" advTm="2049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551</Words>
  <Application>Microsoft Office PowerPoint</Application>
  <PresentationFormat>Экран (4:3)</PresentationFormat>
  <Paragraphs>114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81</cp:revision>
  <dcterms:created xsi:type="dcterms:W3CDTF">2020-04-14T16:57:10Z</dcterms:created>
  <dcterms:modified xsi:type="dcterms:W3CDTF">2024-10-11T17:21:21Z</dcterms:modified>
</cp:coreProperties>
</file>