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71" r:id="rId3"/>
    <p:sldId id="285" r:id="rId4"/>
    <p:sldId id="278" r:id="rId5"/>
    <p:sldId id="281" r:id="rId6"/>
    <p:sldId id="276" r:id="rId7"/>
    <p:sldId id="272" r:id="rId8"/>
    <p:sldId id="261" r:id="rId9"/>
    <p:sldId id="282" r:id="rId10"/>
    <p:sldId id="28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58" y="43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F63065-0EAE-4D2C-8FA6-7112F18373DA}" type="doc">
      <dgm:prSet loTypeId="urn:microsoft.com/office/officeart/2005/8/layout/hierarchy4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609B81-FFF7-4547-8D60-E43498ADF53C}" type="pres">
      <dgm:prSet presAssocID="{C5F63065-0EAE-4D2C-8FA6-7112F18373D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CDE7BAF6-25C3-438C-9F60-1B2EDE86DC2C}" type="presOf" srcId="{C5F63065-0EAE-4D2C-8FA6-7112F18373DA}" destId="{6E609B81-FFF7-4547-8D60-E43498ADF53C}" srcOrd="0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0F419-9194-431A-B5DE-6667337C3919}" type="datetimeFigureOut">
              <a:rPr lang="ru-RU" smtClean="0"/>
              <a:pPr/>
              <a:t>11.10.2024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97B5AC-F58C-43BD-9BFF-5E0EE57155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398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696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696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696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031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8210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75755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7575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094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294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960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218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096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435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40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089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777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442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343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764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514350" rtl="0" eaLnBrk="1" latinLnBrk="0" hangingPunct="1"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881" indent="-192881" algn="l" defTabSz="51435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910" indent="-160735" algn="l" defTabSz="514350" rtl="0" eaLnBrk="1" latinLnBrk="0" hangingPunct="1">
        <a:spcBef>
          <a:spcPct val="20000"/>
        </a:spcBef>
        <a:buFont typeface="Arial" pitchFamily="34" charset="0"/>
        <a:buChar char="–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spcBef>
          <a:spcPct val="20000"/>
        </a:spcBef>
        <a:buFont typeface="Arial" pitchFamily="34" charset="0"/>
        <a:buChar char="–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spcBef>
          <a:spcPct val="20000"/>
        </a:spcBef>
        <a:buFont typeface="Arial" pitchFamily="34" charset="0"/>
        <a:buChar char="»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watch?v=ysWubBgo_Lg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1.jpe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1.xml"/><Relationship Id="rId5" Type="http://schemas.openxmlformats.org/officeDocument/2006/relationships/image" Target="../media/image7.png"/><Relationship Id="rId10" Type="http://schemas.microsoft.com/office/2007/relationships/diagramDrawing" Target="../diagrams/drawing1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s00.infourok.ru/images/doc/245/249833/img1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" name="TextBox 1"/>
          <p:cNvSpPr txBox="1"/>
          <p:nvPr/>
        </p:nvSpPr>
        <p:spPr>
          <a:xfrm>
            <a:off x="666206" y="222070"/>
            <a:ext cx="7354389" cy="25545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№31 мектеп-гимназиясы</a:t>
            </a: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І-тоқсан</a:t>
            </a: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32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Қазақ тілі</a:t>
            </a:r>
          </a:p>
          <a:p>
            <a:pPr algn="ctr">
              <a:defRPr/>
            </a:pPr>
            <a:endParaRPr lang="kk-KZ" sz="3200" b="1" i="1" spc="28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579565" y="341620"/>
            <a:ext cx="1771748" cy="18847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C:\Users\User\Pictures\59199196e97c915c0be0b5ac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6766560" y="1677612"/>
            <a:ext cx="2377440" cy="4786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97962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5"/>
    </mc:Choice>
    <mc:Fallback xmlns="">
      <p:transition spd="slow" advTm="2049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Admin\Desktop\Молдир защита\Білім сандығы әдісі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19" y="1240971"/>
            <a:ext cx="8460432" cy="5020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872084" y="327664"/>
            <a:ext cx="42777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Кері байланыс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s00.infourok.ru/images/doc/245/249833/img1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" name="TextBox 1"/>
          <p:cNvSpPr txBox="1"/>
          <p:nvPr/>
        </p:nvSpPr>
        <p:spPr>
          <a:xfrm>
            <a:off x="718457" y="274321"/>
            <a:ext cx="7354389" cy="68634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Бөлім: Жанды табиғат</a:t>
            </a:r>
          </a:p>
          <a:p>
            <a:pPr algn="ctr">
              <a:defRPr/>
            </a:pPr>
            <a:r>
              <a:rPr lang="kk-KZ" sz="2400" b="1" i="1" spc="28" smtClean="0">
                <a:ln w="11430">
                  <a:solidFill>
                    <a:srgbClr val="0000FF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5-сабақ</a:t>
            </a: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Тақырыбы: “Мәтін”</a:t>
            </a: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32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Оқу мақсаттары:</a:t>
            </a:r>
          </a:p>
          <a:p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3.1.2.1 мəтіннің тақырыбымен берілген суреттер/фото/диаграмма бойынша мəтіннің мазмұнын болжау;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3.2.1.1 тірек сөздер/көмекші сөздер арқылы мəтін түрлерін (əңгімелеу, сипаттау, пайымдау) жəне оның құрылымдық бөліктерін анықтау. </a:t>
            </a:r>
          </a:p>
          <a:p>
            <a:r>
              <a:rPr lang="kk-KZ" sz="32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Бағалау критерийлері:</a:t>
            </a:r>
          </a:p>
          <a:p>
            <a:r>
              <a:rPr lang="kk-KZ" sz="2000" dirty="0" smtClean="0"/>
              <a:t>-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Мәтіннің мазмұнына қатысты өз ойын айтады және  негіздейді;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  <a:defRPr/>
            </a:pP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Сауатты жазып, ауызша ойын жеткізе алады.</a:t>
            </a:r>
            <a:endParaRPr lang="kk-KZ" sz="2000" b="1" i="1" spc="28" dirty="0" smtClean="0">
              <a:ln w="11430">
                <a:solidFill>
                  <a:srgbClr val="0000FF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000" b="1" i="1" spc="28" dirty="0" smtClean="0">
              <a:ln w="11430">
                <a:solidFill>
                  <a:srgbClr val="0000FF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3200" b="1" i="1" spc="28" dirty="0">
              <a:ln w="11430"/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422811" y="341621"/>
            <a:ext cx="1771748" cy="18847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C:\Users\User\Pictures\59199196e97c915c0be0b5ac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7628708" y="1729864"/>
            <a:ext cx="1515291" cy="4786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97962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5"/>
    </mc:Choice>
    <mc:Fallback xmlns="">
      <p:transition spd="slow" advTm="20495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s00.infourok.ru/images/doc/245/249833/img1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" name="TextBox 1"/>
          <p:cNvSpPr txBox="1"/>
          <p:nvPr/>
        </p:nvSpPr>
        <p:spPr>
          <a:xfrm>
            <a:off x="679268" y="313509"/>
            <a:ext cx="7354389" cy="61247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Бөлім: Жанды табиғат</a:t>
            </a:r>
          </a:p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5-сабақ</a:t>
            </a: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Тақырыбы: “Мәтін”</a:t>
            </a: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3200" b="1" i="1" spc="28" dirty="0">
              <a:ln w="11430"/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435874" y="498376"/>
            <a:ext cx="1771748" cy="18847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C:\Users\User\Pictures\59199196e97c915c0be0b5ac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7628709" y="1782115"/>
            <a:ext cx="1515291" cy="478632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52697" y="3148148"/>
            <a:ext cx="78638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kk-KZ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Әңгімелеу, сипаттау  мәтіндерінің ерекшеліктерін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анықтау,</a:t>
            </a:r>
          </a:p>
          <a:p>
            <a:pPr algn="ctr"/>
            <a:endParaRPr lang="kk-KZ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- Олардың бір-бірінен айырмашылығын ажырата </a:t>
            </a:r>
          </a:p>
          <a:p>
            <a:pPr algn="ctr"/>
            <a:endParaRPr lang="kk-KZ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білу.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03120" y="2356060"/>
            <a:ext cx="49638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k-KZ" sz="2400" b="1" i="1" u="sng" spc="28" dirty="0" smtClean="0">
                <a:ln w="11430">
                  <a:solidFill>
                    <a:srgbClr val="0000FF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Бүгінгі сабақта үйренетінің:</a:t>
            </a:r>
          </a:p>
        </p:txBody>
      </p:sp>
    </p:spTree>
    <p:extLst>
      <p:ext uri="{BB962C8B-B14F-4D97-AF65-F5344CB8AC3E}">
        <p14:creationId xmlns:p14="http://schemas.microsoft.com/office/powerpoint/2010/main" val="2697962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5"/>
    </mc:Choice>
    <mc:Fallback xmlns="">
      <p:transition spd="slow" advTm="2049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881052" y="3840481"/>
            <a:ext cx="1737360" cy="5225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s://fs00.infourok.ru/images/doc/245/249833/img1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45377" y="71396"/>
            <a:ext cx="1129093" cy="12011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195942" y="1743546"/>
            <a:ext cx="1502229" cy="3063586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1423851" y="287383"/>
            <a:ext cx="64661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Қызығушылықты ояту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58537" y="976912"/>
            <a:ext cx="65037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kk-KZ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“Артық сөзді тап”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63040" y="1656576"/>
            <a:ext cx="687106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AutoNum type="arabicPlain"/>
              <a:tabLst>
                <a:tab pos="457200" algn="l"/>
              </a:tabLst>
            </a:pPr>
            <a:r>
              <a:rPr lang="kk-KZ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Дыбыс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AutoNum type="arabicPlain"/>
              <a:tabLst>
                <a:tab pos="457200" algn="l"/>
              </a:tabLst>
            </a:pPr>
            <a:r>
              <a:rPr lang="kk-KZ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Дауысты дыбыс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AutoNum type="arabicPlain"/>
              <a:tabLst>
                <a:tab pos="457200" algn="l"/>
              </a:tabLst>
            </a:pPr>
            <a:r>
              <a:rPr lang="kk-KZ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Дауыссыз дыбыс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AutoNum type="arabicPlain"/>
              <a:tabLst>
                <a:tab pos="457200" algn="l"/>
              </a:tabLst>
            </a:pPr>
            <a:r>
              <a:rPr lang="kk-KZ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Мәтін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AutoNum type="arabicPlain"/>
              <a:tabLst>
                <a:tab pos="457200" algn="l"/>
              </a:tabLst>
            </a:pPr>
            <a:endParaRPr lang="kk-KZ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kk-KZ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Жауабы: </a:t>
            </a:r>
          </a:p>
          <a:p>
            <a:r>
              <a:rPr lang="kk-KZ" sz="2400" u="sng" dirty="0" smtClean="0">
                <a:latin typeface="Times New Roman" pitchFamily="18" charset="0"/>
                <a:cs typeface="Times New Roman" pitchFamily="18" charset="0"/>
                <a:hlinkClick r:id="rId6"/>
              </a:rPr>
              <a:t>https://www.youtube.com/watch?v=ysWubBgo_Lg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4400" dirty="0" smtClean="0"/>
              <a:t> </a:t>
            </a:r>
            <a:endParaRPr lang="ru-RU" sz="4400" dirty="0" smtClean="0"/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kk-KZ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kk-KZ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127864" y="4794069"/>
            <a:ext cx="3252651" cy="875211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Мәтін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805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5"/>
    </mc:Choice>
    <mc:Fallback xmlns="">
      <p:transition spd="slow" advTm="2049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929454" y="1857364"/>
            <a:ext cx="1357322" cy="9286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Пайымдау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1857364"/>
            <a:ext cx="1285884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Әңгімелеу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86182" y="1857364"/>
            <a:ext cx="1357322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Сипаттау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786578" y="3286124"/>
            <a:ext cx="1643074" cy="7858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Сұрақтары: неліктен?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 себепті?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3286124"/>
            <a:ext cx="1714512" cy="8429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Сұрақтары: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істеді?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қайтеді?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43306" y="3286124"/>
            <a:ext cx="1643074" cy="8572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Сұрақтары: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қандай? Қай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715140" y="4572008"/>
            <a:ext cx="2000264" cy="21431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Құрылымы:</a:t>
            </a:r>
          </a:p>
          <a:p>
            <a:pPr algn="ctr"/>
            <a:endParaRPr lang="kk-K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AutoNum type="arabicPeriod"/>
            </a:pP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Дәлелденетін пікір</a:t>
            </a:r>
          </a:p>
          <a:p>
            <a:pPr marL="342900" indent="-342900" algn="ctr">
              <a:buAutoNum type="arabicPeriod"/>
            </a:pP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Дәлелдеу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02866" y="4629544"/>
            <a:ext cx="2357454" cy="20717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Құрылымы:</a:t>
            </a:r>
          </a:p>
          <a:p>
            <a:pPr algn="ctr"/>
            <a:endParaRPr lang="kk-KZ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AutoNum type="arabicPeriod"/>
            </a:pP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Түрі</a:t>
            </a:r>
          </a:p>
          <a:p>
            <a:pPr marL="342900" indent="-342900" algn="ctr">
              <a:buAutoNum type="arabicPeriod"/>
            </a:pP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Сипаты</a:t>
            </a:r>
          </a:p>
          <a:p>
            <a:pPr marL="342900" indent="-342900" algn="ctr">
              <a:buAutoNum type="arabicPeriod"/>
            </a:pP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Ерекшелігі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0034" y="4714884"/>
            <a:ext cx="2071702" cy="20002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Құрылымы: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1.Оқиғаның   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басталуы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Оқиғаның одан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әрі дамуы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Оқиғаның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аяқталуы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ятно 2 12"/>
          <p:cNvSpPr/>
          <p:nvPr/>
        </p:nvSpPr>
        <p:spPr>
          <a:xfrm>
            <a:off x="1785918" y="-142900"/>
            <a:ext cx="5643602" cy="1857388"/>
          </a:xfrm>
          <a:prstGeom prst="irregularSeal2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Мәтін түрлері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трелка вправо 13"/>
          <p:cNvSpPr/>
          <p:nvPr/>
        </p:nvSpPr>
        <p:spPr>
          <a:xfrm rot="7522798">
            <a:off x="1339342" y="1417745"/>
            <a:ext cx="486731" cy="2259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5400000">
            <a:off x="1272126" y="2930040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5400000">
            <a:off x="4139952" y="1484784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3170180">
            <a:off x="6570184" y="1356764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5400000">
            <a:off x="7380312" y="2924944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 rot="5400000">
            <a:off x="4139952" y="2924944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 rot="5400000">
            <a:off x="7380312" y="4221088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1" name="Стрелка вправо 20"/>
          <p:cNvSpPr/>
          <p:nvPr/>
        </p:nvSpPr>
        <p:spPr>
          <a:xfrm rot="5400000">
            <a:off x="4139952" y="4293096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 rot="5400000">
            <a:off x="1187624" y="4293096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s00.infourok.ru/images/doc/245/249833/img1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13" name="Прямоугольник 12"/>
          <p:cNvSpPr/>
          <p:nvPr/>
        </p:nvSpPr>
        <p:spPr>
          <a:xfrm>
            <a:off x="1894114" y="1280161"/>
            <a:ext cx="64661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Ақбөкен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3851" y="1342672"/>
            <a:ext cx="65037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93766" y="2982569"/>
            <a:ext cx="49638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kk-KZ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АҚБӨКЕН — «Ана тілі» Ұлт газеті"/>
          <p:cNvPicPr/>
          <p:nvPr/>
        </p:nvPicPr>
        <p:blipFill>
          <a:blip r:embed="rId4"/>
          <a:srcRect l="22359" r="19298"/>
          <a:stretch>
            <a:fillRect/>
          </a:stretch>
        </p:blipFill>
        <p:spPr bwMode="auto">
          <a:xfrm>
            <a:off x="352697" y="156754"/>
            <a:ext cx="3331029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35131" y="3409406"/>
            <a:ext cx="8908869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2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Ақбөкендер ен даланы мекендейді. </a:t>
            </a:r>
            <a:r>
              <a:rPr kumimoji="0" lang="kk-KZ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Олар топ - тобымен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жайылады. Кәрі   ақбөкендер қарауылда тұрады. Қауіп төнгенде пысқырып дыбыс шығарады.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20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Ақбөкен қойға ұқсайды. Бірақ оның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басы үлкен. Тұмсығы жалпақтау.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Артқы аяқтары қысқалау. Көздері    </a:t>
            </a:r>
            <a:r>
              <a:rPr kumimoji="0" lang="kk-KZ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мөп-мөлдір. 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84216" y="2554517"/>
            <a:ext cx="68710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20-жаттығу</a:t>
            </a:r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Мәтін түрін анықта. Қайсысы әңгімелеу мәтіні, қайсысы сипаттау мәтіні екенін дәлелде.  Сипаттау мәтінін көшіріп жаз. </a:t>
            </a:r>
            <a:endParaRPr lang="ru-RU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49083" y="527260"/>
            <a:ext cx="3212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Оқулықпен жұмыс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44582" y="5303520"/>
            <a:ext cx="3683727" cy="8490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Әңгімелеу мәтіні</a:t>
            </a:r>
            <a:endParaRPr lang="ru-RU" sz="24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920342" y="5273040"/>
            <a:ext cx="3683727" cy="8490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Сипаттау мәтіні</a:t>
            </a:r>
            <a:endParaRPr lang="ru-RU" sz="24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986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5"/>
    </mc:Choice>
    <mc:Fallback xmlns="">
      <p:transition spd="slow" advTm="2049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s00.infourok.ru/images/doc/245/249833/img1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891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" name="TextBox 1"/>
          <p:cNvSpPr txBox="1"/>
          <p:nvPr/>
        </p:nvSpPr>
        <p:spPr>
          <a:xfrm>
            <a:off x="2564612" y="170810"/>
            <a:ext cx="4400005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3200" b="1" i="1" u="none" strike="noStrike" kern="1200" cap="none" spc="28" normalizeH="0" baseline="0" noProof="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306852" y="0"/>
            <a:ext cx="1650224" cy="1755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0" y="1824030"/>
            <a:ext cx="1977750" cy="4785775"/>
          </a:xfrm>
          <a:prstGeom prst="rect">
            <a:avLst/>
          </a:prstGeom>
        </p:spPr>
      </p:pic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128375910"/>
              </p:ext>
            </p:extLst>
          </p:nvPr>
        </p:nvGraphicFramePr>
        <p:xfrm>
          <a:off x="3885840" y="3855511"/>
          <a:ext cx="2854036" cy="1219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1815738" y="2194560"/>
            <a:ext cx="6753496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Көптен бері қора сыртында екі таяқ жататын. Екеуі дос еді.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Морж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сойдақ тісті полярлық мақұлық. Ол шаян бақалшықтарын қазып жеп қоректенеді.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Бір күні Қалтай біреуін қазық қып қағып, бұзауын арқандады. Сол-ақ екен, әлгі таяқтың көкірегіне нан пісіп шыға келді. Өйтпегенде ше? Қазық болып, пайдаға жарады ғой.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416628" y="550707"/>
            <a:ext cx="569540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kk-KZ" sz="20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21-жаттығу. Мәтін тақырыбына сай келмейтін бөлікті алып таста.  Құрастырған  мәтініңе ат қой. </a:t>
            </a:r>
            <a:endParaRPr lang="kk-KZ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09406" y="1854926"/>
            <a:ext cx="2560320" cy="3396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Екі таяқ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Нашивка 11"/>
          <p:cNvSpPr/>
          <p:nvPr/>
        </p:nvSpPr>
        <p:spPr>
          <a:xfrm>
            <a:off x="1397725" y="3553097"/>
            <a:ext cx="574766" cy="36576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26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5"/>
    </mc:Choice>
    <mc:Fallback xmlns="">
      <p:transition spd="slow" advTm="2049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s00.infourok.ru/images/doc/245/249833/img1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385229" y="28828"/>
            <a:ext cx="1650224" cy="1755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308250" y="2072225"/>
            <a:ext cx="2043064" cy="4785775"/>
          </a:xfrm>
          <a:prstGeom prst="rect">
            <a:avLst/>
          </a:prstGeom>
        </p:spPr>
      </p:pic>
      <p:sp>
        <p:nvSpPr>
          <p:cNvPr id="12" name="Скругленный прямоугольник 11"/>
          <p:cNvSpPr/>
          <p:nvPr/>
        </p:nvSpPr>
        <p:spPr>
          <a:xfrm>
            <a:off x="2134601" y="313507"/>
            <a:ext cx="6779622" cy="589134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Шығармашылық  диктант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sz="2800" i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lang="kk-KZ" sz="2400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Тапсырма: Орны ауыстырылып берілген сөздерден сөйлем құрап жазу. Мәтіннің қай түрі екенін анықта.</a:t>
            </a:r>
            <a:endParaRPr lang="kk-KZ" sz="2800" i="1" dirty="0" smtClean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1.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Келді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күз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2.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Сарғаяды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ағаш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жапырақтары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3.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Жиналады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егін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Ұшады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жаққа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құстар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жылы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kk-KZ" sz="4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kk-KZ" sz="2800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8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36868" y="5212080"/>
            <a:ext cx="4010297" cy="8490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Әңгімелеу мәтіні</a:t>
            </a:r>
            <a:endParaRPr lang="ru-RU" sz="24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30138" y="4010297"/>
            <a:ext cx="5669280" cy="9797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Күз келді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Ағаш жапырақтары сарғайды. Егін жиналды.  Құстар жылы жаққа ұшады.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126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5"/>
    </mc:Choice>
    <mc:Fallback xmlns="">
      <p:transition spd="slow" advTm="2049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11</a:t>
            </a:r>
            <a:endParaRPr lang="kk-KZ" dirty="0"/>
          </a:p>
        </p:txBody>
      </p:sp>
      <p:pic>
        <p:nvPicPr>
          <p:cNvPr id="1026" name="Picture 2" descr="F:\ \дерево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76"/>
          <a:stretch>
            <a:fillRect/>
          </a:stretch>
        </p:blipFill>
        <p:spPr bwMode="auto">
          <a:xfrm>
            <a:off x="1972491" y="1"/>
            <a:ext cx="6560923" cy="6849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user\Downloads\алм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0"/>
            <a:ext cx="2336487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20688"/>
            <a:ext cx="2016616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130" y="2564905"/>
            <a:ext cx="1906310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933056"/>
            <a:ext cx="3672407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Овал 14"/>
          <p:cNvSpPr/>
          <p:nvPr/>
        </p:nvSpPr>
        <p:spPr>
          <a:xfrm>
            <a:off x="6643702" y="3140968"/>
            <a:ext cx="1571636" cy="71666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Әңгімелеу 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7203801" y="1196752"/>
            <a:ext cx="1478538" cy="73205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Сипаттау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5298773" y="469978"/>
            <a:ext cx="1636804" cy="7200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Пайымдау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5076056" y="4797152"/>
            <a:ext cx="1440160" cy="86409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Мәтін 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0" y="1850643"/>
            <a:ext cx="2442754" cy="4785775"/>
          </a:xfrm>
          <a:prstGeom prst="rect">
            <a:avLst/>
          </a:prstGeom>
        </p:spPr>
      </p:pic>
      <p:pic>
        <p:nvPicPr>
          <p:cNvPr id="20" name="Picture 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711800" y="0"/>
            <a:ext cx="1650224" cy="1755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412</Words>
  <Application>Microsoft Office PowerPoint</Application>
  <PresentationFormat>Экран (4:3)</PresentationFormat>
  <Paragraphs>120</Paragraphs>
  <Slides>10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11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Huawei</cp:lastModifiedBy>
  <cp:revision>67</cp:revision>
  <dcterms:created xsi:type="dcterms:W3CDTF">2020-04-14T16:57:10Z</dcterms:created>
  <dcterms:modified xsi:type="dcterms:W3CDTF">2024-10-11T17:24:07Z</dcterms:modified>
</cp:coreProperties>
</file>