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71" r:id="rId3"/>
    <p:sldId id="286" r:id="rId4"/>
    <p:sldId id="278" r:id="rId5"/>
    <p:sldId id="276" r:id="rId6"/>
    <p:sldId id="272" r:id="rId7"/>
    <p:sldId id="283" r:id="rId8"/>
    <p:sldId id="261" r:id="rId9"/>
    <p:sldId id="282" r:id="rId10"/>
    <p:sldId id="28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58" y="43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F63065-0EAE-4D2C-8FA6-7112F18373DA}" type="doc">
      <dgm:prSet loTypeId="urn:microsoft.com/office/officeart/2005/8/layout/hierarchy4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609B81-FFF7-4547-8D60-E43498ADF53C}" type="pres">
      <dgm:prSet presAssocID="{C5F63065-0EAE-4D2C-8FA6-7112F18373D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CDE7BAF6-25C3-438C-9F60-1B2EDE86DC2C}" type="presOf" srcId="{C5F63065-0EAE-4D2C-8FA6-7112F18373DA}" destId="{6E609B81-FFF7-4547-8D60-E43498ADF53C}" srcOrd="0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0F419-9194-431A-B5DE-6667337C3919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97B5AC-F58C-43BD-9BFF-5E0EE57155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398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696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696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696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031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8210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75755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75755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7575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094503"/>
      </p:ext>
    </p:extLst>
  </p:cSld>
  <p:clrMapOvr>
    <a:masterClrMapping/>
  </p:clrMapOvr>
  <p:transition spd="slow" advTm="20495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294217"/>
      </p:ext>
    </p:extLst>
  </p:cSld>
  <p:clrMapOvr>
    <a:masterClrMapping/>
  </p:clrMapOvr>
  <p:transition spd="slow" advTm="20495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960182"/>
      </p:ext>
    </p:extLst>
  </p:cSld>
  <p:clrMapOvr>
    <a:masterClrMapping/>
  </p:clrMapOvr>
  <p:transition spd="slow" advTm="20495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218509"/>
      </p:ext>
    </p:extLst>
  </p:cSld>
  <p:clrMapOvr>
    <a:masterClrMapping/>
  </p:clrMapOvr>
  <p:transition spd="slow" advTm="20495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096461"/>
      </p:ext>
    </p:extLst>
  </p:cSld>
  <p:clrMapOvr>
    <a:masterClrMapping/>
  </p:clrMapOvr>
  <p:transition spd="slow" advTm="20495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435552"/>
      </p:ext>
    </p:extLst>
  </p:cSld>
  <p:clrMapOvr>
    <a:masterClrMapping/>
  </p:clrMapOvr>
  <p:transition spd="slow" advTm="20495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409777"/>
      </p:ext>
    </p:extLst>
  </p:cSld>
  <p:clrMapOvr>
    <a:masterClrMapping/>
  </p:clrMapOvr>
  <p:transition spd="slow" advTm="20495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089201"/>
      </p:ext>
    </p:extLst>
  </p:cSld>
  <p:clrMapOvr>
    <a:masterClrMapping/>
  </p:clrMapOvr>
  <p:transition spd="slow" advTm="20495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777404"/>
      </p:ext>
    </p:extLst>
  </p:cSld>
  <p:clrMapOvr>
    <a:masterClrMapping/>
  </p:clrMapOvr>
  <p:transition spd="slow" advTm="20495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442949"/>
      </p:ext>
    </p:extLst>
  </p:cSld>
  <p:clrMapOvr>
    <a:masterClrMapping/>
  </p:clrMapOvr>
  <p:transition spd="slow" advTm="20495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343975"/>
      </p:ext>
    </p:extLst>
  </p:cSld>
  <p:clrMapOvr>
    <a:masterClrMapping/>
  </p:clrMapOvr>
  <p:transition spd="slow" advTm="20495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764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Tm="20495"/>
  <p:txStyles>
    <p:titleStyle>
      <a:lvl1pPr algn="ctr" defTabSz="514350" rtl="0" eaLnBrk="1" latinLnBrk="0" hangingPunct="1"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881" indent="-192881" algn="l" defTabSz="51435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910" indent="-160735" algn="l" defTabSz="514350" rtl="0" eaLnBrk="1" latinLnBrk="0" hangingPunct="1">
        <a:spcBef>
          <a:spcPct val="20000"/>
        </a:spcBef>
        <a:buFont typeface="Arial" pitchFamily="34" charset="0"/>
        <a:buChar char="–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spcBef>
          <a:spcPct val="20000"/>
        </a:spcBef>
        <a:buFont typeface="Arial" pitchFamily="34" charset="0"/>
        <a:buChar char="–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spcBef>
          <a:spcPct val="20000"/>
        </a:spcBef>
        <a:buFont typeface="Arial" pitchFamily="34" charset="0"/>
        <a:buChar char="»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watch?v=48a5PGM4nvM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hyperlink" Target="https://www.youtube.com/watch?v=vSOJvpdHde8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1.jpe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1.xml"/><Relationship Id="rId5" Type="http://schemas.openxmlformats.org/officeDocument/2006/relationships/image" Target="../media/image7.png"/><Relationship Id="rId10" Type="http://schemas.microsoft.com/office/2007/relationships/diagramDrawing" Target="../diagrams/drawing1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s00.infourok.ru/images/doc/245/249833/img1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" name="TextBox 1"/>
          <p:cNvSpPr txBox="1"/>
          <p:nvPr/>
        </p:nvSpPr>
        <p:spPr>
          <a:xfrm>
            <a:off x="666206" y="222070"/>
            <a:ext cx="7354389" cy="25545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№31 мектеп-гимназиясы</a:t>
            </a: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І-тоқсан</a:t>
            </a: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32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Қазақ тілі</a:t>
            </a:r>
          </a:p>
          <a:p>
            <a:pPr algn="ctr">
              <a:defRPr/>
            </a:pPr>
            <a:endParaRPr lang="kk-KZ" sz="3200" b="1" i="1" spc="28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579565" y="341620"/>
            <a:ext cx="1771748" cy="18847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C:\Users\User\Pictures\59199196e97c915c0be0b5ac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6766560" y="1677612"/>
            <a:ext cx="2377440" cy="4786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97962739"/>
      </p:ext>
    </p:extLst>
  </p:cSld>
  <p:clrMapOvr>
    <a:masterClrMapping/>
  </p:clrMapOvr>
  <p:transition spd="slow" advTm="20495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72084" y="327664"/>
            <a:ext cx="42777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Кері байланыс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D:\Алтыншаш\Facebook-көрнекілік\Facebook\FB_IMG_1565462762091.jpg"/>
          <p:cNvPicPr/>
          <p:nvPr/>
        </p:nvPicPr>
        <p:blipFill>
          <a:blip r:embed="rId2"/>
          <a:srcRect b="72240"/>
          <a:stretch>
            <a:fillRect/>
          </a:stretch>
        </p:blipFill>
        <p:spPr bwMode="auto">
          <a:xfrm>
            <a:off x="822960" y="1306285"/>
            <a:ext cx="7903029" cy="4493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20495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s00.infourok.ru/images/doc/245/249833/img1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" name="TextBox 1"/>
          <p:cNvSpPr txBox="1"/>
          <p:nvPr/>
        </p:nvSpPr>
        <p:spPr>
          <a:xfrm>
            <a:off x="718457" y="274321"/>
            <a:ext cx="7354389" cy="68634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Бөлім: Жанды табиғат</a:t>
            </a:r>
          </a:p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6-сабақ</a:t>
            </a:r>
          </a:p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Тақырыбы: “Мәтін”</a:t>
            </a: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32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Оқу мақсаттары:</a:t>
            </a:r>
          </a:p>
          <a:p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3.1.2.1 мəтіннің тақырыбымен берілген суреттер/фото/диаграмма бойынша мəтіннің мазмұнын болжау;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3.2.1.1 тірек сөздер/көмекші сөздер арқылы мəтін түрлерін (əңгімелеу, сипаттау, пайымдау) жəне оның құрылымдық бөліктерін анықтау. </a:t>
            </a:r>
          </a:p>
          <a:p>
            <a:r>
              <a:rPr lang="kk-KZ" sz="32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Бағалау критерийлері:</a:t>
            </a:r>
          </a:p>
          <a:p>
            <a:r>
              <a:rPr lang="kk-KZ" sz="2000" dirty="0" smtClean="0"/>
              <a:t>-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Мәтін және оның түрлері туралы білімдерін тереңдетеді;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-Берілген тақырып бойынша ой қорыту жасай алады.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defRPr/>
            </a:pPr>
            <a:endParaRPr lang="kk-KZ" sz="2000" b="1" i="1" spc="28" dirty="0" smtClean="0">
              <a:ln w="11430">
                <a:solidFill>
                  <a:srgbClr val="0000FF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000" b="1" i="1" spc="28" dirty="0" smtClean="0">
              <a:ln w="11430">
                <a:solidFill>
                  <a:srgbClr val="0000FF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3200" b="1" i="1" spc="28" dirty="0">
              <a:ln w="11430"/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422811" y="341621"/>
            <a:ext cx="1771748" cy="18847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C:\Users\User\Pictures\59199196e97c915c0be0b5ac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7628708" y="1729864"/>
            <a:ext cx="1515291" cy="4786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97962739"/>
      </p:ext>
    </p:extLst>
  </p:cSld>
  <p:clrMapOvr>
    <a:masterClrMapping/>
  </p:clrMapOvr>
  <p:transition spd="slow" advTm="20495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s00.infourok.ru/images/doc/245/249833/img1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" name="TextBox 1"/>
          <p:cNvSpPr txBox="1"/>
          <p:nvPr/>
        </p:nvSpPr>
        <p:spPr>
          <a:xfrm>
            <a:off x="679268" y="313509"/>
            <a:ext cx="7354389" cy="61247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Бөлім: Жанды табиғат</a:t>
            </a:r>
          </a:p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6-сабақ</a:t>
            </a: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Тақырыбы: “Мәтін”</a:t>
            </a: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3200" b="1" i="1" spc="28" dirty="0">
              <a:ln w="11430"/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435874" y="498376"/>
            <a:ext cx="1771748" cy="18847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C:\Users\User\Pictures\59199196e97c915c0be0b5ac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7628709" y="1782115"/>
            <a:ext cx="1515291" cy="478632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91886" y="3069771"/>
            <a:ext cx="78638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kk-KZ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Ғылыми мәтін мен көркем мәтінді бір-бірінен ажырата білу;</a:t>
            </a:r>
          </a:p>
          <a:p>
            <a:pPr algn="ctr">
              <a:buFontTx/>
              <a:buChar char="-"/>
            </a:pPr>
            <a:endParaRPr lang="kk-KZ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Көмекші сөздер арқылы мəтін түрлерін (əңгімелеу, сипаттау, пайымдау) жəне оның құрылымдық бөліктерін анықтау.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03120" y="2356060"/>
            <a:ext cx="49638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k-KZ" sz="2400" b="1" i="1" u="sng" spc="28" dirty="0" smtClean="0">
                <a:ln w="11430">
                  <a:solidFill>
                    <a:srgbClr val="0000FF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Бүгінгі сабақта үйренетінің:</a:t>
            </a:r>
          </a:p>
        </p:txBody>
      </p:sp>
    </p:spTree>
    <p:extLst>
      <p:ext uri="{BB962C8B-B14F-4D97-AF65-F5344CB8AC3E}">
        <p14:creationId xmlns:p14="http://schemas.microsoft.com/office/powerpoint/2010/main" val="2697962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5"/>
    </mc:Choice>
    <mc:Fallback xmlns="">
      <p:transition spd="slow" advTm="2049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s00.infourok.ru/images/doc/245/249833/img1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45377" y="71396"/>
            <a:ext cx="1129093" cy="12011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195942" y="1743546"/>
            <a:ext cx="1502229" cy="306358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306285" y="167015"/>
            <a:ext cx="65037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kk-KZ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“Ой қозғау”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76103" y="1041023"/>
            <a:ext cx="7485017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Жұмбақ шешу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Биікте ұшып жүреді,</a:t>
            </a:r>
            <a:b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Елік, қоян бүреді.</a:t>
            </a:r>
            <a:b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Қия таста ұясы,</a:t>
            </a:r>
            <a:b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Бұл қай құс кім біледі?      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endParaRPr lang="kk-KZ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kk-KZ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kk-KZ" sz="2400" u="sng" dirty="0" smtClean="0">
              <a:hlinkClick r:id="rId6"/>
            </a:endParaRPr>
          </a:p>
          <a:p>
            <a:pPr marL="342900" indent="-34290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kk-KZ" sz="2400" u="sng" dirty="0" smtClean="0">
              <a:hlinkClick r:id="rId6"/>
            </a:endParaRPr>
          </a:p>
          <a:p>
            <a:pPr marL="342900" indent="-34290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kk-KZ" sz="2400" u="sng" dirty="0" smtClean="0">
              <a:hlinkClick r:id="rId6"/>
            </a:endParaRPr>
          </a:p>
          <a:p>
            <a:pPr marL="342900" indent="-34290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kk-KZ" sz="2400" u="sng" dirty="0" smtClean="0">
              <a:hlinkClick r:id="rId6"/>
            </a:endParaRPr>
          </a:p>
          <a:p>
            <a:pPr marL="342900" indent="-34290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kk-KZ" sz="2400" u="sng" dirty="0" smtClean="0">
                <a:hlinkClick r:id="rId6"/>
              </a:rPr>
              <a:t>https://www.youtube.com/watch?v=48a5PGM4nvM</a:t>
            </a:r>
            <a:endParaRPr lang="ru-RU" sz="2400" dirty="0" smtClean="0"/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kk-KZ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kk-KZ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64777" y="2599508"/>
            <a:ext cx="2560320" cy="5747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(Бүркіт)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528354" y="3566160"/>
            <a:ext cx="7067006" cy="21684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Бүркіт -біздің планетамыздағы ең ірі қыран.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Оның денесінің ұзындығы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- 93 см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Ал,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қанатын құлаш жайғанда қанатының ұзындығы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метрге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жетеді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Бүркіт -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үшкір ілмек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тұмсықты, ұзын қанатты және тырнағы күшті мықты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құс.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28053612"/>
      </p:ext>
    </p:extLst>
  </p:cSld>
  <p:clrMapOvr>
    <a:masterClrMapping/>
  </p:clrMapOvr>
  <p:transition spd="slow" advTm="2049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s00.infourok.ru/images/doc/245/249833/img1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Прямоугольник 3"/>
          <p:cNvSpPr/>
          <p:nvPr/>
        </p:nvSpPr>
        <p:spPr>
          <a:xfrm>
            <a:off x="1423851" y="1342672"/>
            <a:ext cx="65037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93766" y="2982569"/>
            <a:ext cx="49638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kk-KZ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88274" y="830220"/>
            <a:ext cx="68710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24-жаттығу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Тақырып пен суретке қарап, өлеңнің мазмұнын болжа. Сонан соң өлеңді оқы.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05391" y="213751"/>
            <a:ext cx="3212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Оқулықпен жұмыс</a:t>
            </a: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1358535" y="1750422"/>
            <a:ext cx="671431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1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Бүркіт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Бүркіт ірі, қайратты,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Сұлу әрі айбатты.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Көтеріліп тым биік,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Көзбен шолар аймақты.                    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Бүрген жерін жұлады,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Жүректі әрі қырағы.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Бүркіт </a:t>
            </a: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алғыр, текті құс,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Ең мықтысы </a:t>
            </a: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қыраны!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kk-KZ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Тапсырма: өлеңнен бүркітті сипаттайтын сөздерді табыңдар. Бұл қандай сөздер?</a:t>
            </a:r>
            <a:endParaRPr kumimoji="0" lang="kk-KZ" b="1" i="0" u="sng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149531" y="5329646"/>
            <a:ext cx="747903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Ой </a:t>
            </a:r>
            <a:r>
              <a:rPr kumimoji="0" lang="ru-RU" sz="2800" b="1" i="0" u="sng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сергек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!</a:t>
            </a:r>
            <a:r>
              <a:rPr kumimoji="0" lang="kk-KZ" sz="28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Қосымша ақпарат.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4"/>
              </a:rPr>
              <a:t>https://www.youtube.com/watch?v=vSOJvpdHde8</a:t>
            </a: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 descr="Адамға түскен бүркіт – syrboyi.kz"/>
          <p:cNvPicPr/>
          <p:nvPr/>
        </p:nvPicPr>
        <p:blipFill>
          <a:blip r:embed="rId5">
            <a:lum bright="32000" contrast="38000"/>
          </a:blip>
          <a:srcRect/>
          <a:stretch>
            <a:fillRect/>
          </a:stretch>
        </p:blipFill>
        <p:spPr bwMode="auto">
          <a:xfrm>
            <a:off x="5355771" y="1867989"/>
            <a:ext cx="3566160" cy="21948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01986812"/>
      </p:ext>
    </p:extLst>
  </p:cSld>
  <p:clrMapOvr>
    <a:masterClrMapping/>
  </p:clrMapOvr>
  <p:transition spd="slow" advTm="20495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s00.infourok.ru/images/doc/245/249833/img1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891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" name="TextBox 1"/>
          <p:cNvSpPr txBox="1"/>
          <p:nvPr/>
        </p:nvSpPr>
        <p:spPr>
          <a:xfrm>
            <a:off x="2564612" y="170810"/>
            <a:ext cx="4400005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3200" b="1" i="1" u="none" strike="noStrike" kern="1200" cap="none" spc="28" normalizeH="0" baseline="0" noProof="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306852" y="0"/>
            <a:ext cx="1650224" cy="1755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0" y="2072225"/>
            <a:ext cx="1977750" cy="4785775"/>
          </a:xfrm>
          <a:prstGeom prst="rect">
            <a:avLst/>
          </a:prstGeom>
        </p:spPr>
      </p:pic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128375910"/>
              </p:ext>
            </p:extLst>
          </p:nvPr>
        </p:nvGraphicFramePr>
        <p:xfrm>
          <a:off x="3885840" y="3855511"/>
          <a:ext cx="2854036" cy="1219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1776549" y="2560320"/>
            <a:ext cx="675349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Қыран  бейнесі – еркіндік белгісі. Ол биік арманды бідіреді. Оның мәні – әлемдік өркениетке ұмтылу,  жету ниеті деген сөз. Аяқтан шалғысы келетіндерді топшысымен қағып, ерен қайрат көрсету бейнесі. 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    • </a:t>
            </a:r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Мәтіннің соңғы сөйлемін көшіріп жаз.</a:t>
            </a:r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536109" y="643780"/>
            <a:ext cx="6479179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r>
              <a:rPr lang="kk-K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25-жаттығу.</a:t>
            </a:r>
            <a:r>
              <a:rPr lang="kk-KZ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Мәтінді оқып, оны жоғарыдағы мәтін түрімен салыстыр: ұқсастығы мен айырмашылығы неде?</a:t>
            </a: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260426"/>
      </p:ext>
    </p:extLst>
  </p:cSld>
  <p:clrMapOvr>
    <a:masterClrMapping/>
  </p:clrMapOvr>
  <p:transition spd="slow" advTm="20495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s00.infourok.ru/images/doc/245/249833/img1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385229" y="28828"/>
            <a:ext cx="1650224" cy="1755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308250" y="2072225"/>
            <a:ext cx="2043064" cy="4785775"/>
          </a:xfrm>
          <a:prstGeom prst="rect">
            <a:avLst/>
          </a:prstGeom>
        </p:spPr>
      </p:pic>
      <p:sp>
        <p:nvSpPr>
          <p:cNvPr id="12" name="Скругленный прямоугольник 11"/>
          <p:cNvSpPr/>
          <p:nvPr/>
        </p:nvSpPr>
        <p:spPr>
          <a:xfrm>
            <a:off x="2160727" y="483325"/>
            <a:ext cx="6779622" cy="589134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sz="2800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Назар аудар!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kk-KZ" sz="2800" b="1" dirty="0" smtClean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just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Зат ғылыми мәтінде нақты, ал көркем мәтінде бейнелі суреттеледі. </a:t>
            </a:r>
          </a:p>
          <a:p>
            <a:pPr algn="just"/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Ғылыми мәтінде заттың қайда кездесетіні, сыртқы бейнесі (түрі), адамның қалай пайдаланатыны ескеріледі.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8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260426"/>
      </p:ext>
    </p:extLst>
  </p:cSld>
  <p:clrMapOvr>
    <a:masterClrMapping/>
  </p:clrMapOvr>
  <p:transition spd="slow" advTm="20495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s00.infourok.ru/images/doc/245/249833/img1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0" y="0"/>
            <a:ext cx="1650224" cy="1755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-1" y="2072225"/>
            <a:ext cx="1672046" cy="4785775"/>
          </a:xfrm>
          <a:prstGeom prst="rect">
            <a:avLst/>
          </a:prstGeom>
        </p:spPr>
      </p:pic>
      <p:sp>
        <p:nvSpPr>
          <p:cNvPr id="12" name="Скругленный прямоугольник 11"/>
          <p:cNvSpPr/>
          <p:nvPr/>
        </p:nvSpPr>
        <p:spPr>
          <a:xfrm>
            <a:off x="1632857" y="182880"/>
            <a:ext cx="7307492" cy="667511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Мәтінде қай жануар сипатталған? Жануардың атауын жаз</a:t>
            </a:r>
            <a:endParaRPr lang="kk-KZ" sz="2800" b="1" dirty="0" smtClean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kk-KZ" sz="28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1.Бұл жануардың құйрығы ұзын. Түсі қызғылт сары. Орманды, далалы жерлерді мекендейді. Ол - жыртқыш жануар.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Бұл - өте үлкен жануар. Құлақтары үлкен, тұмсығы ұзын.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Оның денесі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6-8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метрдей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салмағы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тоннадай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шөппен қоректенеді.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3.Бұл жануардың құлақтары өте ұзын.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Қыста түсін өзгертеді.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Ертегілерде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оны «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қорқақ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сипаттайды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Бұл жануардың мойны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өте ұзын.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Басында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кішкентай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мүйіздері болады.Жапырақтармен қоректенеді.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kk-KZ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5"/>
          <p:cNvPicPr/>
          <p:nvPr/>
        </p:nvPicPr>
        <p:blipFill>
          <a:blip r:embed="rId6">
            <a:extLst/>
          </a:blip>
          <a:srcRect/>
          <a:stretch>
            <a:fillRect/>
          </a:stretch>
        </p:blipFill>
        <p:spPr bwMode="auto">
          <a:xfrm>
            <a:off x="2315255" y="5328829"/>
            <a:ext cx="5819775" cy="10858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31260426"/>
      </p:ext>
    </p:extLst>
  </p:cSld>
  <p:clrMapOvr>
    <a:masterClrMapping/>
  </p:clrMapOvr>
  <p:transition spd="slow" advTm="2049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0" y="1850643"/>
            <a:ext cx="2442754" cy="4785775"/>
          </a:xfrm>
          <a:prstGeom prst="rect">
            <a:avLst/>
          </a:prstGeom>
        </p:spPr>
      </p:pic>
      <p:pic>
        <p:nvPicPr>
          <p:cNvPr id="2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50543" y="0"/>
            <a:ext cx="1650224" cy="1755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Рисунок 13" descr="Презентация - Шылаулар"/>
          <p:cNvPicPr/>
          <p:nvPr/>
        </p:nvPicPr>
        <p:blipFill>
          <a:blip r:embed="rId4"/>
          <a:srcRect t="17376"/>
          <a:stretch>
            <a:fillRect/>
          </a:stretch>
        </p:blipFill>
        <p:spPr bwMode="auto">
          <a:xfrm>
            <a:off x="2485305" y="1227909"/>
            <a:ext cx="6214558" cy="484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Прямоугольник 21"/>
          <p:cNvSpPr/>
          <p:nvPr/>
        </p:nvSpPr>
        <p:spPr>
          <a:xfrm>
            <a:off x="2952207" y="318254"/>
            <a:ext cx="44757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Есіңде сақта!</a:t>
            </a:r>
            <a:endParaRPr lang="ru-RU" sz="40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0495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383</Words>
  <Application>Microsoft Office PowerPoint</Application>
  <PresentationFormat>Экран (4:3)</PresentationFormat>
  <Paragraphs>99</Paragraphs>
  <Slides>10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Huawei</cp:lastModifiedBy>
  <cp:revision>65</cp:revision>
  <dcterms:created xsi:type="dcterms:W3CDTF">2020-04-14T16:57:10Z</dcterms:created>
  <dcterms:modified xsi:type="dcterms:W3CDTF">2024-10-11T17:23:54Z</dcterms:modified>
</cp:coreProperties>
</file>