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36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058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73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743075" cy="40576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571500"/>
            <a:ext cx="5572125" cy="40576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74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19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880181"/>
            <a:ext cx="7475220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3115890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3015306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55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543049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543050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7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501133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04111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499274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03949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97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95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3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822960"/>
            <a:ext cx="3909060" cy="34975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263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407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802385"/>
            <a:ext cx="4574286" cy="36004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1602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38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1543050"/>
            <a:ext cx="7404653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4667871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62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611327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24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3-сынып</a:t>
            </a:r>
          </a:p>
          <a:p>
            <a:pPr algn="ctr"/>
            <a:r>
              <a:rPr lang="kk-KZ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Қазақ тілі</a:t>
            </a:r>
          </a:p>
          <a:p>
            <a:pPr algn="ctr"/>
            <a:r>
              <a:rPr lang="kk-KZ" sz="2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Бөлім: Уақыт</a:t>
            </a:r>
          </a:p>
          <a:p>
            <a:pPr algn="ctr"/>
            <a:r>
              <a:rPr lang="kk-KZ" sz="2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13-сабақ</a:t>
            </a:r>
            <a:endParaRPr lang="kk-KZ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 Нәтиже сабақ. Мен не үйрендім?</a:t>
            </a:r>
            <a:endParaRPr lang="kk-KZ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blob:https://web.whatsapp.com/58665629-3f8b-437d-a86f-b6b27d817510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2817" y="611498"/>
            <a:ext cx="186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«Блоб» ағашы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0782"/>
            <a:ext cx="6179889" cy="360919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7127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38935"/>
            <a:ext cx="7488832" cy="28083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kk-K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Оқу мақсаты: </a:t>
            </a:r>
          </a:p>
          <a:p>
            <a:pPr algn="just"/>
            <a:r>
              <a:rPr lang="kk-KZ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-тірек сөздерді пайдалана отырып, мәтін құрастыру;</a:t>
            </a:r>
          </a:p>
          <a:p>
            <a:pPr algn="just"/>
            <a:r>
              <a:rPr lang="kk-KZ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-түбірге жұрнақ жалғау арқылы туынды сөздер жасау;</a:t>
            </a:r>
          </a:p>
          <a:p>
            <a:pPr algn="just"/>
            <a:r>
              <a:rPr lang="kk-KZ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-түбірлес сөздердің мағынасын ажырату.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707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7494"/>
            <a:ext cx="3826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 – тапсырма. Мәтінді түсініп оқы.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3049" y="865334"/>
            <a:ext cx="7987951" cy="2088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61189" y="1093842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«Сабақтың» о бастағы мағынасы тіпті басқаша. Араб тіліндегі «сабақ» сөзі «таңертең» деген мағынаны білдіреді. Оның ауыспалы екінші мағынасы-«таңертең келу». Оқудың көбіне ертеңгілікте басталатынын ескерсек, «сабақ» сөзінің «таңертең оқуға келу» мағынасын беретіндігін байқаймыз.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Study Smiley Emoticon Clipart | i2Clipart - Royalty Free Public Domain  Clipart | Funny emoticons, Smiley, Emot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51870"/>
            <a:ext cx="1219199" cy="119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8539" y="3372400"/>
            <a:ext cx="54613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kk-KZ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Мәтінге ат қой.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*Мәтін мазмұны бойынша сұрақтар құрастырып жаз: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1. ...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2. ...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3. ...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7494"/>
            <a:ext cx="1650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Өзіңді тексер!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634" y="1008990"/>
            <a:ext cx="8206990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Мәтін бойынша құрастыруға болатын сұрақтар: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kk-KZ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-«Сабақ» сөзінің тура мағынасы нені білдіреді?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-Сабақ сөзінің ауыспалы мағынасы қандай?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-Сабақ көбінесе қай уақытта басталады?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6720" y="4146634"/>
            <a:ext cx="3145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Қалыптастырушы бағалау: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ᐈ Слайлик фото, фотография смайлик | скачать на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18" y="3697019"/>
            <a:ext cx="1654329" cy="10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81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7494"/>
            <a:ext cx="345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 – тапсырма. Жұмбақты шеш.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одним вырезанным углом 2"/>
          <p:cNvSpPr/>
          <p:nvPr/>
        </p:nvSpPr>
        <p:spPr>
          <a:xfrm>
            <a:off x="673658" y="808665"/>
            <a:ext cx="4186374" cy="324036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Мұртын сипап күні бойы,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Бетін </a:t>
            </a:r>
            <a:r>
              <a:rPr lang="kk-KZ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сусыз </a:t>
            </a:r>
            <a:r>
              <a:rPr lang="kk-KZ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жуады.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Тысырды аңдып түні бойы,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Тышқанды</a:t>
            </a:r>
            <a:r>
              <a:rPr lang="kk-KZ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көп қуады.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3074" name="Picture 2" descr="Анимации котят и кошек | разное | Постил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36826"/>
            <a:ext cx="2808312" cy="341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957" y="4443957"/>
            <a:ext cx="7965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i="1" dirty="0"/>
              <a:t>-</a:t>
            </a:r>
            <a:r>
              <a:rPr lang="kk-KZ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Қарамен жазылған сөздерді сөз құрамына талдап, тиісті белгімен белгіле.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12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7494"/>
            <a:ext cx="1650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Өзіңді тексер!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203429"/>
            <a:ext cx="23347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Сусыз</a:t>
            </a:r>
            <a:endParaRPr lang="ru-RU" sz="6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уга 3"/>
          <p:cNvSpPr/>
          <p:nvPr/>
        </p:nvSpPr>
        <p:spPr>
          <a:xfrm rot="20408472">
            <a:off x="57843" y="1460701"/>
            <a:ext cx="1995835" cy="733625"/>
          </a:xfrm>
          <a:prstGeom prst="arc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051720" y="1415656"/>
            <a:ext cx="1224136" cy="396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287651" y="1415656"/>
            <a:ext cx="0" cy="32899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051720" y="1419622"/>
            <a:ext cx="0" cy="32899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23928" y="1268055"/>
            <a:ext cx="41730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Тышқанды</a:t>
            </a:r>
            <a:endParaRPr lang="ru-RU" sz="6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Дуга 22"/>
          <p:cNvSpPr/>
          <p:nvPr/>
        </p:nvSpPr>
        <p:spPr>
          <a:xfrm rot="20408472">
            <a:off x="3198499" y="1105731"/>
            <a:ext cx="3861417" cy="2276671"/>
          </a:xfrm>
          <a:prstGeom prst="arc">
            <a:avLst>
              <a:gd name="adj1" fmla="val 14037900"/>
              <a:gd name="adj2" fmla="val 91885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rgbClr val="FF0000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7020272" y="1565441"/>
            <a:ext cx="0" cy="14582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8028384" y="1563638"/>
            <a:ext cx="0" cy="14582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020272" y="1563638"/>
            <a:ext cx="1008112" cy="838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6720" y="4146634"/>
            <a:ext cx="3145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Қалыптастырушы бағалау: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Смайлик, словно человек живой – радуется он и плачет, | OK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18" y="3641149"/>
            <a:ext cx="1393069" cy="101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14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2" grpId="0"/>
      <p:bldP spid="23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7494"/>
            <a:ext cx="3105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 – тапсырма. Өздік жұмыс.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5165" y="915566"/>
            <a:ext cx="5737154" cy="10953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Берілген тақырып пен тірек сөздерді оқы. Бұл мәтінде не туралы айтылуы мүмкін?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427734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Тақырып: </a:t>
            </a:r>
            <a:r>
              <a:rPr lang="kk-KZ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Кітаптар мұңы.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Тірек сөздер: </a:t>
            </a:r>
            <a:r>
              <a:rPr lang="kk-KZ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жыл соңы, мектеп кітапханасы, жыртылған кітап, сызылған кітапша, мұңдарын шағу, кітапханашы.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66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7494"/>
            <a:ext cx="1650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Өзіңді тексер!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327" y="455828"/>
            <a:ext cx="799288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			Кітаптар сыры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	Оқу жылы аяқталды. Мектеп кітапханасына оқушылар ұстаған кітаптар қайта жиналды. Кітаптардың халдері мүшкіл еді. Біреуі жыртылған, біреуі сызылған, әбден шаршаған кітаптар бір-біріне мұңдарын шақты. Сызылған кітапша: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-Мені Айдос деген оқушы ұстады, ол бетіме қарындашпен шимайларды салып, маған дұрыс қарамады - деп, мұңын шақты. Ал беттері жыртылғаг кітап болса, былай деп мұңын шақты: 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-Мені ұстаған Қайрат деген бала, әр бетімді жұлқып ашып, көрінген жерге қалдырып, ақыры осындай күйге түстім.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92228" y="3754838"/>
            <a:ext cx="4359543" cy="5138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kk-KZ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Балалар, кітаптарды қалай ұстау керек?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0764" y="4318340"/>
            <a:ext cx="3145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Қалыптастырушы бағалау: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100+ лучших изображений доски «Смайлики» | смайлики, смешные смайлики,  смешные рожи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070" y="3807321"/>
            <a:ext cx="1186907" cy="118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85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7494"/>
            <a:ext cx="3355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 – тапсырма. Кестені толтыр.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614170"/>
            <a:ext cx="7848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Берілген сөздерді түбірі мен қосымшасын ажыратып, кестедегі тиісті бағанға орналастыр.</a:t>
            </a:r>
            <a:endParaRPr lang="ru-RU" sz="16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245847"/>
              </p:ext>
            </p:extLst>
          </p:nvPr>
        </p:nvGraphicFramePr>
        <p:xfrm>
          <a:off x="683568" y="1475944"/>
          <a:ext cx="7848872" cy="2926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6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7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2000" dirty="0">
                          <a:latin typeface="Times New Roman" pitchFamily="18" charset="0"/>
                          <a:cs typeface="Times New Roman" pitchFamily="18" charset="0"/>
                        </a:rPr>
                        <a:t>Сөз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>
                          <a:latin typeface="Times New Roman" pitchFamily="18" charset="0"/>
                          <a:cs typeface="Times New Roman" pitchFamily="18" charset="0"/>
                        </a:rPr>
                        <a:t>Түбір – </a:t>
                      </a:r>
                    </a:p>
                    <a:p>
                      <a:endParaRPr lang="kk-K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>
                          <a:latin typeface="Times New Roman" pitchFamily="18" charset="0"/>
                          <a:cs typeface="Times New Roman" pitchFamily="18" charset="0"/>
                        </a:rPr>
                        <a:t>Жұрнақ -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>
                          <a:latin typeface="Times New Roman" pitchFamily="18" charset="0"/>
                          <a:cs typeface="Times New Roman" pitchFamily="18" charset="0"/>
                        </a:rPr>
                        <a:t>Жалғау -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>
                          <a:latin typeface="Times New Roman" pitchFamily="18" charset="0"/>
                          <a:cs typeface="Times New Roman" pitchFamily="18" charset="0"/>
                        </a:rPr>
                        <a:t>Кезекшіге</a:t>
                      </a:r>
                    </a:p>
                    <a:p>
                      <a:r>
                        <a:rPr lang="kk-KZ" sz="2000" dirty="0">
                          <a:latin typeface="Times New Roman" pitchFamily="18" charset="0"/>
                          <a:cs typeface="Times New Roman" pitchFamily="18" charset="0"/>
                        </a:rPr>
                        <a:t>Достықты</a:t>
                      </a:r>
                    </a:p>
                    <a:p>
                      <a:r>
                        <a:rPr lang="kk-KZ" sz="2000" dirty="0">
                          <a:latin typeface="Times New Roman" pitchFamily="18" charset="0"/>
                          <a:cs typeface="Times New Roman" pitchFamily="18" charset="0"/>
                        </a:rPr>
                        <a:t>Сөздікпен</a:t>
                      </a:r>
                    </a:p>
                    <a:p>
                      <a:r>
                        <a:rPr lang="kk-KZ" sz="2000" dirty="0">
                          <a:latin typeface="Times New Roman" pitchFamily="18" charset="0"/>
                          <a:cs typeface="Times New Roman" pitchFamily="18" charset="0"/>
                        </a:rPr>
                        <a:t>Іскер</a:t>
                      </a:r>
                    </a:p>
                    <a:p>
                      <a:r>
                        <a:rPr lang="kk-KZ" sz="2000" dirty="0">
                          <a:latin typeface="Times New Roman" pitchFamily="18" charset="0"/>
                          <a:cs typeface="Times New Roman" pitchFamily="18" charset="0"/>
                        </a:rPr>
                        <a:t>Сыйлық</a:t>
                      </a:r>
                    </a:p>
                    <a:p>
                      <a:r>
                        <a:rPr lang="kk-KZ" sz="2000" dirty="0">
                          <a:latin typeface="Times New Roman" pitchFamily="18" charset="0"/>
                          <a:cs typeface="Times New Roman" pitchFamily="18" charset="0"/>
                        </a:rPr>
                        <a:t>Уақыты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>
                          <a:latin typeface="Times New Roman" pitchFamily="18" charset="0"/>
                          <a:cs typeface="Times New Roman" pitchFamily="18" charset="0"/>
                        </a:rPr>
                        <a:t>кезек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>
                          <a:latin typeface="Times New Roman" pitchFamily="18" charset="0"/>
                          <a:cs typeface="Times New Roman" pitchFamily="18" charset="0"/>
                        </a:rPr>
                        <a:t>ші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>
                          <a:latin typeface="Times New Roman" pitchFamily="18" charset="0"/>
                          <a:cs typeface="Times New Roman" pitchFamily="18" charset="0"/>
                        </a:rPr>
                        <a:t>ге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Дуга 4"/>
          <p:cNvSpPr/>
          <p:nvPr/>
        </p:nvSpPr>
        <p:spPr>
          <a:xfrm>
            <a:off x="3666629" y="1587284"/>
            <a:ext cx="504056" cy="288032"/>
          </a:xfrm>
          <a:prstGeom prst="arc">
            <a:avLst>
              <a:gd name="adj1" fmla="val 10945742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5709386" y="1569534"/>
            <a:ext cx="288032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997417" y="1563638"/>
            <a:ext cx="33444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8028384" y="1563638"/>
            <a:ext cx="432048" cy="2939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404749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628</TotalTime>
  <Words>403</Words>
  <Application>Microsoft Office PowerPoint</Application>
  <PresentationFormat>Экран (16:9)</PresentationFormat>
  <Paragraphs>63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Corbel</vt:lpstr>
      <vt:lpstr>Times New Roman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Дана</cp:lastModifiedBy>
  <cp:revision>36</cp:revision>
  <dcterms:created xsi:type="dcterms:W3CDTF">2020-10-21T10:07:47Z</dcterms:created>
  <dcterms:modified xsi:type="dcterms:W3CDTF">2020-11-11T06:18:33Z</dcterms:modified>
</cp:coreProperties>
</file>