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7" r:id="rId2"/>
    <p:sldId id="286" r:id="rId3"/>
    <p:sldId id="287" r:id="rId4"/>
    <p:sldId id="278" r:id="rId5"/>
    <p:sldId id="288" r:id="rId6"/>
    <p:sldId id="276" r:id="rId7"/>
    <p:sldId id="289" r:id="rId8"/>
    <p:sldId id="290" r:id="rId9"/>
    <p:sldId id="285" r:id="rId10"/>
    <p:sldId id="291"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33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1" d="100"/>
          <a:sy n="61" d="100"/>
        </p:scale>
        <p:origin x="58" y="485"/>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10F419-9194-431A-B5DE-6667337C3919}" type="datetimeFigureOut">
              <a:rPr lang="ru-RU" smtClean="0"/>
              <a:pPr/>
              <a:t>12.10.2024</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97B5AC-F58C-43BD-9BFF-5E0EE5715514}" type="slidenum">
              <a:rPr lang="ru-RU" smtClean="0"/>
              <a:pPr/>
              <a:t>‹#›</a:t>
            </a:fld>
            <a:endParaRPr lang="ru-RU"/>
          </a:p>
        </p:txBody>
      </p:sp>
    </p:spTree>
    <p:extLst>
      <p:ext uri="{BB962C8B-B14F-4D97-AF65-F5344CB8AC3E}">
        <p14:creationId xmlns:p14="http://schemas.microsoft.com/office/powerpoint/2010/main" val="2465398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371600" y="1143000"/>
            <a:ext cx="4114800" cy="308610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2B627F-C36E-43D4-9D8D-732942B77D39}" type="slidenum">
              <a:rPr kumimoji="0" lang="ru-RU"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ru-RU"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616965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371600" y="1143000"/>
            <a:ext cx="4114800" cy="308610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2B627F-C36E-43D4-9D8D-732942B77D39}" type="slidenum">
              <a:rPr kumimoji="0" lang="ru-RU"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ru-RU"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616965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371600" y="1143000"/>
            <a:ext cx="4114800" cy="308610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2B627F-C36E-43D4-9D8D-732942B77D39}" type="slidenum">
              <a:rPr kumimoji="0" lang="ru-RU"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ru-RU"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360318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371600" y="1143000"/>
            <a:ext cx="4114800" cy="308610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2B627F-C36E-43D4-9D8D-732942B77D39}" type="slidenum">
              <a:rPr kumimoji="0" lang="ru-RU"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ru-RU"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182102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B4C71EC6-210F-42DE-9C53-41977AD35B3D}" type="datetimeFigureOut">
              <a:rPr lang="ru-RU" smtClean="0">
                <a:solidFill>
                  <a:prstClr val="black">
                    <a:tint val="75000"/>
                  </a:prstClr>
                </a:solidFill>
              </a:rPr>
              <a:pPr/>
              <a:t>12.10.2024</a:t>
            </a:fld>
            <a:endParaRPr lang="ru-RU">
              <a:solidFill>
                <a:prstClr val="black">
                  <a:tint val="75000"/>
                </a:prstClr>
              </a:solidFill>
            </a:endParaRPr>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solidFill>
                <a:prstClr val="black">
                  <a:tint val="75000"/>
                </a:prstClr>
              </a:solidFill>
            </a:endParaRPr>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solidFill>
                  <a:prstClr val="black">
                    <a:tint val="75000"/>
                  </a:prstClr>
                </a:solidFill>
              </a:rPr>
              <a:pPr/>
              <a:t>12.10.2024</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extLst/>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solidFill>
                  <a:prstClr val="black">
                    <a:tint val="75000"/>
                  </a:prstClr>
                </a:solidFill>
              </a:rPr>
              <a:pPr/>
              <a:t>12.10.2024</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extLst/>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solidFill>
                  <a:prstClr val="black">
                    <a:tint val="75000"/>
                  </a:prstClr>
                </a:solidFill>
              </a:rPr>
              <a:pPr/>
              <a:t>12.10.2024</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extLst/>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B4C71EC6-210F-42DE-9C53-41977AD35B3D}" type="datetimeFigureOut">
              <a:rPr lang="ru-RU" smtClean="0">
                <a:solidFill>
                  <a:prstClr val="black">
                    <a:tint val="75000"/>
                  </a:prstClr>
                </a:solidFill>
              </a:rPr>
              <a:pPr/>
              <a:t>12.10.2024</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extLst/>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solidFill>
                  <a:prstClr val="black">
                    <a:tint val="75000"/>
                  </a:prstClr>
                </a:solidFill>
              </a:rPr>
              <a:pPr/>
              <a:t>12.10.2024</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extLst/>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4C71EC6-210F-42DE-9C53-41977AD35B3D}" type="datetimeFigureOut">
              <a:rPr lang="ru-RU" smtClean="0">
                <a:solidFill>
                  <a:prstClr val="black">
                    <a:tint val="75000"/>
                  </a:prstClr>
                </a:solidFill>
              </a:rPr>
              <a:pPr/>
              <a:t>12.10.2024</a:t>
            </a:fld>
            <a:endParaRPr lang="ru-RU">
              <a:solidFill>
                <a:prstClr val="black">
                  <a:tint val="75000"/>
                </a:prstClr>
              </a:solidFill>
            </a:endParaRPr>
          </a:p>
        </p:txBody>
      </p:sp>
      <p:sp>
        <p:nvSpPr>
          <p:cNvPr id="8" name="Нижний колонтитул 7"/>
          <p:cNvSpPr>
            <a:spLocks noGrp="1"/>
          </p:cNvSpPr>
          <p:nvPr>
            <p:ph type="ftr" sz="quarter" idx="11"/>
          </p:nvPr>
        </p:nvSpPr>
        <p:spPr/>
        <p:txBody>
          <a:bodyPr/>
          <a:lstStyle>
            <a:extLst/>
          </a:lstStyle>
          <a:p>
            <a:endParaRPr lang="ru-RU">
              <a:solidFill>
                <a:prstClr val="black">
                  <a:tint val="75000"/>
                </a:prstClr>
              </a:solidFill>
            </a:endParaRPr>
          </a:p>
        </p:txBody>
      </p:sp>
      <p:sp>
        <p:nvSpPr>
          <p:cNvPr id="9" name="Номер слайда 8"/>
          <p:cNvSpPr>
            <a:spLocks noGrp="1"/>
          </p:cNvSpPr>
          <p:nvPr>
            <p:ph type="sldNum" sz="quarter" idx="12"/>
          </p:nvPr>
        </p:nvSpPr>
        <p:spPr/>
        <p:txBody>
          <a:bodyPr/>
          <a:lstStyle>
            <a:extLst/>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B4C71EC6-210F-42DE-9C53-41977AD35B3D}" type="datetimeFigureOut">
              <a:rPr lang="ru-RU" smtClean="0">
                <a:solidFill>
                  <a:prstClr val="black">
                    <a:tint val="75000"/>
                  </a:prstClr>
                </a:solidFill>
              </a:rPr>
              <a:pPr/>
              <a:t>12.10.2024</a:t>
            </a:fld>
            <a:endParaRPr lang="ru-RU">
              <a:solidFill>
                <a:prstClr val="black">
                  <a:tint val="75000"/>
                </a:prstClr>
              </a:solidFill>
            </a:endParaRPr>
          </a:p>
        </p:txBody>
      </p:sp>
      <p:sp>
        <p:nvSpPr>
          <p:cNvPr id="4" name="Нижний колонтитул 3"/>
          <p:cNvSpPr>
            <a:spLocks noGrp="1"/>
          </p:cNvSpPr>
          <p:nvPr>
            <p:ph type="ftr" sz="quarter" idx="11"/>
          </p:nvPr>
        </p:nvSpPr>
        <p:spPr/>
        <p:txBody>
          <a:bodyPr/>
          <a:lstStyle>
            <a:extLst/>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extLst/>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B4C71EC6-210F-42DE-9C53-41977AD35B3D}" type="datetimeFigureOut">
              <a:rPr lang="ru-RU" smtClean="0">
                <a:solidFill>
                  <a:prstClr val="black">
                    <a:tint val="75000"/>
                  </a:prstClr>
                </a:solidFill>
              </a:rPr>
              <a:pPr/>
              <a:t>12.10.2024</a:t>
            </a:fld>
            <a:endParaRPr lang="ru-RU">
              <a:solidFill>
                <a:prstClr val="black">
                  <a:tint val="75000"/>
                </a:prstClr>
              </a:solidFill>
            </a:endParaRPr>
          </a:p>
        </p:txBody>
      </p:sp>
      <p:sp>
        <p:nvSpPr>
          <p:cNvPr id="3" name="Нижний колонтитул 2"/>
          <p:cNvSpPr>
            <a:spLocks noGrp="1"/>
          </p:cNvSpPr>
          <p:nvPr>
            <p:ph type="ftr" sz="quarter" idx="11"/>
          </p:nvPr>
        </p:nvSpPr>
        <p:spPr/>
        <p:txBody>
          <a:bodyPr/>
          <a:lstStyle>
            <a:extLst/>
          </a:lstStyle>
          <a:p>
            <a:endParaRPr lang="ru-RU">
              <a:solidFill>
                <a:prstClr val="black">
                  <a:tint val="75000"/>
                </a:prstClr>
              </a:solidFill>
            </a:endParaRPr>
          </a:p>
        </p:txBody>
      </p:sp>
      <p:sp>
        <p:nvSpPr>
          <p:cNvPr id="4" name="Номер слайда 3"/>
          <p:cNvSpPr>
            <a:spLocks noGrp="1"/>
          </p:cNvSpPr>
          <p:nvPr>
            <p:ph type="sldNum" sz="quarter" idx="12"/>
          </p:nvPr>
        </p:nvSpPr>
        <p:spPr/>
        <p:txBody>
          <a:bodyPr/>
          <a:lstStyle>
            <a:extLst/>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B4C71EC6-210F-42DE-9C53-41977AD35B3D}" type="datetimeFigureOut">
              <a:rPr lang="ru-RU" smtClean="0">
                <a:solidFill>
                  <a:prstClr val="black">
                    <a:tint val="75000"/>
                  </a:prstClr>
                </a:solidFill>
              </a:rPr>
              <a:pPr/>
              <a:t>12.10.2024</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extLst/>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B4C71EC6-210F-42DE-9C53-41977AD35B3D}" type="datetimeFigureOut">
              <a:rPr lang="ru-RU" smtClean="0">
                <a:solidFill>
                  <a:prstClr val="black">
                    <a:tint val="75000"/>
                  </a:prstClr>
                </a:solidFill>
              </a:rPr>
              <a:pPr/>
              <a:t>12.10.2024</a:t>
            </a:fld>
            <a:endParaRPr lang="ru-RU">
              <a:solidFill>
                <a:prstClr val="black">
                  <a:tint val="75000"/>
                </a:prstClr>
              </a:solidFill>
            </a:endParaRPr>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4C71EC6-210F-42DE-9C53-41977AD35B3D}" type="datetimeFigureOut">
              <a:rPr lang="ru-RU" smtClean="0">
                <a:solidFill>
                  <a:prstClr val="black">
                    <a:tint val="75000"/>
                  </a:prstClr>
                </a:solidFill>
              </a:rPr>
              <a:pPr/>
              <a:t>12.10.2024</a:t>
            </a:fld>
            <a:endParaRPr lang="ru-RU">
              <a:solidFill>
                <a:prstClr val="black">
                  <a:tint val="75000"/>
                </a:prstClr>
              </a:solidFill>
            </a:endParaRPr>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solidFill>
                <a:prstClr val="black">
                  <a:tint val="75000"/>
                </a:prstClr>
              </a:solidFill>
            </a:endParaRPr>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0891" y="1677612"/>
            <a:ext cx="7354389" cy="1815882"/>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kk-KZ" sz="2400" b="1" i="1" spc="28" dirty="0" smtClean="0">
                <a:ln w="11430">
                  <a:solidFill>
                    <a:srgbClr val="0000FF"/>
                  </a:solidFill>
                </a:ln>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ІІ </a:t>
            </a:r>
            <a:r>
              <a:rPr lang="kk-KZ" sz="2400" b="1" i="1" spc="28" dirty="0" smtClean="0">
                <a:ln w="11430">
                  <a:solidFill>
                    <a:srgbClr val="0000FF"/>
                  </a:solidFill>
                </a:ln>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тоқсан</a:t>
            </a:r>
          </a:p>
          <a:p>
            <a:pPr algn="ctr">
              <a:defRPr/>
            </a:pPr>
            <a:endParaRPr lang="kk-KZ" sz="2400" b="1" i="1" spc="28" dirty="0" smtClean="0">
              <a:ln w="11430">
                <a:solidFill>
                  <a:srgbClr val="0000FF"/>
                </a:solidFill>
              </a:ln>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a:p>
            <a:pPr algn="ctr">
              <a:defRPr/>
            </a:pPr>
            <a:r>
              <a:rPr lang="kk-KZ" sz="3200" b="1" i="1" spc="28" dirty="0" smtClean="0">
                <a:ln w="11430">
                  <a:solidFill>
                    <a:srgbClr val="0000FF"/>
                  </a:solidFill>
                </a:ln>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Қазақ тілі</a:t>
            </a:r>
          </a:p>
          <a:p>
            <a:pPr algn="ctr">
              <a:defRPr/>
            </a:pPr>
            <a:endParaRPr lang="kk-KZ" sz="3200" b="1" i="1" spc="28" dirty="0">
              <a:ln w="11430"/>
              <a:gradFill>
                <a:gsLst>
                  <a:gs pos="25000">
                    <a:srgbClr val="C0504D">
                      <a:satMod val="155000"/>
                    </a:srgbClr>
                  </a:gs>
                  <a:gs pos="100000">
                    <a:srgbClr val="C0504D">
                      <a:shade val="45000"/>
                      <a:satMod val="165000"/>
                    </a:srgbClr>
                  </a:gs>
                </a:gsLst>
                <a:lin ang="5400000"/>
              </a:gra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6" name="Picture 1"/>
          <p:cNvPicPr>
            <a:picLocks noChangeAspect="1" noChangeArrowheads="1"/>
          </p:cNvPicPr>
          <p:nvPr/>
        </p:nvPicPr>
        <p:blipFill>
          <a:blip r:embed="rId3" cstate="print"/>
          <a:srcRect/>
          <a:stretch>
            <a:fillRect/>
          </a:stretch>
        </p:blipFill>
        <p:spPr bwMode="auto">
          <a:xfrm flipH="1">
            <a:off x="579565" y="341620"/>
            <a:ext cx="1771748" cy="1884741"/>
          </a:xfrm>
          <a:prstGeom prst="rect">
            <a:avLst/>
          </a:prstGeom>
          <a:ln>
            <a:noFill/>
          </a:ln>
          <a:effectLst>
            <a:softEdge rad="112500"/>
          </a:effectLst>
        </p:spPr>
      </p:pic>
      <p:pic>
        <p:nvPicPr>
          <p:cNvPr id="7" name="Picture 2" descr="C:\Users\User\Pictures\59199196e97c915c0be0b5ac.png"/>
          <p:cNvPicPr>
            <a:picLocks noChangeAspect="1" noChangeArrowheads="1"/>
          </p:cNvPicPr>
          <p:nvPr/>
        </p:nvPicPr>
        <p:blipFill>
          <a:blip r:embed="rId4" cstate="print"/>
          <a:srcRect/>
          <a:stretch>
            <a:fillRect/>
          </a:stretch>
        </p:blipFill>
        <p:spPr bwMode="auto">
          <a:xfrm flipH="1">
            <a:off x="6766560" y="1677612"/>
            <a:ext cx="2377440" cy="4786322"/>
          </a:xfrm>
          <a:prstGeom prst="rect">
            <a:avLst/>
          </a:prstGeom>
          <a:noFill/>
        </p:spPr>
      </p:pic>
    </p:spTree>
    <p:extLst>
      <p:ext uri="{BB962C8B-B14F-4D97-AF65-F5344CB8AC3E}">
        <p14:creationId xmlns:p14="http://schemas.microsoft.com/office/powerpoint/2010/main" val="269796273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Пин от пользователя USEFUL TIPS FOR ENGLISH TEACHE на доске каз.яз. |  Образование"/>
          <p:cNvPicPr>
            <a:picLocks noChangeAspect="1" noChangeArrowheads="1"/>
          </p:cNvPicPr>
          <p:nvPr/>
        </p:nvPicPr>
        <p:blipFill>
          <a:blip r:embed="rId2"/>
          <a:srcRect/>
          <a:stretch>
            <a:fillRect/>
          </a:stretch>
        </p:blipFill>
        <p:spPr bwMode="auto">
          <a:xfrm>
            <a:off x="1123406" y="425497"/>
            <a:ext cx="7602583" cy="5570354"/>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fs00.infourok.ru/images/doc/245/249833/img17.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solidFill>
            <a:srgbClr val="FFFFFF">
              <a:shade val="85000"/>
            </a:srgbClr>
          </a:solidFill>
          <a:ln w="88900" cap="sq">
            <a:solidFill>
              <a:srgbClr val="00B0F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
        <p:nvSpPr>
          <p:cNvPr id="2" name="TextBox 1"/>
          <p:cNvSpPr txBox="1"/>
          <p:nvPr/>
        </p:nvSpPr>
        <p:spPr>
          <a:xfrm>
            <a:off x="679268" y="313509"/>
            <a:ext cx="7354389" cy="6124754"/>
          </a:xfrm>
          <a:prstGeom prst="rect">
            <a:avLst/>
          </a:prstGeom>
          <a:solidFill>
            <a:schemeClr val="bg1"/>
          </a:solidFill>
          <a:ln>
            <a:solidFill>
              <a:schemeClr val="bg1"/>
            </a:solidFill>
          </a:ln>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endParaRPr lang="kk-KZ" sz="2400" b="1" i="1" spc="28" dirty="0" smtClean="0">
              <a:ln w="11430">
                <a:solidFill>
                  <a:srgbClr val="0000FF"/>
                </a:solidFill>
              </a:ln>
              <a:solidFill>
                <a:srgbClr val="C00000"/>
              </a:solidFill>
              <a:latin typeface="Times New Roman" pitchFamily="18" charset="0"/>
              <a:cs typeface="Times New Roman" pitchFamily="18" charset="0"/>
            </a:endParaRPr>
          </a:p>
          <a:p>
            <a:pPr algn="ctr">
              <a:defRPr/>
            </a:pPr>
            <a:r>
              <a:rPr lang="kk-KZ" sz="2400" b="1" i="1" spc="28" dirty="0" smtClean="0">
                <a:ln w="11430">
                  <a:solidFill>
                    <a:srgbClr val="0000FF"/>
                  </a:solidFill>
                </a:ln>
                <a:solidFill>
                  <a:srgbClr val="C00000"/>
                </a:solidFill>
                <a:latin typeface="Times New Roman" pitchFamily="18" charset="0"/>
                <a:cs typeface="Times New Roman" pitchFamily="18" charset="0"/>
              </a:rPr>
              <a:t>Бөлім: Уақыт  </a:t>
            </a:r>
          </a:p>
          <a:p>
            <a:pPr algn="ctr">
              <a:defRPr/>
            </a:pPr>
            <a:r>
              <a:rPr lang="kk-KZ" sz="2400" b="1" i="1" spc="28" dirty="0" smtClean="0">
                <a:ln w="11430">
                  <a:solidFill>
                    <a:srgbClr val="0000FF"/>
                  </a:solidFill>
                </a:ln>
                <a:solidFill>
                  <a:srgbClr val="002060"/>
                </a:solidFill>
                <a:latin typeface="Times New Roman" pitchFamily="18" charset="0"/>
                <a:cs typeface="Times New Roman" pitchFamily="18" charset="0"/>
              </a:rPr>
              <a:t>6-сабақ</a:t>
            </a:r>
          </a:p>
          <a:p>
            <a:pPr algn="ctr">
              <a:defRPr/>
            </a:pPr>
            <a:endParaRPr lang="kk-KZ" sz="2400" b="1" i="1" spc="28" dirty="0" smtClean="0">
              <a:ln w="11430">
                <a:solidFill>
                  <a:srgbClr val="0000FF"/>
                </a:solidFill>
              </a:ln>
              <a:solidFill>
                <a:srgbClr val="002060"/>
              </a:solidFill>
              <a:latin typeface="Times New Roman" pitchFamily="18" charset="0"/>
              <a:cs typeface="Times New Roman" pitchFamily="18" charset="0"/>
            </a:endParaRPr>
          </a:p>
          <a:p>
            <a:pPr algn="ctr">
              <a:defRPr/>
            </a:pPr>
            <a:r>
              <a:rPr lang="kk-KZ" sz="2400" b="1" i="1" spc="28" dirty="0" smtClean="0">
                <a:ln w="11430">
                  <a:solidFill>
                    <a:srgbClr val="0000FF"/>
                  </a:solidFill>
                </a:ln>
                <a:solidFill>
                  <a:srgbClr val="C00000"/>
                </a:solidFill>
                <a:latin typeface="Times New Roman" pitchFamily="18" charset="0"/>
                <a:cs typeface="Times New Roman" pitchFamily="18" charset="0"/>
              </a:rPr>
              <a:t>Тақырыбы: “Түбір сөз және туынды сөз”</a:t>
            </a:r>
          </a:p>
          <a:p>
            <a:pPr algn="ctr">
              <a:defRPr/>
            </a:pPr>
            <a:endParaRPr lang="kk-KZ" sz="2400" b="1" i="1" spc="28" dirty="0" smtClean="0">
              <a:ln w="11430">
                <a:solidFill>
                  <a:srgbClr val="0000FF"/>
                </a:solidFill>
              </a:ln>
              <a:solidFill>
                <a:srgbClr val="C00000"/>
              </a:solidFill>
              <a:latin typeface="Times New Roman" pitchFamily="18" charset="0"/>
              <a:cs typeface="Times New Roman" pitchFamily="18" charset="0"/>
            </a:endParaRPr>
          </a:p>
          <a:p>
            <a:pPr algn="ctr">
              <a:defRPr/>
            </a:pPr>
            <a:endParaRPr lang="kk-KZ" sz="2400" b="1" i="1" spc="28" dirty="0" smtClean="0">
              <a:ln w="11430">
                <a:solidFill>
                  <a:srgbClr val="0000FF"/>
                </a:solidFill>
              </a:ln>
              <a:solidFill>
                <a:srgbClr val="C00000"/>
              </a:solidFill>
              <a:latin typeface="Times New Roman" pitchFamily="18" charset="0"/>
              <a:cs typeface="Times New Roman" pitchFamily="18" charset="0"/>
            </a:endParaRPr>
          </a:p>
          <a:p>
            <a:pPr algn="ctr">
              <a:defRPr/>
            </a:pPr>
            <a:endParaRPr lang="kk-KZ" sz="2400" b="1" i="1" spc="28" dirty="0" smtClean="0">
              <a:ln w="11430">
                <a:solidFill>
                  <a:srgbClr val="0000FF"/>
                </a:solidFill>
              </a:ln>
              <a:solidFill>
                <a:srgbClr val="C00000"/>
              </a:solidFill>
              <a:latin typeface="Times New Roman" pitchFamily="18" charset="0"/>
              <a:cs typeface="Times New Roman" pitchFamily="18" charset="0"/>
            </a:endParaRPr>
          </a:p>
          <a:p>
            <a:pPr algn="ctr">
              <a:defRPr/>
            </a:pPr>
            <a:endParaRPr lang="kk-KZ" sz="2400" b="1" i="1" spc="28" dirty="0" smtClean="0">
              <a:ln w="11430">
                <a:solidFill>
                  <a:srgbClr val="0000FF"/>
                </a:solidFill>
              </a:ln>
              <a:solidFill>
                <a:srgbClr val="C00000"/>
              </a:solidFill>
              <a:latin typeface="Times New Roman" pitchFamily="18" charset="0"/>
              <a:cs typeface="Times New Roman" pitchFamily="18" charset="0"/>
            </a:endParaRPr>
          </a:p>
          <a:p>
            <a:pPr algn="ctr">
              <a:defRPr/>
            </a:pPr>
            <a:endParaRPr lang="kk-KZ" sz="2400" b="1" i="1" spc="28" dirty="0" smtClean="0">
              <a:ln w="11430">
                <a:solidFill>
                  <a:srgbClr val="0000FF"/>
                </a:solidFill>
              </a:ln>
              <a:solidFill>
                <a:srgbClr val="C00000"/>
              </a:solidFill>
              <a:latin typeface="Times New Roman" pitchFamily="18" charset="0"/>
              <a:cs typeface="Times New Roman" pitchFamily="18" charset="0"/>
            </a:endParaRPr>
          </a:p>
          <a:p>
            <a:pPr algn="ctr">
              <a:defRPr/>
            </a:pPr>
            <a:endParaRPr lang="kk-KZ" sz="2400" b="1" i="1" spc="28" dirty="0" smtClean="0">
              <a:ln w="11430">
                <a:solidFill>
                  <a:srgbClr val="0000FF"/>
                </a:solidFill>
              </a:ln>
              <a:solidFill>
                <a:srgbClr val="C00000"/>
              </a:solidFill>
              <a:latin typeface="Times New Roman" pitchFamily="18" charset="0"/>
              <a:cs typeface="Times New Roman" pitchFamily="18" charset="0"/>
            </a:endParaRPr>
          </a:p>
          <a:p>
            <a:pPr algn="ctr">
              <a:defRPr/>
            </a:pPr>
            <a:endParaRPr lang="kk-KZ" sz="2400" b="1" i="1" spc="28" dirty="0" smtClean="0">
              <a:ln w="11430">
                <a:solidFill>
                  <a:srgbClr val="0000FF"/>
                </a:solidFill>
              </a:ln>
              <a:solidFill>
                <a:srgbClr val="C00000"/>
              </a:solidFill>
              <a:latin typeface="Times New Roman" pitchFamily="18" charset="0"/>
              <a:cs typeface="Times New Roman" pitchFamily="18" charset="0"/>
            </a:endParaRPr>
          </a:p>
          <a:p>
            <a:pPr algn="ctr">
              <a:defRPr/>
            </a:pPr>
            <a:endParaRPr lang="kk-KZ" sz="2400" b="1" i="1" spc="28" dirty="0" smtClean="0">
              <a:ln w="11430">
                <a:solidFill>
                  <a:srgbClr val="0000FF"/>
                </a:solidFill>
              </a:ln>
              <a:solidFill>
                <a:srgbClr val="C00000"/>
              </a:solidFill>
              <a:latin typeface="Times New Roman" pitchFamily="18" charset="0"/>
              <a:cs typeface="Times New Roman" pitchFamily="18" charset="0"/>
            </a:endParaRPr>
          </a:p>
          <a:p>
            <a:pPr algn="ctr">
              <a:defRPr/>
            </a:pPr>
            <a:endParaRPr lang="kk-KZ" sz="2400" b="1" i="1" spc="28" dirty="0" smtClean="0">
              <a:ln w="11430">
                <a:solidFill>
                  <a:srgbClr val="0000FF"/>
                </a:solidFill>
              </a:ln>
              <a:solidFill>
                <a:srgbClr val="C00000"/>
              </a:solidFill>
              <a:latin typeface="Times New Roman" pitchFamily="18" charset="0"/>
              <a:cs typeface="Times New Roman" pitchFamily="18" charset="0"/>
            </a:endParaRPr>
          </a:p>
          <a:p>
            <a:pPr algn="ctr">
              <a:defRPr/>
            </a:pPr>
            <a:endParaRPr lang="kk-KZ" sz="2400" b="1" i="1" spc="28" dirty="0" smtClean="0">
              <a:ln w="11430">
                <a:solidFill>
                  <a:srgbClr val="0000FF"/>
                </a:solidFill>
              </a:ln>
              <a:solidFill>
                <a:srgbClr val="002060"/>
              </a:solidFill>
              <a:latin typeface="Times New Roman" pitchFamily="18" charset="0"/>
              <a:cs typeface="Times New Roman" pitchFamily="18" charset="0"/>
            </a:endParaRPr>
          </a:p>
          <a:p>
            <a:pPr algn="ctr">
              <a:defRPr/>
            </a:pPr>
            <a:endParaRPr lang="kk-KZ" sz="3200" b="1" i="1" spc="28" dirty="0">
              <a:ln w="1143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6" name="Picture 1"/>
          <p:cNvPicPr>
            <a:picLocks noChangeAspect="1" noChangeArrowheads="1"/>
          </p:cNvPicPr>
          <p:nvPr/>
        </p:nvPicPr>
        <p:blipFill>
          <a:blip r:embed="rId4" cstate="print"/>
          <a:srcRect/>
          <a:stretch>
            <a:fillRect/>
          </a:stretch>
        </p:blipFill>
        <p:spPr bwMode="auto">
          <a:xfrm flipH="1">
            <a:off x="0" y="0"/>
            <a:ext cx="1771748" cy="1884741"/>
          </a:xfrm>
          <a:prstGeom prst="rect">
            <a:avLst/>
          </a:prstGeom>
          <a:ln>
            <a:noFill/>
          </a:ln>
          <a:effectLst>
            <a:softEdge rad="112500"/>
          </a:effectLst>
        </p:spPr>
      </p:pic>
      <p:pic>
        <p:nvPicPr>
          <p:cNvPr id="7" name="Picture 2" descr="C:\Users\User\Pictures\59199196e97c915c0be0b5ac.png"/>
          <p:cNvPicPr>
            <a:picLocks noChangeAspect="1" noChangeArrowheads="1"/>
          </p:cNvPicPr>
          <p:nvPr/>
        </p:nvPicPr>
        <p:blipFill>
          <a:blip r:embed="rId5" cstate="print"/>
          <a:srcRect/>
          <a:stretch>
            <a:fillRect/>
          </a:stretch>
        </p:blipFill>
        <p:spPr bwMode="auto">
          <a:xfrm flipH="1">
            <a:off x="7628709" y="1782115"/>
            <a:ext cx="1515291" cy="4786322"/>
          </a:xfrm>
          <a:prstGeom prst="rect">
            <a:avLst/>
          </a:prstGeom>
          <a:noFill/>
        </p:spPr>
      </p:pic>
      <p:sp>
        <p:nvSpPr>
          <p:cNvPr id="8" name="Прямоугольник 7"/>
          <p:cNvSpPr/>
          <p:nvPr/>
        </p:nvSpPr>
        <p:spPr>
          <a:xfrm>
            <a:off x="391886" y="3069771"/>
            <a:ext cx="7863840" cy="1569660"/>
          </a:xfrm>
          <a:prstGeom prst="rect">
            <a:avLst/>
          </a:prstGeom>
        </p:spPr>
        <p:txBody>
          <a:bodyPr wrap="square">
            <a:spAutoFit/>
          </a:bodyPr>
          <a:lstStyle/>
          <a:p>
            <a:pPr algn="ctr">
              <a:defRPr/>
            </a:pPr>
            <a:endParaRPr lang="kk-KZ" sz="2400" b="1" dirty="0" smtClean="0">
              <a:solidFill>
                <a:srgbClr val="002060"/>
              </a:solidFill>
              <a:latin typeface="Times New Roman" pitchFamily="18" charset="0"/>
              <a:cs typeface="Times New Roman" pitchFamily="18" charset="0"/>
            </a:endParaRPr>
          </a:p>
          <a:p>
            <a:pPr algn="ctr">
              <a:buFontTx/>
              <a:buChar char="-"/>
            </a:pPr>
            <a:r>
              <a:rPr lang="kk-KZ" sz="2400" b="1" dirty="0" smtClean="0">
                <a:solidFill>
                  <a:srgbClr val="002060"/>
                </a:solidFill>
                <a:latin typeface="Times New Roman" pitchFamily="18" charset="0"/>
                <a:cs typeface="Times New Roman" pitchFamily="18" charset="0"/>
              </a:rPr>
              <a:t>Түбір сөзге жұрнақ жалғау арқылы туынды сөз жасау;</a:t>
            </a:r>
          </a:p>
          <a:p>
            <a:pPr algn="ctr">
              <a:buFontTx/>
              <a:buChar char="-"/>
            </a:pPr>
            <a:endParaRPr lang="kk-KZ" sz="2400" b="1" dirty="0" smtClean="0">
              <a:solidFill>
                <a:srgbClr val="002060"/>
              </a:solidFill>
              <a:latin typeface="Times New Roman" pitchFamily="18" charset="0"/>
              <a:cs typeface="Times New Roman" pitchFamily="18" charset="0"/>
            </a:endParaRPr>
          </a:p>
          <a:p>
            <a:pPr algn="ctr"/>
            <a:r>
              <a:rPr lang="kk-KZ" sz="2400" b="1" dirty="0" smtClean="0">
                <a:solidFill>
                  <a:srgbClr val="002060"/>
                </a:solidFill>
                <a:latin typeface="Times New Roman" pitchFamily="18" charset="0"/>
                <a:cs typeface="Times New Roman" pitchFamily="18" charset="0"/>
              </a:rPr>
              <a:t>- Мәтіннен туынды сөздерді табу.</a:t>
            </a:r>
            <a:endParaRPr lang="ru-RU" sz="2400" b="1" dirty="0">
              <a:solidFill>
                <a:srgbClr val="002060"/>
              </a:solidFill>
              <a:latin typeface="Times New Roman" pitchFamily="18" charset="0"/>
              <a:cs typeface="Times New Roman" pitchFamily="18" charset="0"/>
            </a:endParaRPr>
          </a:p>
        </p:txBody>
      </p:sp>
      <p:sp>
        <p:nvSpPr>
          <p:cNvPr id="9" name="Прямоугольник 8"/>
          <p:cNvSpPr/>
          <p:nvPr/>
        </p:nvSpPr>
        <p:spPr>
          <a:xfrm>
            <a:off x="2103120" y="2356060"/>
            <a:ext cx="4963885" cy="461665"/>
          </a:xfrm>
          <a:prstGeom prst="rect">
            <a:avLst/>
          </a:prstGeom>
        </p:spPr>
        <p:txBody>
          <a:bodyPr wrap="square">
            <a:spAutoFit/>
          </a:bodyPr>
          <a:lstStyle/>
          <a:p>
            <a:pPr algn="ctr">
              <a:defRPr/>
            </a:pPr>
            <a:r>
              <a:rPr lang="kk-KZ" sz="2400" b="1" i="1" u="sng" spc="28" dirty="0" smtClean="0">
                <a:ln w="11430">
                  <a:solidFill>
                    <a:srgbClr val="0000FF"/>
                  </a:solidFill>
                </a:ln>
                <a:solidFill>
                  <a:srgbClr val="00B0F0"/>
                </a:solidFill>
                <a:latin typeface="Times New Roman" pitchFamily="18" charset="0"/>
                <a:cs typeface="Times New Roman" pitchFamily="18" charset="0"/>
              </a:rPr>
              <a:t>Бүгінгі сабақта үйренетінің:</a:t>
            </a:r>
          </a:p>
        </p:txBody>
      </p:sp>
    </p:spTree>
    <p:extLst>
      <p:ext uri="{BB962C8B-B14F-4D97-AF65-F5344CB8AC3E}">
        <p14:creationId xmlns:p14="http://schemas.microsoft.com/office/powerpoint/2010/main" val="269796273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814354" y="744582"/>
            <a:ext cx="5329646"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36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Мен </a:t>
            </a:r>
            <a:r>
              <a:rPr kumimoji="0" lang="ru-RU" sz="3600"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оқушы баламын</a:t>
            </a:r>
            <a:r>
              <a:rPr kumimoji="0" lang="ru-RU" sz="36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36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3600"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Оқу </a:t>
            </a:r>
            <a:r>
              <a:rPr kumimoji="0" lang="ru-RU" sz="36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ru-RU" sz="3600"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білім</a:t>
            </a:r>
            <a:r>
              <a:rPr kumimoji="0" lang="ru-RU" sz="36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ru-RU" sz="3600"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аламын</a:t>
            </a:r>
            <a:r>
              <a:rPr kumimoji="0" lang="ru-RU" sz="36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36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MD" sz="3600"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Негізгі</a:t>
            </a:r>
            <a:r>
              <a:rPr kumimoji="0" lang="ru-MD" sz="36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ru-MD" sz="3600"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сөз және туынды</a:t>
            </a:r>
            <a:r>
              <a:rPr kumimoji="0" lang="ru-MD" sz="36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ru-MD" sz="3600"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сөз тақырыбын</a:t>
            </a:r>
            <a:r>
              <a:rPr kumimoji="0" lang="ru-MD" sz="36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ru-RU" sz="3600"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игеріп</a:t>
            </a:r>
            <a:r>
              <a:rPr kumimoji="0" lang="ru-RU" sz="36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36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3600" b="1" i="0" u="none" strike="noStrike" cap="none" normalizeH="0" baseline="0" dirty="0" err="1" smtClean="0">
                <a:ln>
                  <a:noFill/>
                </a:ln>
                <a:solidFill>
                  <a:srgbClr val="002060"/>
                </a:solidFill>
                <a:effectLst/>
                <a:latin typeface="Times New Roman" pitchFamily="18" charset="0"/>
                <a:ea typeface="Calibri" pitchFamily="34" charset="0"/>
                <a:cs typeface="Times New Roman" pitchFamily="18" charset="0"/>
              </a:rPr>
              <a:t>Сабақта белсенді</a:t>
            </a:r>
            <a:r>
              <a:rPr kumimoji="0" lang="ru-RU" sz="36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 </a:t>
            </a:r>
            <a:r>
              <a:rPr kumimoji="0" lang="ru-RU" sz="3600" b="1" i="0" u="none" strike="noStrike" cap="none" normalizeH="0" baseline="0" dirty="0" err="1" smtClean="0">
                <a:ln>
                  <a:noFill/>
                </a:ln>
                <a:solidFill>
                  <a:srgbClr val="002060"/>
                </a:solidFill>
                <a:effectLst/>
                <a:latin typeface="Times New Roman" pitchFamily="18" charset="0"/>
                <a:ea typeface="Calibri" pitchFamily="34" charset="0"/>
                <a:cs typeface="Times New Roman" pitchFamily="18" charset="0"/>
              </a:rPr>
              <a:t>боламын</a:t>
            </a:r>
            <a:r>
              <a:rPr kumimoji="0" lang="ru-RU" sz="36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a:t>
            </a:r>
            <a:r>
              <a:rPr kumimoji="0" lang="ru-RU" sz="3600" b="1" i="0" u="none" strike="noStrike" cap="none" normalizeH="0" baseline="0" dirty="0" smtClean="0">
                <a:ln>
                  <a:noFill/>
                </a:ln>
                <a:solidFill>
                  <a:srgbClr val="002060"/>
                </a:solidFill>
                <a:effectLst/>
                <a:latin typeface="Times New Roman" pitchFamily="18" charset="0"/>
                <a:cs typeface="Times New Roman" pitchFamily="18" charset="0"/>
              </a:rPr>
              <a:t> </a:t>
            </a:r>
          </a:p>
        </p:txBody>
      </p:sp>
      <p:pic>
        <p:nvPicPr>
          <p:cNvPr id="1027" name="Picture 3" descr="Оқушы ережесі » Шоқай ЖОМ КММ"/>
          <p:cNvPicPr>
            <a:picLocks noChangeAspect="1" noChangeArrowheads="1"/>
          </p:cNvPicPr>
          <p:nvPr/>
        </p:nvPicPr>
        <p:blipFill>
          <a:blip r:embed="rId2"/>
          <a:srcRect/>
          <a:stretch>
            <a:fillRect/>
          </a:stretch>
        </p:blipFill>
        <p:spPr bwMode="auto">
          <a:xfrm>
            <a:off x="-1" y="1578745"/>
            <a:ext cx="3752305" cy="3086101"/>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3" cstate="print"/>
          <a:srcRect/>
          <a:stretch>
            <a:fillRect/>
          </a:stretch>
        </p:blipFill>
        <p:spPr bwMode="auto">
          <a:xfrm flipH="1">
            <a:off x="245377" y="71396"/>
            <a:ext cx="1129093" cy="1201101"/>
          </a:xfrm>
          <a:prstGeom prst="rect">
            <a:avLst/>
          </a:prstGeom>
          <a:ln>
            <a:noFill/>
          </a:ln>
          <a:effectLst>
            <a:softEdge rad="112500"/>
          </a:effectLst>
        </p:spPr>
      </p:pic>
      <p:pic>
        <p:nvPicPr>
          <p:cNvPr id="10" name="Рисунок 9"/>
          <p:cNvPicPr>
            <a:picLocks noChangeAspect="1"/>
          </p:cNvPicPr>
          <p:nvPr/>
        </p:nvPicPr>
        <p:blipFill>
          <a:blip r:embed="rId4" cstate="print"/>
          <a:stretch>
            <a:fillRect/>
          </a:stretch>
        </p:blipFill>
        <p:spPr>
          <a:xfrm flipH="1">
            <a:off x="195942" y="1743546"/>
            <a:ext cx="1502229" cy="3063586"/>
          </a:xfrm>
          <a:prstGeom prst="rect">
            <a:avLst/>
          </a:prstGeom>
        </p:spPr>
      </p:pic>
      <p:sp>
        <p:nvSpPr>
          <p:cNvPr id="4" name="Прямоугольник 3"/>
          <p:cNvSpPr/>
          <p:nvPr/>
        </p:nvSpPr>
        <p:spPr>
          <a:xfrm>
            <a:off x="2180343" y="193909"/>
            <a:ext cx="6503719" cy="707886"/>
          </a:xfrm>
          <a:prstGeom prst="rect">
            <a:avLst/>
          </a:prstGeom>
        </p:spPr>
        <p:txBody>
          <a:bodyPr wrap="square">
            <a:spAutoFit/>
          </a:bodyPr>
          <a:lstStyle/>
          <a:p>
            <a:pPr lvl="0" algn="ctr" fontAlgn="base">
              <a:spcBef>
                <a:spcPct val="0"/>
              </a:spcBef>
              <a:spcAft>
                <a:spcPct val="0"/>
              </a:spcAft>
              <a:tabLst>
                <a:tab pos="457200" algn="l"/>
              </a:tabLst>
            </a:pPr>
            <a:r>
              <a:rPr lang="kk-KZ" sz="4000" b="1" dirty="0" smtClean="0">
                <a:solidFill>
                  <a:srgbClr val="C00000"/>
                </a:solidFill>
                <a:latin typeface="Times New Roman" pitchFamily="18" charset="0"/>
                <a:cs typeface="Times New Roman" pitchFamily="18" charset="0"/>
              </a:rPr>
              <a:t>“Ой қозғау”</a:t>
            </a:r>
            <a:endParaRPr lang="ru-RU" sz="4000" b="1" dirty="0">
              <a:solidFill>
                <a:srgbClr val="C00000"/>
              </a:solidFill>
              <a:latin typeface="Times New Roman" pitchFamily="18" charset="0"/>
              <a:cs typeface="Times New Roman" pitchFamily="18" charset="0"/>
            </a:endParaRPr>
          </a:p>
        </p:txBody>
      </p:sp>
      <p:sp>
        <p:nvSpPr>
          <p:cNvPr id="13313" name="Rectangle 1"/>
          <p:cNvSpPr>
            <a:spLocks noChangeArrowheads="1"/>
          </p:cNvSpPr>
          <p:nvPr/>
        </p:nvSpPr>
        <p:spPr bwMode="auto">
          <a:xfrm>
            <a:off x="2057400" y="820271"/>
            <a:ext cx="6750424"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1206500" algn="l"/>
              </a:tabLst>
            </a:pPr>
            <a:r>
              <a:rPr kumimoji="0" lang="kk-KZ" sz="2400" b="1" i="0" u="sng" strike="noStrike" cap="none" normalizeH="0" baseline="0" dirty="0" smtClean="0">
                <a:ln>
                  <a:noFill/>
                </a:ln>
                <a:solidFill>
                  <a:srgbClr val="0000FF"/>
                </a:solidFill>
                <a:effectLst/>
                <a:latin typeface="Times New Roman" pitchFamily="18" charset="0"/>
                <a:ea typeface="Times New Roman" pitchFamily="18" charset="0"/>
                <a:cs typeface="Times New Roman" pitchFamily="18" charset="0"/>
              </a:rPr>
              <a:t>Мәтінді мұқият тыңда.</a:t>
            </a:r>
            <a:endParaRPr kumimoji="0" lang="ru-RU" sz="2400" b="1" i="0" u="sng" strike="noStrike" cap="none" normalizeH="0" baseline="0" dirty="0" smtClean="0">
              <a:ln>
                <a:noFill/>
              </a:ln>
              <a:solidFill>
                <a:srgbClr val="0000FF"/>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1206500" algn="l"/>
              </a:tabLst>
            </a:pPr>
            <a:r>
              <a:rPr kumimoji="0" lang="kk-KZ" sz="2000" b="1" i="0"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           Ұтымды жауап </a:t>
            </a:r>
          </a:p>
          <a:p>
            <a:pPr marL="0" marR="0" lvl="0" indent="0" algn="ctr" defTabSz="914400" rtl="0" eaLnBrk="0" fontAlgn="base" latinLnBrk="0" hangingPunct="0">
              <a:lnSpc>
                <a:spcPct val="100000"/>
              </a:lnSpc>
              <a:spcBef>
                <a:spcPct val="0"/>
              </a:spcBef>
              <a:spcAft>
                <a:spcPct val="0"/>
              </a:spcAft>
              <a:buClrTx/>
              <a:buSzTx/>
              <a:buFontTx/>
              <a:buNone/>
              <a:tabLst>
                <a:tab pos="1206500" algn="l"/>
              </a:tabLst>
            </a:pPr>
            <a:endParaRPr kumimoji="0" lang="ru-RU" sz="2000" b="1" i="0" u="sng" strike="noStrike" cap="none" normalizeH="0" baseline="0" dirty="0" smtClean="0">
              <a:ln>
                <a:noFill/>
              </a:ln>
              <a:solidFill>
                <a:srgbClr val="0000FF"/>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206500" algn="l"/>
              </a:tabLst>
            </a:pPr>
            <a:r>
              <a:rPr kumimoji="0" lang="kk-KZ" sz="20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   Болашақ суретші бала бір күні: «13 жыл қой бақтым. Енді оқимын. Таяқ қуат болса да, мұрат емес», – деп, Жаркентке жаяу кетеді. Жаркентте байларға жалшы болып, аздаған тиын-тебен табады. Ол ақшасына қағаз, бояу сатып алатын. Әбілхан жиырма бес жасқа келгенде оқу іздеп, Алматыға жол тартады. Оның небары екі сыныптық білімі болды. Атақты суретші Николай Гаврилович Хлудовқа салған суреттерін көрсеткенде, ол баланың өнеріне қайран қалыпты. Сурет салуды қайдан және кім үйреткенін сұрағанда, Әбілхан Қастеев: </a:t>
            </a:r>
            <a:endParaRPr kumimoji="0" lang="ru-RU" sz="20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1206500" algn="l"/>
              </a:tabLst>
            </a:pPr>
            <a:r>
              <a:rPr kumimoji="0" lang="kk-KZ" sz="20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«Таудың бұлағынан, </a:t>
            </a:r>
            <a:endParaRPr kumimoji="0" lang="ru-RU" sz="20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1206500" algn="l"/>
              </a:tabLst>
            </a:pPr>
            <a:r>
              <a:rPr kumimoji="0" lang="kk-KZ" sz="20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Қойдың құлағынан, </a:t>
            </a:r>
            <a:endParaRPr kumimoji="0" lang="ru-RU" sz="20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1206500" algn="l"/>
              </a:tabLst>
            </a:pPr>
            <a:r>
              <a:rPr kumimoji="0" lang="kk-KZ" sz="20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Анамның киізінен, </a:t>
            </a:r>
            <a:endParaRPr kumimoji="0" lang="ru-RU" sz="20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1206500" algn="l"/>
              </a:tabLst>
            </a:pPr>
            <a:r>
              <a:rPr kumimoji="0" lang="kk-KZ" sz="20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Ешкімнің мүйізінен», – деп жауап берген екен. </a:t>
            </a:r>
          </a:p>
          <a:p>
            <a:pPr marL="0" marR="0" lvl="0" indent="0" algn="r" defTabSz="914400" rtl="0" eaLnBrk="0" fontAlgn="base" latinLnBrk="0" hangingPunct="0">
              <a:lnSpc>
                <a:spcPct val="100000"/>
              </a:lnSpc>
              <a:spcBef>
                <a:spcPct val="0"/>
              </a:spcBef>
              <a:spcAft>
                <a:spcPct val="0"/>
              </a:spcAft>
              <a:buClrTx/>
              <a:buSzTx/>
              <a:buFontTx/>
              <a:buNone/>
              <a:tabLst>
                <a:tab pos="1206500" algn="l"/>
              </a:tabLst>
            </a:pPr>
            <a:r>
              <a:rPr kumimoji="0" lang="kk-KZ" sz="20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 </a:t>
            </a:r>
            <a:r>
              <a:rPr kumimoji="0" lang="ru-RU" sz="2000" b="1" i="0" u="none" strike="noStrike" cap="none" normalizeH="0" baseline="0" dirty="0" smtClean="0">
                <a:ln>
                  <a:noFill/>
                </a:ln>
                <a:solidFill>
                  <a:srgbClr val="002060"/>
                </a:solidFill>
                <a:effectLst/>
                <a:latin typeface="Times New Roman" pitchFamily="18" charset="0"/>
                <a:cs typeface="Times New Roman" pitchFamily="18" charset="0"/>
              </a:rPr>
              <a:t> </a:t>
            </a:r>
          </a:p>
        </p:txBody>
      </p:sp>
    </p:spTree>
    <p:extLst>
      <p:ext uri="{BB962C8B-B14F-4D97-AF65-F5344CB8AC3E}">
        <p14:creationId xmlns:p14="http://schemas.microsoft.com/office/powerpoint/2010/main" val="282805361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1606731" y="195943"/>
            <a:ext cx="7158446"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kk-KZ" sz="2800" b="1" i="1"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Мәтін кім туралы?</a:t>
            </a:r>
            <a:endParaRPr kumimoji="0" lang="ru-RU" sz="28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kk-KZ" sz="2800" b="1" i="1"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Ә. Қастеев туралы не білесің?</a:t>
            </a:r>
            <a:endParaRPr kumimoji="0" lang="ru-RU" sz="28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k-KZ" sz="2800" b="1" i="1"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kk-KZ" sz="2800" b="1" i="1" dirty="0" smtClean="0">
              <a:solidFill>
                <a:srgbClr val="002060"/>
              </a:solidFill>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k-KZ" sz="2800" b="1" i="1"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kk-KZ" sz="2800" b="1" i="1" dirty="0" smtClean="0">
              <a:solidFill>
                <a:srgbClr val="002060"/>
              </a:solidFill>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k-KZ" sz="2800" b="1" i="1"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kk-KZ" sz="2800" b="1" i="1" dirty="0" smtClean="0">
              <a:solidFill>
                <a:srgbClr val="002060"/>
              </a:solidFill>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kk-KZ" sz="2800" b="1" i="1" dirty="0" smtClean="0">
              <a:solidFill>
                <a:srgbClr val="002060"/>
              </a:solidFill>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kk-KZ" sz="2800" b="1" i="1" dirty="0" smtClean="0">
              <a:solidFill>
                <a:srgbClr val="002060"/>
              </a:solidFill>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kk-KZ" sz="2800" b="1" i="1" dirty="0" smtClean="0">
              <a:solidFill>
                <a:srgbClr val="002060"/>
              </a:solidFill>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kk-KZ" sz="2800" b="1" i="1"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Мәтіннен туынды сөздерді тап.</a:t>
            </a:r>
            <a:r>
              <a:rPr kumimoji="0" lang="ru-RU" sz="2800" b="1" i="0" u="none" strike="noStrike" cap="none" normalizeH="0" baseline="0" dirty="0" smtClean="0">
                <a:ln>
                  <a:noFill/>
                </a:ln>
                <a:solidFill>
                  <a:srgbClr val="002060"/>
                </a:solidFill>
                <a:effectLst/>
                <a:latin typeface="Times New Roman" pitchFamily="18" charset="0"/>
                <a:cs typeface="Times New Roman" pitchFamily="18" charset="0"/>
              </a:rPr>
              <a:t> </a:t>
            </a:r>
          </a:p>
        </p:txBody>
      </p:sp>
      <p:pic>
        <p:nvPicPr>
          <p:cNvPr id="3" name="Рисунок 2" descr="Бейнелеу өнерінің падишаһы – Әбілхан Қастеев презентация, доклад"/>
          <p:cNvPicPr/>
          <p:nvPr/>
        </p:nvPicPr>
        <p:blipFill>
          <a:blip r:embed="rId2" cstate="print"/>
          <a:srcRect/>
          <a:stretch>
            <a:fillRect/>
          </a:stretch>
        </p:blipFill>
        <p:spPr bwMode="auto">
          <a:xfrm>
            <a:off x="1384663" y="1097279"/>
            <a:ext cx="6831875" cy="3892732"/>
          </a:xfrm>
          <a:prstGeom prst="rect">
            <a:avLst/>
          </a:prstGeom>
          <a:noFill/>
          <a:ln w="9525">
            <a:noFill/>
            <a:miter lim="800000"/>
            <a:headEnd/>
            <a:tailEnd/>
          </a:ln>
        </p:spPr>
      </p:pic>
      <p:sp>
        <p:nvSpPr>
          <p:cNvPr id="4" name="Прямоугольник 3"/>
          <p:cNvSpPr/>
          <p:nvPr/>
        </p:nvSpPr>
        <p:spPr>
          <a:xfrm>
            <a:off x="1240970" y="5512525"/>
            <a:ext cx="7106195" cy="97971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kk-KZ" sz="3200" b="1" dirty="0" smtClean="0">
                <a:solidFill>
                  <a:srgbClr val="002060"/>
                </a:solidFill>
                <a:latin typeface="Times New Roman" pitchFamily="18" charset="0"/>
                <a:cs typeface="Times New Roman" pitchFamily="18" charset="0"/>
              </a:rPr>
              <a:t>Суретші, жалшы, сыныптық, білім.</a:t>
            </a:r>
            <a:endParaRPr lang="ru-RU" sz="3200" b="1"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plus(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423851" y="1342672"/>
            <a:ext cx="6503719" cy="461665"/>
          </a:xfrm>
          <a:prstGeom prst="rect">
            <a:avLst/>
          </a:prstGeom>
        </p:spPr>
        <p:txBody>
          <a:bodyPr wrap="square">
            <a:spAutoFit/>
          </a:bodyPr>
          <a:lstStyle/>
          <a:p>
            <a:pPr lvl="0" algn="ctr" fontAlgn="base">
              <a:spcBef>
                <a:spcPct val="0"/>
              </a:spcBef>
              <a:spcAft>
                <a:spcPct val="0"/>
              </a:spcAft>
              <a:tabLst>
                <a:tab pos="457200" algn="l"/>
              </a:tabLst>
            </a:pPr>
            <a:endParaRPr lang="ru-RU" sz="2400" b="1" dirty="0">
              <a:solidFill>
                <a:srgbClr val="C00000"/>
              </a:solidFill>
              <a:latin typeface="Times New Roman" pitchFamily="18" charset="0"/>
              <a:cs typeface="Times New Roman" pitchFamily="18" charset="0"/>
            </a:endParaRPr>
          </a:p>
        </p:txBody>
      </p:sp>
      <p:sp>
        <p:nvSpPr>
          <p:cNvPr id="7" name="Прямоугольник 6"/>
          <p:cNvSpPr/>
          <p:nvPr/>
        </p:nvSpPr>
        <p:spPr>
          <a:xfrm>
            <a:off x="2193766" y="2982569"/>
            <a:ext cx="4963887" cy="400110"/>
          </a:xfrm>
          <a:prstGeom prst="rect">
            <a:avLst/>
          </a:prstGeom>
        </p:spPr>
        <p:txBody>
          <a:bodyPr wrap="square">
            <a:spAutoFit/>
          </a:bodyPr>
          <a:lstStyle/>
          <a:p>
            <a:pPr lvl="0" fontAlgn="base">
              <a:spcBef>
                <a:spcPct val="0"/>
              </a:spcBef>
              <a:spcAft>
                <a:spcPct val="0"/>
              </a:spcAft>
              <a:tabLst>
                <a:tab pos="457200" algn="l"/>
              </a:tabLst>
            </a:pPr>
            <a:endParaRPr lang="kk-KZ" sz="2000" b="1" dirty="0" smtClean="0">
              <a:solidFill>
                <a:srgbClr val="002060"/>
              </a:solidFill>
              <a:latin typeface="Times New Roman" pitchFamily="18" charset="0"/>
              <a:cs typeface="Times New Roman" pitchFamily="18" charset="0"/>
            </a:endParaRPr>
          </a:p>
        </p:txBody>
      </p:sp>
      <p:sp>
        <p:nvSpPr>
          <p:cNvPr id="10" name="Прямоугольник 9"/>
          <p:cNvSpPr/>
          <p:nvPr/>
        </p:nvSpPr>
        <p:spPr>
          <a:xfrm>
            <a:off x="888274" y="830220"/>
            <a:ext cx="6871063" cy="830997"/>
          </a:xfrm>
          <a:prstGeom prst="rect">
            <a:avLst/>
          </a:prstGeom>
        </p:spPr>
        <p:txBody>
          <a:bodyPr wrap="square">
            <a:spAutoFit/>
          </a:bodyPr>
          <a:lstStyle/>
          <a:p>
            <a:r>
              <a:rPr lang="kk-KZ" sz="2400" b="1" u="sng" dirty="0" smtClean="0">
                <a:solidFill>
                  <a:srgbClr val="002060"/>
                </a:solidFill>
                <a:latin typeface="Times New Roman" pitchFamily="18" charset="0"/>
                <a:cs typeface="Times New Roman" pitchFamily="18" charset="0"/>
              </a:rPr>
              <a:t>19-жаттығу</a:t>
            </a:r>
            <a:endParaRPr lang="ru-RU" sz="2400" b="1" dirty="0" smtClean="0">
              <a:solidFill>
                <a:srgbClr val="002060"/>
              </a:solidFill>
              <a:latin typeface="Times New Roman" pitchFamily="18" charset="0"/>
              <a:cs typeface="Times New Roman" pitchFamily="18" charset="0"/>
            </a:endParaRPr>
          </a:p>
          <a:p>
            <a:r>
              <a:rPr lang="kk-KZ" sz="2400" b="1" dirty="0" smtClean="0">
                <a:solidFill>
                  <a:srgbClr val="002060"/>
                </a:solidFill>
                <a:latin typeface="Times New Roman" pitchFamily="18" charset="0"/>
                <a:cs typeface="Times New Roman" pitchFamily="18" charset="0"/>
              </a:rPr>
              <a:t>Мақалды көшіріп жаз.</a:t>
            </a:r>
            <a:endParaRPr lang="ru-RU" sz="2400" b="1" dirty="0">
              <a:solidFill>
                <a:srgbClr val="002060"/>
              </a:solidFill>
              <a:latin typeface="Times New Roman" pitchFamily="18" charset="0"/>
              <a:cs typeface="Times New Roman" pitchFamily="18" charset="0"/>
            </a:endParaRPr>
          </a:p>
        </p:txBody>
      </p:sp>
      <p:sp>
        <p:nvSpPr>
          <p:cNvPr id="12" name="Прямоугольник 11"/>
          <p:cNvSpPr/>
          <p:nvPr/>
        </p:nvSpPr>
        <p:spPr>
          <a:xfrm>
            <a:off x="3805391" y="213751"/>
            <a:ext cx="3212739" cy="523220"/>
          </a:xfrm>
          <a:prstGeom prst="rect">
            <a:avLst/>
          </a:prstGeom>
        </p:spPr>
        <p:txBody>
          <a:bodyPr wrap="none">
            <a:spAutoFit/>
          </a:bodyPr>
          <a:lstStyle/>
          <a:p>
            <a:pPr algn="ctr"/>
            <a:r>
              <a:rPr lang="kk-KZ" sz="2800" b="1" i="1" u="sng" dirty="0" smtClean="0">
                <a:solidFill>
                  <a:srgbClr val="C00000"/>
                </a:solidFill>
                <a:latin typeface="Times New Roman" pitchFamily="18" charset="0"/>
                <a:cs typeface="Times New Roman" pitchFamily="18" charset="0"/>
              </a:rPr>
              <a:t>Оқулықпен жұмыс</a:t>
            </a:r>
          </a:p>
        </p:txBody>
      </p:sp>
      <p:sp>
        <p:nvSpPr>
          <p:cNvPr id="9217" name="Rectangle 1"/>
          <p:cNvSpPr>
            <a:spLocks noChangeArrowheads="1"/>
          </p:cNvSpPr>
          <p:nvPr/>
        </p:nvSpPr>
        <p:spPr bwMode="auto">
          <a:xfrm>
            <a:off x="1358535" y="1750422"/>
            <a:ext cx="6714310" cy="21852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kk-KZ" sz="3200" b="1" dirty="0" smtClean="0">
                <a:solidFill>
                  <a:srgbClr val="002060"/>
                </a:solidFill>
                <a:latin typeface="Times New Roman" pitchFamily="18" charset="0"/>
                <a:cs typeface="Times New Roman" pitchFamily="18" charset="0"/>
              </a:rPr>
              <a:t>Білімді жастан ақыл шығар, </a:t>
            </a:r>
            <a:endParaRPr lang="ru-RU" sz="3200" b="1" dirty="0" smtClean="0">
              <a:solidFill>
                <a:srgbClr val="002060"/>
              </a:solidFill>
              <a:latin typeface="Times New Roman" pitchFamily="18" charset="0"/>
              <a:cs typeface="Times New Roman" pitchFamily="18" charset="0"/>
            </a:endParaRPr>
          </a:p>
          <a:p>
            <a:pPr algn="ctr"/>
            <a:r>
              <a:rPr lang="kk-KZ" sz="3200" b="1" dirty="0" smtClean="0">
                <a:solidFill>
                  <a:srgbClr val="002060"/>
                </a:solidFill>
                <a:latin typeface="Times New Roman" pitchFamily="18" charset="0"/>
                <a:cs typeface="Times New Roman" pitchFamily="18" charset="0"/>
              </a:rPr>
              <a:t>Ақылды қарттан нақыл шығар.</a:t>
            </a:r>
          </a:p>
          <a:p>
            <a:pPr algn="ctr"/>
            <a:r>
              <a:rPr lang="kk-KZ" sz="3200" b="1" dirty="0" smtClean="0">
                <a:solidFill>
                  <a:srgbClr val="002060"/>
                </a:solidFill>
                <a:latin typeface="Times New Roman" pitchFamily="18" charset="0"/>
                <a:cs typeface="Times New Roman" pitchFamily="18" charset="0"/>
              </a:rPr>
              <a:t> </a:t>
            </a:r>
            <a:endParaRPr lang="ru-RU" sz="3200" b="1" dirty="0" smtClean="0">
              <a:solidFill>
                <a:srgbClr val="002060"/>
              </a:solidFill>
              <a:latin typeface="Times New Roman" pitchFamily="18" charset="0"/>
              <a:cs typeface="Times New Roman" pitchFamily="18" charset="0"/>
            </a:endParaRPr>
          </a:p>
          <a:p>
            <a:r>
              <a:rPr kumimoji="0" lang="kk-KZ" sz="2000" b="1" i="0" u="sng"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Тапсырма: Туынды сөздерді тауып, оларды сөз құрамына талда.</a:t>
            </a:r>
            <a:endParaRPr kumimoji="0" lang="kk-KZ" sz="2000" b="1" i="0" u="sng" strike="noStrike" cap="none" normalizeH="0" baseline="0" dirty="0" smtClean="0">
              <a:ln>
                <a:noFill/>
              </a:ln>
              <a:solidFill>
                <a:srgbClr val="C00000"/>
              </a:solidFill>
              <a:effectLst/>
              <a:latin typeface="Arial" pitchFamily="34" charset="0"/>
              <a:cs typeface="Arial" pitchFamily="34" charset="0"/>
            </a:endParaRPr>
          </a:p>
        </p:txBody>
      </p:sp>
      <p:sp>
        <p:nvSpPr>
          <p:cNvPr id="11" name="Прямоугольник 10"/>
          <p:cNvSpPr/>
          <p:nvPr/>
        </p:nvSpPr>
        <p:spPr>
          <a:xfrm>
            <a:off x="1084216" y="4493622"/>
            <a:ext cx="7106195" cy="97971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kk-KZ" sz="4400" b="1" dirty="0" smtClean="0">
                <a:solidFill>
                  <a:srgbClr val="002060"/>
                </a:solidFill>
                <a:latin typeface="Times New Roman" pitchFamily="18" charset="0"/>
                <a:cs typeface="Times New Roman" pitchFamily="18" charset="0"/>
              </a:rPr>
              <a:t>Білімді, ақылды</a:t>
            </a:r>
            <a:endParaRPr lang="ru-RU" sz="4400" b="1" dirty="0">
              <a:solidFill>
                <a:srgbClr val="002060"/>
              </a:solidFill>
              <a:latin typeface="Times New Roman" pitchFamily="18" charset="0"/>
              <a:cs typeface="Times New Roman" pitchFamily="18" charset="0"/>
            </a:endParaRPr>
          </a:p>
        </p:txBody>
      </p:sp>
      <p:sp>
        <p:nvSpPr>
          <p:cNvPr id="13" name="Дуга 12"/>
          <p:cNvSpPr/>
          <p:nvPr/>
        </p:nvSpPr>
        <p:spPr>
          <a:xfrm rot="18352412">
            <a:off x="2457201" y="4491760"/>
            <a:ext cx="1004759" cy="1125190"/>
          </a:xfrm>
          <a:prstGeom prst="arc">
            <a:avLst>
              <a:gd name="adj1" fmla="val 16200000"/>
              <a:gd name="adj2" fmla="val 1015763"/>
            </a:avLst>
          </a:prstGeom>
        </p:spPr>
        <p:style>
          <a:lnRef idx="2">
            <a:schemeClr val="accent3"/>
          </a:lnRef>
          <a:fillRef idx="0">
            <a:schemeClr val="accent3"/>
          </a:fillRef>
          <a:effectRef idx="1">
            <a:schemeClr val="accent3"/>
          </a:effectRef>
          <a:fontRef idx="minor">
            <a:schemeClr val="tx1"/>
          </a:fontRef>
        </p:style>
        <p:txBody>
          <a:bodyPr rtlCol="0" anchor="ctr"/>
          <a:lstStyle/>
          <a:p>
            <a:pPr algn="ctr"/>
            <a:endParaRPr lang="ru-RU"/>
          </a:p>
        </p:txBody>
      </p:sp>
      <p:sp>
        <p:nvSpPr>
          <p:cNvPr id="14" name="Дуга 13"/>
          <p:cNvSpPr/>
          <p:nvPr/>
        </p:nvSpPr>
        <p:spPr>
          <a:xfrm rot="18352412">
            <a:off x="4731329" y="4521520"/>
            <a:ext cx="1087778" cy="1206948"/>
          </a:xfrm>
          <a:prstGeom prst="arc">
            <a:avLst>
              <a:gd name="adj1" fmla="val 16200000"/>
              <a:gd name="adj2" fmla="val 1015763"/>
            </a:avLst>
          </a:prstGeom>
        </p:spPr>
        <p:style>
          <a:lnRef idx="2">
            <a:schemeClr val="accent3"/>
          </a:lnRef>
          <a:fillRef idx="0">
            <a:schemeClr val="accent3"/>
          </a:fillRef>
          <a:effectRef idx="1">
            <a:schemeClr val="accent3"/>
          </a:effectRef>
          <a:fontRef idx="minor">
            <a:schemeClr val="tx1"/>
          </a:fontRef>
        </p:style>
        <p:txBody>
          <a:bodyPr rtlCol="0" anchor="ctr"/>
          <a:lstStyle/>
          <a:p>
            <a:pPr algn="ctr"/>
            <a:endParaRPr lang="ru-RU"/>
          </a:p>
        </p:txBody>
      </p:sp>
      <p:cxnSp>
        <p:nvCxnSpPr>
          <p:cNvPr id="16" name="Прямая соединительная линия 15"/>
          <p:cNvCxnSpPr/>
          <p:nvPr/>
        </p:nvCxnSpPr>
        <p:spPr>
          <a:xfrm rot="5400000" flipH="1" flipV="1">
            <a:off x="3435532" y="4689567"/>
            <a:ext cx="274319" cy="222069"/>
          </a:xfrm>
          <a:prstGeom prst="line">
            <a:avLst/>
          </a:prstGeom>
        </p:spPr>
        <p:style>
          <a:lnRef idx="2">
            <a:schemeClr val="accent3"/>
          </a:lnRef>
          <a:fillRef idx="0">
            <a:schemeClr val="accent3"/>
          </a:fillRef>
          <a:effectRef idx="1">
            <a:schemeClr val="accent3"/>
          </a:effectRef>
          <a:fontRef idx="minor">
            <a:schemeClr val="tx1"/>
          </a:fontRef>
        </p:style>
      </p:cxnSp>
      <p:cxnSp>
        <p:nvCxnSpPr>
          <p:cNvPr id="17" name="Прямая соединительная линия 16"/>
          <p:cNvCxnSpPr/>
          <p:nvPr/>
        </p:nvCxnSpPr>
        <p:spPr>
          <a:xfrm rot="16200000" flipV="1">
            <a:off x="3670664" y="4676502"/>
            <a:ext cx="248194" cy="195943"/>
          </a:xfrm>
          <a:prstGeom prst="line">
            <a:avLst/>
          </a:prstGeom>
        </p:spPr>
        <p:style>
          <a:lnRef idx="2">
            <a:schemeClr val="accent3"/>
          </a:lnRef>
          <a:fillRef idx="0">
            <a:schemeClr val="accent3"/>
          </a:fillRef>
          <a:effectRef idx="1">
            <a:schemeClr val="accent3"/>
          </a:effectRef>
          <a:fontRef idx="minor">
            <a:schemeClr val="tx1"/>
          </a:fontRef>
        </p:style>
      </p:cxnSp>
      <p:cxnSp>
        <p:nvCxnSpPr>
          <p:cNvPr id="23" name="Прямая соединительная линия 22"/>
          <p:cNvCxnSpPr/>
          <p:nvPr/>
        </p:nvCxnSpPr>
        <p:spPr>
          <a:xfrm rot="5400000" flipH="1" flipV="1">
            <a:off x="3953691" y="4632961"/>
            <a:ext cx="274319" cy="222069"/>
          </a:xfrm>
          <a:prstGeom prst="line">
            <a:avLst/>
          </a:prstGeom>
        </p:spPr>
        <p:style>
          <a:lnRef idx="2">
            <a:schemeClr val="accent3"/>
          </a:lnRef>
          <a:fillRef idx="0">
            <a:schemeClr val="accent3"/>
          </a:fillRef>
          <a:effectRef idx="1">
            <a:schemeClr val="accent3"/>
          </a:effectRef>
          <a:fontRef idx="minor">
            <a:schemeClr val="tx1"/>
          </a:fontRef>
        </p:style>
      </p:cxnSp>
      <p:cxnSp>
        <p:nvCxnSpPr>
          <p:cNvPr id="24" name="Прямая соединительная линия 23"/>
          <p:cNvCxnSpPr/>
          <p:nvPr/>
        </p:nvCxnSpPr>
        <p:spPr>
          <a:xfrm rot="16200000" flipV="1">
            <a:off x="4136572" y="4685212"/>
            <a:ext cx="248194" cy="169816"/>
          </a:xfrm>
          <a:prstGeom prst="line">
            <a:avLst/>
          </a:prstGeom>
        </p:spPr>
        <p:style>
          <a:lnRef idx="2">
            <a:schemeClr val="accent3"/>
          </a:lnRef>
          <a:fillRef idx="0">
            <a:schemeClr val="accent3"/>
          </a:fillRef>
          <a:effectRef idx="1">
            <a:schemeClr val="accent3"/>
          </a:effectRef>
          <a:fontRef idx="minor">
            <a:schemeClr val="tx1"/>
          </a:fontRef>
        </p:style>
      </p:cxnSp>
      <p:cxnSp>
        <p:nvCxnSpPr>
          <p:cNvPr id="26" name="Прямая соединительная линия 25"/>
          <p:cNvCxnSpPr/>
          <p:nvPr/>
        </p:nvCxnSpPr>
        <p:spPr>
          <a:xfrm rot="5400000" flipH="1" flipV="1">
            <a:off x="6052456" y="4667796"/>
            <a:ext cx="274319" cy="222069"/>
          </a:xfrm>
          <a:prstGeom prst="line">
            <a:avLst/>
          </a:prstGeom>
        </p:spPr>
        <p:style>
          <a:lnRef idx="2">
            <a:schemeClr val="accent3"/>
          </a:lnRef>
          <a:fillRef idx="0">
            <a:schemeClr val="accent3"/>
          </a:fillRef>
          <a:effectRef idx="1">
            <a:schemeClr val="accent3"/>
          </a:effectRef>
          <a:fontRef idx="minor">
            <a:schemeClr val="tx1"/>
          </a:fontRef>
        </p:style>
      </p:cxnSp>
      <p:cxnSp>
        <p:nvCxnSpPr>
          <p:cNvPr id="28" name="Прямая соединительная линия 27"/>
          <p:cNvCxnSpPr/>
          <p:nvPr/>
        </p:nvCxnSpPr>
        <p:spPr>
          <a:xfrm rot="16200000" flipV="1">
            <a:off x="6289766" y="4669971"/>
            <a:ext cx="252548" cy="239486"/>
          </a:xfrm>
          <a:prstGeom prst="line">
            <a:avLst/>
          </a:prstGeom>
        </p:spPr>
        <p:style>
          <a:lnRef idx="2">
            <a:schemeClr val="accent3"/>
          </a:lnRef>
          <a:fillRef idx="0">
            <a:schemeClr val="accent3"/>
          </a:fillRef>
          <a:effectRef idx="1">
            <a:schemeClr val="accent3"/>
          </a:effectRef>
          <a:fontRef idx="minor">
            <a:schemeClr val="tx1"/>
          </a:fontRef>
        </p:style>
      </p:cxnSp>
      <p:sp>
        <p:nvSpPr>
          <p:cNvPr id="31" name="Прямоугольник 30"/>
          <p:cNvSpPr/>
          <p:nvPr/>
        </p:nvSpPr>
        <p:spPr>
          <a:xfrm>
            <a:off x="2233749" y="4532811"/>
            <a:ext cx="4767942" cy="365760"/>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220198681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plus(in)">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8" presetClass="exit" presetSubtype="16" fill="hold" grpId="0" nodeType="clickEffect">
                                  <p:stCondLst>
                                    <p:cond delay="0"/>
                                  </p:stCondLst>
                                  <p:childTnLst>
                                    <p:animEffect transition="out" filter="diamond(in)">
                                      <p:cBhvr>
                                        <p:cTn id="11" dur="2000"/>
                                        <p:tgtEl>
                                          <p:spTgt spid="31"/>
                                        </p:tgtEl>
                                      </p:cBhvr>
                                    </p:animEffect>
                                    <p:set>
                                      <p:cBhvr>
                                        <p:cTn id="12" dur="1" fill="hold">
                                          <p:stCondLst>
                                            <p:cond delay="1999"/>
                                          </p:stCondLst>
                                        </p:cTn>
                                        <p:tgtEl>
                                          <p:spTgt spid="3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3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822960" y="156754"/>
            <a:ext cx="7929154" cy="32932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sz="2800" b="1" i="0" u="sng"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«Кім жылдам?» ойыны </a:t>
            </a:r>
            <a:endParaRPr kumimoji="0" lang="ru-RU" sz="2800" b="1" i="0" u="sng"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kk-KZ" sz="28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Түбір сөзге жұрнақ жалғау арқылы туынды сөздер жазу.</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kk-KZ" sz="28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kk-KZ" sz="4000" b="1" i="0" u="none" strike="noStrike" cap="none" normalizeH="0" baseline="0" dirty="0" smtClean="0">
                <a:ln>
                  <a:noFill/>
                </a:ln>
                <a:solidFill>
                  <a:srgbClr val="002060"/>
                </a:solidFill>
                <a:effectLst/>
                <a:latin typeface="Times New Roman" pitchFamily="18" charset="0"/>
                <a:cs typeface="Times New Roman" pitchFamily="18" charset="0"/>
              </a:rPr>
              <a:t>Өнер, сән, дәрі, талап, балық</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ru-RU" sz="28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ru-RU" sz="2800" b="1" i="0" u="none" strike="noStrike" cap="none" normalizeH="0" baseline="0" dirty="0" smtClean="0">
              <a:ln>
                <a:noFill/>
              </a:ln>
              <a:solidFill>
                <a:srgbClr val="002060"/>
              </a:solidFill>
              <a:effectLst/>
              <a:latin typeface="Times New Roman" pitchFamily="18" charset="0"/>
              <a:cs typeface="Times New Roman" pitchFamily="18" charset="0"/>
            </a:endParaRPr>
          </a:p>
        </p:txBody>
      </p:sp>
      <p:pic>
        <p:nvPicPr>
          <p:cNvPr id="4" name="Рисунок 3" descr="3 сынып Қазақ тілі 18 тақырып – Атамұра"/>
          <p:cNvPicPr/>
          <p:nvPr/>
        </p:nvPicPr>
        <p:blipFill>
          <a:blip r:embed="rId2" cstate="print"/>
          <a:srcRect/>
          <a:stretch>
            <a:fillRect/>
          </a:stretch>
        </p:blipFill>
        <p:spPr bwMode="auto">
          <a:xfrm>
            <a:off x="783771" y="2560320"/>
            <a:ext cx="7393578" cy="2037806"/>
          </a:xfrm>
          <a:prstGeom prst="rect">
            <a:avLst/>
          </a:prstGeom>
          <a:noFill/>
          <a:ln w="9525">
            <a:noFill/>
            <a:miter lim="800000"/>
            <a:headEnd/>
            <a:tailEnd/>
          </a:ln>
        </p:spPr>
      </p:pic>
      <p:sp>
        <p:nvSpPr>
          <p:cNvPr id="5" name="Прямоугольник 4"/>
          <p:cNvSpPr/>
          <p:nvPr/>
        </p:nvSpPr>
        <p:spPr>
          <a:xfrm>
            <a:off x="1410788" y="4650377"/>
            <a:ext cx="7158445" cy="1254034"/>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a:r>
              <a:rPr lang="kk-KZ" sz="3600" b="1" dirty="0" smtClean="0">
                <a:solidFill>
                  <a:srgbClr val="002060"/>
                </a:solidFill>
                <a:latin typeface="Times New Roman" pitchFamily="18" charset="0"/>
                <a:cs typeface="Times New Roman" pitchFamily="18" charset="0"/>
              </a:rPr>
              <a:t>Өнерпаз, сәнқой, дәріхана, талапкер, балық</a:t>
            </a:r>
            <a:r>
              <a:rPr lang="ru-RU" sz="3600" b="1" dirty="0" err="1" smtClean="0">
                <a:solidFill>
                  <a:srgbClr val="002060"/>
                </a:solidFill>
                <a:latin typeface="Times New Roman" pitchFamily="18" charset="0"/>
                <a:cs typeface="Times New Roman" pitchFamily="18" charset="0"/>
              </a:rPr>
              <a:t>шы</a:t>
            </a:r>
            <a:r>
              <a:rPr lang="ru-RU" sz="3600" b="1" dirty="0" smtClean="0">
                <a:solidFill>
                  <a:srgbClr val="002060"/>
                </a:solidFill>
                <a:latin typeface="Times New Roman" pitchFamily="18" charset="0"/>
                <a:cs typeface="Times New Roman" pitchFamily="18" charset="0"/>
              </a:rPr>
              <a:t>.</a:t>
            </a:r>
            <a:endParaRPr lang="kk-KZ" sz="3600" b="1" dirty="0" smtClean="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3 сынып Қазақ тілі 18 тақырып – Атамұра"/>
          <p:cNvPicPr/>
          <p:nvPr/>
        </p:nvPicPr>
        <p:blipFill>
          <a:blip r:embed="rId2"/>
          <a:srcRect/>
          <a:stretch>
            <a:fillRect/>
          </a:stretch>
        </p:blipFill>
        <p:spPr bwMode="auto">
          <a:xfrm>
            <a:off x="0" y="1515291"/>
            <a:ext cx="4644709" cy="2661177"/>
          </a:xfrm>
          <a:prstGeom prst="rect">
            <a:avLst/>
          </a:prstGeom>
          <a:noFill/>
          <a:ln w="9525">
            <a:noFill/>
            <a:miter lim="800000"/>
            <a:headEnd/>
            <a:tailEnd/>
          </a:ln>
        </p:spPr>
      </p:pic>
      <p:sp>
        <p:nvSpPr>
          <p:cNvPr id="3" name="Прямоугольник 2"/>
          <p:cNvSpPr/>
          <p:nvPr/>
        </p:nvSpPr>
        <p:spPr>
          <a:xfrm>
            <a:off x="1903563" y="475008"/>
            <a:ext cx="5597494" cy="646331"/>
          </a:xfrm>
          <a:prstGeom prst="rect">
            <a:avLst/>
          </a:prstGeom>
        </p:spPr>
        <p:txBody>
          <a:bodyPr wrap="none">
            <a:spAutoFit/>
          </a:bodyPr>
          <a:lstStyle/>
          <a:p>
            <a:pPr lvl="0" algn="ctr" fontAlgn="base">
              <a:spcBef>
                <a:spcPct val="0"/>
              </a:spcBef>
              <a:spcAft>
                <a:spcPct val="0"/>
              </a:spcAft>
            </a:pPr>
            <a:r>
              <a:rPr lang="kk-KZ" sz="3600" b="1" u="sng" dirty="0" smtClean="0">
                <a:solidFill>
                  <a:srgbClr val="FF0000"/>
                </a:solidFill>
                <a:latin typeface="Times New Roman" pitchFamily="18" charset="0"/>
                <a:ea typeface="Calibri" pitchFamily="34" charset="0"/>
                <a:cs typeface="Times New Roman" pitchFamily="18" charset="0"/>
              </a:rPr>
              <a:t>Шығармашылық жұмыс </a:t>
            </a:r>
            <a:endParaRPr lang="ru-RU" sz="3600" b="1" u="sng" dirty="0" smtClean="0">
              <a:solidFill>
                <a:srgbClr val="FF0000"/>
              </a:solidFill>
              <a:latin typeface="Times New Roman" pitchFamily="18" charset="0"/>
              <a:cs typeface="Times New Roman" pitchFamily="18" charset="0"/>
            </a:endParaRPr>
          </a:p>
        </p:txBody>
      </p:sp>
      <p:sp>
        <p:nvSpPr>
          <p:cNvPr id="33793" name="Rectangle 1"/>
          <p:cNvSpPr>
            <a:spLocks noChangeArrowheads="1"/>
          </p:cNvSpPr>
          <p:nvPr/>
        </p:nvSpPr>
        <p:spPr bwMode="auto">
          <a:xfrm>
            <a:off x="4624252" y="1763485"/>
            <a:ext cx="4232366"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sz="32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Бір дыбыс екі рет қайталанбайтындай етіп жаңа сөз жасап жаз.</a:t>
            </a:r>
            <a:endParaRPr kumimoji="0" lang="kk-KZ" sz="3200" b="1" i="0" u="none" strike="noStrike" cap="none" normalizeH="0" baseline="0" dirty="0" smtClean="0">
              <a:ln>
                <a:noFill/>
              </a:ln>
              <a:solidFill>
                <a:srgbClr val="002060"/>
              </a:solidFill>
              <a:effectLst/>
              <a:latin typeface="Arial" pitchFamily="34" charset="0"/>
              <a:cs typeface="Arial" pitchFamily="34" charset="0"/>
            </a:endParaRPr>
          </a:p>
        </p:txBody>
      </p:sp>
      <p:sp>
        <p:nvSpPr>
          <p:cNvPr id="5" name="Прямоугольник 4"/>
          <p:cNvSpPr/>
          <p:nvPr/>
        </p:nvSpPr>
        <p:spPr>
          <a:xfrm>
            <a:off x="1397725" y="4376057"/>
            <a:ext cx="7158445" cy="1254034"/>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a:r>
              <a:rPr lang="kk-KZ" sz="3600" b="1" dirty="0" smtClean="0">
                <a:solidFill>
                  <a:srgbClr val="002060"/>
                </a:solidFill>
                <a:latin typeface="Times New Roman" pitchFamily="18" charset="0"/>
                <a:cs typeface="Times New Roman" pitchFamily="18" charset="0"/>
              </a:rPr>
              <a:t>Шортан, күйші, қарбыз, дәрігер, балық.</a:t>
            </a:r>
          </a:p>
        </p:txBody>
      </p:sp>
      <p:sp>
        <p:nvSpPr>
          <p:cNvPr id="6" name="Прямоугольник 5"/>
          <p:cNvSpPr/>
          <p:nvPr/>
        </p:nvSpPr>
        <p:spPr>
          <a:xfrm>
            <a:off x="3670664" y="5799909"/>
            <a:ext cx="4114800" cy="67926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a:r>
              <a:rPr lang="kk-KZ" sz="3600" b="1" dirty="0" smtClean="0">
                <a:solidFill>
                  <a:srgbClr val="002060"/>
                </a:solidFill>
                <a:latin typeface="Times New Roman" pitchFamily="18" charset="0"/>
                <a:cs typeface="Times New Roman" pitchFamily="18" charset="0"/>
              </a:rPr>
              <a:t>Күйші, дәрігер.</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amond(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872084" y="327664"/>
            <a:ext cx="4277709" cy="830997"/>
          </a:xfrm>
          <a:prstGeom prst="rect">
            <a:avLst/>
          </a:prstGeom>
        </p:spPr>
        <p:txBody>
          <a:bodyPr wrap="none">
            <a:spAutoFit/>
          </a:bodyPr>
          <a:lstStyle/>
          <a:p>
            <a:r>
              <a:rPr lang="kk-KZ" sz="4800" b="1" dirty="0">
                <a:solidFill>
                  <a:srgbClr val="C00000"/>
                </a:solidFill>
                <a:latin typeface="Times New Roman" pitchFamily="18" charset="0"/>
                <a:cs typeface="Times New Roman" pitchFamily="18" charset="0"/>
              </a:rPr>
              <a:t>Кері байланыс</a:t>
            </a:r>
            <a:endParaRPr lang="ru-RU" sz="4800" b="1" dirty="0">
              <a:solidFill>
                <a:srgbClr val="C00000"/>
              </a:solidFill>
              <a:latin typeface="Times New Roman" pitchFamily="18" charset="0"/>
              <a:cs typeface="Times New Roman" pitchFamily="18" charset="0"/>
            </a:endParaRPr>
          </a:p>
        </p:txBody>
      </p:sp>
      <p:pic>
        <p:nvPicPr>
          <p:cNvPr id="4" name="Рисунок 3" descr="D:\Алтыншаш\Facebook-көрнекілік\Facebook\FB_IMG_1565462762091.jpg"/>
          <p:cNvPicPr/>
          <p:nvPr/>
        </p:nvPicPr>
        <p:blipFill>
          <a:blip r:embed="rId2"/>
          <a:srcRect b="72240"/>
          <a:stretch>
            <a:fillRect/>
          </a:stretch>
        </p:blipFill>
        <p:spPr bwMode="auto">
          <a:xfrm>
            <a:off x="822960" y="1306285"/>
            <a:ext cx="7903029" cy="449362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672</TotalTime>
  <Words>306</Words>
  <Application>Microsoft Office PowerPoint</Application>
  <PresentationFormat>Экран (4:3)</PresentationFormat>
  <Paragraphs>74</Paragraphs>
  <Slides>10</Slides>
  <Notes>4</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10</vt:i4>
      </vt:variant>
    </vt:vector>
  </HeadingPairs>
  <TitlesOfParts>
    <vt:vector size="18" baseType="lpstr">
      <vt:lpstr>Arial</vt:lpstr>
      <vt:lpstr>Calibri</vt:lpstr>
      <vt:lpstr>Lucida Sans Unicode</vt:lpstr>
      <vt:lpstr>Times New Roman</vt:lpstr>
      <vt:lpstr>Verdana</vt:lpstr>
      <vt:lpstr>Wingdings 2</vt:lpstr>
      <vt:lpstr>Wingdings 3</vt:lpstr>
      <vt:lpstr>Открытая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dc:creator>
  <cp:lastModifiedBy>Huawei</cp:lastModifiedBy>
  <cp:revision>79</cp:revision>
  <dcterms:created xsi:type="dcterms:W3CDTF">2020-04-14T16:57:10Z</dcterms:created>
  <dcterms:modified xsi:type="dcterms:W3CDTF">2024-10-12T16:30:17Z</dcterms:modified>
</cp:coreProperties>
</file>