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7" r:id="rId2"/>
    <p:sldId id="285" r:id="rId3"/>
    <p:sldId id="287" r:id="rId4"/>
    <p:sldId id="278" r:id="rId5"/>
    <p:sldId id="303" r:id="rId6"/>
    <p:sldId id="302" r:id="rId7"/>
    <p:sldId id="296" r:id="rId8"/>
    <p:sldId id="297" r:id="rId9"/>
    <p:sldId id="298" r:id="rId10"/>
    <p:sldId id="272" r:id="rId11"/>
    <p:sldId id="300" r:id="rId12"/>
    <p:sldId id="301" r:id="rId13"/>
    <p:sldId id="284" r:id="rId14"/>
    <p:sldId id="28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33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53" y="4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DE6CC1-D060-44C6-9F9E-BB5F880B9426}" type="doc">
      <dgm:prSet loTypeId="urn:microsoft.com/office/officeart/2005/8/layout/radial6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796B1BD-6B40-45C9-A2FF-6D70C9E03418}">
      <dgm:prSet phldrT="[Текст]"/>
      <dgm:spPr/>
      <dgm:t>
        <a:bodyPr/>
        <a:lstStyle/>
        <a:p>
          <a:r>
            <a:rPr lang="kk-KZ" b="1" smtClean="0">
              <a:solidFill>
                <a:srgbClr val="C00000"/>
              </a:solidFill>
            </a:rPr>
            <a:t>Су</a:t>
          </a:r>
          <a:endParaRPr lang="ru-RU" b="1" dirty="0">
            <a:solidFill>
              <a:srgbClr val="C00000"/>
            </a:solidFill>
          </a:endParaRPr>
        </a:p>
      </dgm:t>
    </dgm:pt>
    <dgm:pt modelId="{39F879B9-A50E-4873-AD2C-69F3E66B9851}" type="parTrans" cxnId="{B2CF67AC-FE2F-43C3-A2AE-446C94C983B6}">
      <dgm:prSet/>
      <dgm:spPr/>
      <dgm:t>
        <a:bodyPr/>
        <a:lstStyle/>
        <a:p>
          <a:endParaRPr lang="ru-RU"/>
        </a:p>
      </dgm:t>
    </dgm:pt>
    <dgm:pt modelId="{68BC3922-6238-497C-9A31-AE1893374293}" type="sibTrans" cxnId="{B2CF67AC-FE2F-43C3-A2AE-446C94C983B6}">
      <dgm:prSet/>
      <dgm:spPr/>
      <dgm:t>
        <a:bodyPr/>
        <a:lstStyle/>
        <a:p>
          <a:endParaRPr lang="ru-RU"/>
        </a:p>
      </dgm:t>
    </dgm:pt>
    <dgm:pt modelId="{062CCE6E-7B3A-460B-8220-EE4A5EAD70DB}">
      <dgm:prSet phldrT="[Текст]"/>
      <dgm:spPr/>
      <dgm:t>
        <a:bodyPr/>
        <a:lstStyle/>
        <a:p>
          <a:r>
            <a:rPr lang="kk-KZ" b="1" dirty="0" smtClean="0">
              <a:solidFill>
                <a:srgbClr val="002060"/>
              </a:solidFill>
            </a:rPr>
            <a:t>Мөлдір</a:t>
          </a:r>
          <a:endParaRPr lang="ru-RU" b="1" dirty="0">
            <a:solidFill>
              <a:srgbClr val="002060"/>
            </a:solidFill>
          </a:endParaRPr>
        </a:p>
      </dgm:t>
    </dgm:pt>
    <dgm:pt modelId="{114C0217-853D-4EDA-9953-F442AE8524A3}" type="parTrans" cxnId="{C30D1396-43D0-49F5-8759-BBB5F79EE526}">
      <dgm:prSet/>
      <dgm:spPr/>
      <dgm:t>
        <a:bodyPr/>
        <a:lstStyle/>
        <a:p>
          <a:endParaRPr lang="ru-RU"/>
        </a:p>
      </dgm:t>
    </dgm:pt>
    <dgm:pt modelId="{D0201094-E2AD-4E83-9BB2-CED2A6CB9781}" type="sibTrans" cxnId="{C30D1396-43D0-49F5-8759-BBB5F79EE526}">
      <dgm:prSet/>
      <dgm:spPr/>
      <dgm:t>
        <a:bodyPr/>
        <a:lstStyle/>
        <a:p>
          <a:endParaRPr lang="ru-RU"/>
        </a:p>
      </dgm:t>
    </dgm:pt>
    <dgm:pt modelId="{A2E79B56-060A-4E71-94E7-D067263D78ED}">
      <dgm:prSet phldrT="[Текст]"/>
      <dgm:spPr/>
      <dgm:t>
        <a:bodyPr/>
        <a:lstStyle/>
        <a:p>
          <a:r>
            <a:rPr lang="kk-KZ" b="1" smtClean="0">
              <a:solidFill>
                <a:srgbClr val="002060"/>
              </a:solidFill>
            </a:rPr>
            <a:t>Түссіз </a:t>
          </a:r>
          <a:endParaRPr lang="ru-RU" b="1" dirty="0">
            <a:solidFill>
              <a:srgbClr val="002060"/>
            </a:solidFill>
          </a:endParaRPr>
        </a:p>
      </dgm:t>
    </dgm:pt>
    <dgm:pt modelId="{2809F7CC-3B46-4954-B362-ECDA3A542589}" type="parTrans" cxnId="{F503845A-1969-4AC6-8E6E-14B7C712811E}">
      <dgm:prSet/>
      <dgm:spPr/>
      <dgm:t>
        <a:bodyPr/>
        <a:lstStyle/>
        <a:p>
          <a:endParaRPr lang="ru-RU"/>
        </a:p>
      </dgm:t>
    </dgm:pt>
    <dgm:pt modelId="{E99B9D23-1F73-4403-9FC8-5B8B2CA2CEAF}" type="sibTrans" cxnId="{F503845A-1969-4AC6-8E6E-14B7C712811E}">
      <dgm:prSet/>
      <dgm:spPr/>
      <dgm:t>
        <a:bodyPr/>
        <a:lstStyle/>
        <a:p>
          <a:endParaRPr lang="ru-RU"/>
        </a:p>
      </dgm:t>
    </dgm:pt>
    <dgm:pt modelId="{E370EE29-FECF-4B8D-AFD2-7EF1E652B0C0}">
      <dgm:prSet phldrT="[Текст]"/>
      <dgm:spPr/>
      <dgm:t>
        <a:bodyPr/>
        <a:lstStyle/>
        <a:p>
          <a:r>
            <a:rPr lang="kk-KZ" b="1" smtClean="0">
              <a:solidFill>
                <a:srgbClr val="002060"/>
              </a:solidFill>
            </a:rPr>
            <a:t>Сұйық </a:t>
          </a:r>
          <a:endParaRPr lang="ru-RU" b="1" dirty="0">
            <a:solidFill>
              <a:srgbClr val="002060"/>
            </a:solidFill>
          </a:endParaRPr>
        </a:p>
      </dgm:t>
    </dgm:pt>
    <dgm:pt modelId="{654E4256-620F-4429-A8E7-C5BF838D97E2}" type="parTrans" cxnId="{9D160D96-07EA-4BF7-AC37-A7D77D3C2AC5}">
      <dgm:prSet/>
      <dgm:spPr/>
      <dgm:t>
        <a:bodyPr/>
        <a:lstStyle/>
        <a:p>
          <a:endParaRPr lang="ru-RU"/>
        </a:p>
      </dgm:t>
    </dgm:pt>
    <dgm:pt modelId="{8B72471E-C1DA-4192-968E-CFAEDCE5C43E}" type="sibTrans" cxnId="{9D160D96-07EA-4BF7-AC37-A7D77D3C2AC5}">
      <dgm:prSet/>
      <dgm:spPr/>
      <dgm:t>
        <a:bodyPr/>
        <a:lstStyle/>
        <a:p>
          <a:endParaRPr lang="ru-RU"/>
        </a:p>
      </dgm:t>
    </dgm:pt>
    <dgm:pt modelId="{140F0AC6-2C33-4451-A63C-B355DA841F4D}" type="pres">
      <dgm:prSet presAssocID="{D0DE6CC1-D060-44C6-9F9E-BB5F880B9426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9244B17-7D35-4AC5-8E24-2CC94BB0AA3E}" type="pres">
      <dgm:prSet presAssocID="{0796B1BD-6B40-45C9-A2FF-6D70C9E03418}" presName="centerShape" presStyleLbl="node0" presStyleIdx="0" presStyleCnt="1"/>
      <dgm:spPr/>
      <dgm:t>
        <a:bodyPr/>
        <a:lstStyle/>
        <a:p>
          <a:endParaRPr lang="ru-RU"/>
        </a:p>
      </dgm:t>
    </dgm:pt>
    <dgm:pt modelId="{A0B20FAF-5777-4EE3-892F-4E98953B7179}" type="pres">
      <dgm:prSet presAssocID="{062CCE6E-7B3A-460B-8220-EE4A5EAD70DB}" presName="node" presStyleLbl="node1" presStyleIdx="0" presStyleCnt="3" custScaleX="2296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C0C55C-A88C-4F1E-AD8E-880A460F656D}" type="pres">
      <dgm:prSet presAssocID="{062CCE6E-7B3A-460B-8220-EE4A5EAD70DB}" presName="dummy" presStyleCnt="0"/>
      <dgm:spPr/>
    </dgm:pt>
    <dgm:pt modelId="{9EA0B350-2368-495A-AAB5-44B7280CABFA}" type="pres">
      <dgm:prSet presAssocID="{D0201094-E2AD-4E83-9BB2-CED2A6CB9781}" presName="sibTrans" presStyleLbl="sibTrans2D1" presStyleIdx="0" presStyleCnt="3"/>
      <dgm:spPr/>
      <dgm:t>
        <a:bodyPr/>
        <a:lstStyle/>
        <a:p>
          <a:endParaRPr lang="ru-RU"/>
        </a:p>
      </dgm:t>
    </dgm:pt>
    <dgm:pt modelId="{F144F5F3-26B1-4B19-B50E-3D41EE67ADB1}" type="pres">
      <dgm:prSet presAssocID="{A2E79B56-060A-4E71-94E7-D067263D78ED}" presName="node" presStyleLbl="node1" presStyleIdx="1" presStyleCnt="3" custScaleX="241910" custRadScaleRad="144236" custRadScaleInc="-106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3CFB57-3D3F-45E5-9468-0CD8C0ABD7BA}" type="pres">
      <dgm:prSet presAssocID="{A2E79B56-060A-4E71-94E7-D067263D78ED}" presName="dummy" presStyleCnt="0"/>
      <dgm:spPr/>
    </dgm:pt>
    <dgm:pt modelId="{F1021FE3-39CF-4EE3-8272-ED99A89BF4AA}" type="pres">
      <dgm:prSet presAssocID="{E99B9D23-1F73-4403-9FC8-5B8B2CA2CEAF}" presName="sibTrans" presStyleLbl="sibTrans2D1" presStyleIdx="1" presStyleCnt="3" custScaleY="27830"/>
      <dgm:spPr/>
      <dgm:t>
        <a:bodyPr/>
        <a:lstStyle/>
        <a:p>
          <a:endParaRPr lang="ru-RU"/>
        </a:p>
      </dgm:t>
    </dgm:pt>
    <dgm:pt modelId="{6E5E4968-6948-4A57-BF4D-A1D69B8201E8}" type="pres">
      <dgm:prSet presAssocID="{E370EE29-FECF-4B8D-AFD2-7EF1E652B0C0}" presName="node" presStyleLbl="node1" presStyleIdx="2" presStyleCnt="3" custScaleX="236722" custRadScaleRad="133043" custRadScaleInc="43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7CD864-878F-4B19-A664-5F0BB241EC7B}" type="pres">
      <dgm:prSet presAssocID="{E370EE29-FECF-4B8D-AFD2-7EF1E652B0C0}" presName="dummy" presStyleCnt="0"/>
      <dgm:spPr/>
    </dgm:pt>
    <dgm:pt modelId="{C96A2A3E-5733-42C7-B580-221FBC371330}" type="pres">
      <dgm:prSet presAssocID="{8B72471E-C1DA-4192-968E-CFAEDCE5C43E}" presName="sibTrans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65AE0073-B815-44BD-95C5-A50E62595526}" type="presOf" srcId="{E99B9D23-1F73-4403-9FC8-5B8B2CA2CEAF}" destId="{F1021FE3-39CF-4EE3-8272-ED99A89BF4AA}" srcOrd="0" destOrd="0" presId="urn:microsoft.com/office/officeart/2005/8/layout/radial6"/>
    <dgm:cxn modelId="{B226A1E7-D5D8-461A-A58F-E326860756F6}" type="presOf" srcId="{8B72471E-C1DA-4192-968E-CFAEDCE5C43E}" destId="{C96A2A3E-5733-42C7-B580-221FBC371330}" srcOrd="0" destOrd="0" presId="urn:microsoft.com/office/officeart/2005/8/layout/radial6"/>
    <dgm:cxn modelId="{35B0FB96-9BEC-46EE-BF31-3155B7870BB0}" type="presOf" srcId="{D0DE6CC1-D060-44C6-9F9E-BB5F880B9426}" destId="{140F0AC6-2C33-4451-A63C-B355DA841F4D}" srcOrd="0" destOrd="0" presId="urn:microsoft.com/office/officeart/2005/8/layout/radial6"/>
    <dgm:cxn modelId="{B2CF67AC-FE2F-43C3-A2AE-446C94C983B6}" srcId="{D0DE6CC1-D060-44C6-9F9E-BB5F880B9426}" destId="{0796B1BD-6B40-45C9-A2FF-6D70C9E03418}" srcOrd="0" destOrd="0" parTransId="{39F879B9-A50E-4873-AD2C-69F3E66B9851}" sibTransId="{68BC3922-6238-497C-9A31-AE1893374293}"/>
    <dgm:cxn modelId="{D7C4B876-FB57-463E-A3E2-97F276F2AAB2}" type="presOf" srcId="{0796B1BD-6B40-45C9-A2FF-6D70C9E03418}" destId="{E9244B17-7D35-4AC5-8E24-2CC94BB0AA3E}" srcOrd="0" destOrd="0" presId="urn:microsoft.com/office/officeart/2005/8/layout/radial6"/>
    <dgm:cxn modelId="{C30D1396-43D0-49F5-8759-BBB5F79EE526}" srcId="{0796B1BD-6B40-45C9-A2FF-6D70C9E03418}" destId="{062CCE6E-7B3A-460B-8220-EE4A5EAD70DB}" srcOrd="0" destOrd="0" parTransId="{114C0217-853D-4EDA-9953-F442AE8524A3}" sibTransId="{D0201094-E2AD-4E83-9BB2-CED2A6CB9781}"/>
    <dgm:cxn modelId="{F7F99B46-ED08-48C0-9A35-A3EDD2203964}" type="presOf" srcId="{062CCE6E-7B3A-460B-8220-EE4A5EAD70DB}" destId="{A0B20FAF-5777-4EE3-892F-4E98953B7179}" srcOrd="0" destOrd="0" presId="urn:microsoft.com/office/officeart/2005/8/layout/radial6"/>
    <dgm:cxn modelId="{F503845A-1969-4AC6-8E6E-14B7C712811E}" srcId="{0796B1BD-6B40-45C9-A2FF-6D70C9E03418}" destId="{A2E79B56-060A-4E71-94E7-D067263D78ED}" srcOrd="1" destOrd="0" parTransId="{2809F7CC-3B46-4954-B362-ECDA3A542589}" sibTransId="{E99B9D23-1F73-4403-9FC8-5B8B2CA2CEAF}"/>
    <dgm:cxn modelId="{9D160D96-07EA-4BF7-AC37-A7D77D3C2AC5}" srcId="{0796B1BD-6B40-45C9-A2FF-6D70C9E03418}" destId="{E370EE29-FECF-4B8D-AFD2-7EF1E652B0C0}" srcOrd="2" destOrd="0" parTransId="{654E4256-620F-4429-A8E7-C5BF838D97E2}" sibTransId="{8B72471E-C1DA-4192-968E-CFAEDCE5C43E}"/>
    <dgm:cxn modelId="{6DA6F52A-C296-41D5-A186-6E17DCEA8CEB}" type="presOf" srcId="{A2E79B56-060A-4E71-94E7-D067263D78ED}" destId="{F144F5F3-26B1-4B19-B50E-3D41EE67ADB1}" srcOrd="0" destOrd="0" presId="urn:microsoft.com/office/officeart/2005/8/layout/radial6"/>
    <dgm:cxn modelId="{A3E71773-B11B-48A3-9602-71EF24531296}" type="presOf" srcId="{D0201094-E2AD-4E83-9BB2-CED2A6CB9781}" destId="{9EA0B350-2368-495A-AAB5-44B7280CABFA}" srcOrd="0" destOrd="0" presId="urn:microsoft.com/office/officeart/2005/8/layout/radial6"/>
    <dgm:cxn modelId="{686F356A-5895-4CFF-BB82-7EA3255AD08F}" type="presOf" srcId="{E370EE29-FECF-4B8D-AFD2-7EF1E652B0C0}" destId="{6E5E4968-6948-4A57-BF4D-A1D69B8201E8}" srcOrd="0" destOrd="0" presId="urn:microsoft.com/office/officeart/2005/8/layout/radial6"/>
    <dgm:cxn modelId="{B073BE51-A77C-4B10-9FEB-3C384E628F8E}" type="presParOf" srcId="{140F0AC6-2C33-4451-A63C-B355DA841F4D}" destId="{E9244B17-7D35-4AC5-8E24-2CC94BB0AA3E}" srcOrd="0" destOrd="0" presId="urn:microsoft.com/office/officeart/2005/8/layout/radial6"/>
    <dgm:cxn modelId="{6D466AA3-7FC4-4117-997A-A914A6B10256}" type="presParOf" srcId="{140F0AC6-2C33-4451-A63C-B355DA841F4D}" destId="{A0B20FAF-5777-4EE3-892F-4E98953B7179}" srcOrd="1" destOrd="0" presId="urn:microsoft.com/office/officeart/2005/8/layout/radial6"/>
    <dgm:cxn modelId="{A211AD8D-4809-40D9-A471-B7773C8AC9E0}" type="presParOf" srcId="{140F0AC6-2C33-4451-A63C-B355DA841F4D}" destId="{83C0C55C-A88C-4F1E-AD8E-880A460F656D}" srcOrd="2" destOrd="0" presId="urn:microsoft.com/office/officeart/2005/8/layout/radial6"/>
    <dgm:cxn modelId="{6CBAE520-0FE3-4E4E-9934-2BED6BE85909}" type="presParOf" srcId="{140F0AC6-2C33-4451-A63C-B355DA841F4D}" destId="{9EA0B350-2368-495A-AAB5-44B7280CABFA}" srcOrd="3" destOrd="0" presId="urn:microsoft.com/office/officeart/2005/8/layout/radial6"/>
    <dgm:cxn modelId="{CACCD1D4-F5BA-44E3-B90E-080CC6E71666}" type="presParOf" srcId="{140F0AC6-2C33-4451-A63C-B355DA841F4D}" destId="{F144F5F3-26B1-4B19-B50E-3D41EE67ADB1}" srcOrd="4" destOrd="0" presId="urn:microsoft.com/office/officeart/2005/8/layout/radial6"/>
    <dgm:cxn modelId="{8D5DB4BA-8E2D-40F2-BBAE-2395C0457AA3}" type="presParOf" srcId="{140F0AC6-2C33-4451-A63C-B355DA841F4D}" destId="{093CFB57-3D3F-45E5-9468-0CD8C0ABD7BA}" srcOrd="5" destOrd="0" presId="urn:microsoft.com/office/officeart/2005/8/layout/radial6"/>
    <dgm:cxn modelId="{977C69ED-82FF-4770-AE20-2EA6AB08314A}" type="presParOf" srcId="{140F0AC6-2C33-4451-A63C-B355DA841F4D}" destId="{F1021FE3-39CF-4EE3-8272-ED99A89BF4AA}" srcOrd="6" destOrd="0" presId="urn:microsoft.com/office/officeart/2005/8/layout/radial6"/>
    <dgm:cxn modelId="{D041FC00-A0B8-483B-8A62-449C3E3F858B}" type="presParOf" srcId="{140F0AC6-2C33-4451-A63C-B355DA841F4D}" destId="{6E5E4968-6948-4A57-BF4D-A1D69B8201E8}" srcOrd="7" destOrd="0" presId="urn:microsoft.com/office/officeart/2005/8/layout/radial6"/>
    <dgm:cxn modelId="{CA1529D3-38EC-4C43-94F0-02765AD878C5}" type="presParOf" srcId="{140F0AC6-2C33-4451-A63C-B355DA841F4D}" destId="{9C7CD864-878F-4B19-A664-5F0BB241EC7B}" srcOrd="8" destOrd="0" presId="urn:microsoft.com/office/officeart/2005/8/layout/radial6"/>
    <dgm:cxn modelId="{D4F775F7-C88B-4141-A2B1-F18BE44BC842}" type="presParOf" srcId="{140F0AC6-2C33-4451-A63C-B355DA841F4D}" destId="{C96A2A3E-5733-42C7-B580-221FBC371330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F63065-0EAE-4D2C-8FA6-7112F18373DA}" type="doc">
      <dgm:prSet loTypeId="urn:microsoft.com/office/officeart/2005/8/layout/hierarchy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E609B81-FFF7-4547-8D60-E43498ADF53C}" type="pres">
      <dgm:prSet presAssocID="{C5F63065-0EAE-4D2C-8FA6-7112F18373D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</dgm:ptLst>
  <dgm:cxnLst>
    <dgm:cxn modelId="{CDE7BAF6-25C3-438C-9F60-1B2EDE86DC2C}" type="presOf" srcId="{C5F63065-0EAE-4D2C-8FA6-7112F18373DA}" destId="{6E609B81-FFF7-4547-8D60-E43498ADF53C}" srcOrd="0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0F419-9194-431A-B5DE-6667337C3919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97B5AC-F58C-43BD-9BFF-5E0EE57155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5398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1696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1696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60318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75755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75755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75755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7575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9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10" Type="http://schemas.openxmlformats.org/officeDocument/2006/relationships/image" Target="../media/image10.png"/><Relationship Id="rId4" Type="http://schemas.openxmlformats.org/officeDocument/2006/relationships/diagramData" Target="../diagrams/data2.xml"/><Relationship Id="rId9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6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2.jpeg"/><Relationship Id="rId9" Type="http://schemas.microsoft.com/office/2007/relationships/diagramDrawing" Target="../diagrams/drawin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youtube.com/watch?v=K0yrwfvvYS4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206" y="222070"/>
            <a:ext cx="7354389" cy="218521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kk-KZ" sz="2400" b="1" i="1" spc="28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4-тоқсан</a:t>
            </a: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32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Қазақ тілі</a:t>
            </a:r>
          </a:p>
          <a:p>
            <a:pPr algn="ctr">
              <a:defRPr/>
            </a:pPr>
            <a:endParaRPr lang="kk-KZ" sz="3200" b="1" i="1" spc="28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579565" y="341620"/>
            <a:ext cx="1771748" cy="18847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угольник 7"/>
          <p:cNvSpPr/>
          <p:nvPr/>
        </p:nvSpPr>
        <p:spPr>
          <a:xfrm>
            <a:off x="600891" y="2455816"/>
            <a:ext cx="6818812" cy="112340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Бастауыш сынып мұғалімі</a:t>
            </a:r>
            <a:r>
              <a:rPr lang="kk-KZ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kk-KZ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Сынып: 3</a:t>
            </a: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C:\Users\User\Pictures\59199196e97c915c0be0b5ac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6766560" y="1886618"/>
            <a:ext cx="2377440" cy="478632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97962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64612" y="170810"/>
            <a:ext cx="4400005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3200" b="1" i="1" u="none" strike="noStrike" kern="1200" cap="none" spc="28" normalizeH="0" baseline="0" noProof="0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0" y="1824030"/>
            <a:ext cx="1586753" cy="4785775"/>
          </a:xfrm>
          <a:prstGeom prst="rect">
            <a:avLst/>
          </a:prstGeom>
        </p:spPr>
      </p:pic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128375910"/>
              </p:ext>
            </p:extLst>
          </p:nvPr>
        </p:nvGraphicFramePr>
        <p:xfrm>
          <a:off x="3885840" y="3855511"/>
          <a:ext cx="2854036" cy="1219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1598279" y="792607"/>
            <a:ext cx="7315200" cy="341632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10-жаттығу.</a:t>
            </a: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Жазылым. 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Мәтінді көркем жаз.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400" b="1" u="sng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Сулы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жер –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нулы 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жер. Ну дегеніміз – қалың тоғай. Тоғай іші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көңілді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Тапсырма: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Қарамен жазылған сөздерді сөз құрамына талда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4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45474" y="3526973"/>
            <a:ext cx="6949440" cy="22859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Сулы</a:t>
            </a:r>
          </a:p>
          <a:p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Нулы</a:t>
            </a:r>
          </a:p>
          <a:p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Көңілді </a:t>
            </a:r>
            <a:endParaRPr lang="ru-RU" sz="2800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4258491" y="4167051"/>
          <a:ext cx="2747554" cy="1584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3777"/>
                <a:gridCol w="1373777"/>
              </a:tblGrid>
              <a:tr h="275953"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Түбір</a:t>
                      </a:r>
                      <a:r>
                        <a:rPr lang="kk-KZ" sz="20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Жұрнақ 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5953"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лы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5953"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Ну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лы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5953"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Көңіл 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ді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10800000" flipH="1" flipV="1">
            <a:off x="8103587" y="0"/>
            <a:ext cx="1040413" cy="11067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7" descr="Мастер – класс на тему «Возможности использования электронного микроскопа в  урочной и внеурочной деятельности педагога»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827937" y="4919940"/>
            <a:ext cx="2041742" cy="19380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3126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79269" y="2850968"/>
          <a:ext cx="6283233" cy="2543993"/>
        </p:xfrm>
        <a:graphic>
          <a:graphicData uri="http://schemas.openxmlformats.org/drawingml/2006/table">
            <a:tbl>
              <a:tblPr/>
              <a:tblGrid>
                <a:gridCol w="3140886"/>
                <a:gridCol w="3142347"/>
              </a:tblGrid>
              <a:tr h="1017597">
                <a:tc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kk-KZ" sz="32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Негізгі сын есім</a:t>
                      </a:r>
                      <a:endParaRPr lang="ru-RU" sz="32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kk-KZ" sz="32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Туынды сын есім</a:t>
                      </a:r>
                      <a:endParaRPr lang="ru-RU" sz="32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6396"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kk-KZ" sz="3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Жаңа, көк, жүйрік.</a:t>
                      </a:r>
                      <a:endParaRPr lang="ru-RU" sz="320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kk-KZ" sz="3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Әдепті, сүтті, атақты, көктемгі.</a:t>
                      </a:r>
                      <a:endParaRPr lang="ru-RU" sz="320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862150" y="277010"/>
            <a:ext cx="7772398" cy="255454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3-жаттығу. Берілген сын есімдерді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негізгі және туынды екенін анықта.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Жаңа, көк, әдепті, сүтті, атақты, жүйрік, көктемгі.</a:t>
            </a:r>
            <a:endParaRPr kumimoji="0" lang="kk-KZ" sz="3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7" descr="Мастер – класс на тему «Возможности использования электронного микроскопа в  урочной и внеурочной деятельности педагога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14875" y="4763185"/>
            <a:ext cx="2041742" cy="19380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31074" y="1047965"/>
          <a:ext cx="7680959" cy="946404"/>
        </p:xfrm>
        <a:graphic>
          <a:graphicData uri="http://schemas.openxmlformats.org/drawingml/2006/table">
            <a:tbl>
              <a:tblPr/>
              <a:tblGrid>
                <a:gridCol w="3839586"/>
                <a:gridCol w="3841373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Оның құлағы, құйрығы және жүні бар.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Оның ұзын құлағы, қысқа құйрығы және жылы жүні бар. Жазда жүні сұр, ал қыста ақ болады.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496390" y="0"/>
            <a:ext cx="832104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«Ойлан, тап!»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Оқы және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туралы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айтылғанын анықта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Мәтінде не туралы айтылғанын білуге қай сөз табы көмектесті?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Берілген етістіктерге -ғыш, -гіш, -қыш, -кіш жұрнақтарын жалғап, туынды сын есім жаса.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Біл, жүз, тап, сез, байқа, сөйле, айт.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• Жасаған туынды сын есімдеріңнің қайсысын қоянды сипаттауда қолданасың?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8194" y="4193179"/>
            <a:ext cx="8556171" cy="111034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Туынды сын есім: 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білгіш, жүзгіш, тапқыш, сезгіш, байқағыш, сөйлегіш, айтқыш.</a:t>
            </a:r>
            <a:endParaRPr lang="ru-RU" sz="2800" dirty="0"/>
          </a:p>
        </p:txBody>
      </p:sp>
      <p:pic>
        <p:nvPicPr>
          <p:cNvPr id="5" name="Picture 7" descr="Мастер – класс на тему «Возможности использования электронного микроскопа в  урочной и внеурочной деятельности педагога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27938" y="4710935"/>
            <a:ext cx="2041742" cy="19380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096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72084" y="327664"/>
            <a:ext cx="427770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Кері байланыс</a:t>
            </a:r>
            <a:endParaRPr lang="ru-RU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Ортақ сөз «Су» - Сабақтың тақырыбы: Бір түбірден тараған сөздер (Түбірлес  сөздер). 95-98 бет Сабақ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8194" y="1045029"/>
            <a:ext cx="8895805" cy="5316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Пин от пользователя USEFUL TIPS FOR ENGLISH TEACHE на доске каз.яз. |  Образова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486" y="425497"/>
            <a:ext cx="6505303" cy="55703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6023" y="0"/>
            <a:ext cx="7354389" cy="61247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7-Бөлім: “Су-тіршілік көзі” </a:t>
            </a: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1-сабақ</a:t>
            </a: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Тақырыбы: “ Негізгі және туынды сын есім”</a:t>
            </a: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3200" b="1" i="1" spc="28" dirty="0">
              <a:ln w="11430"/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0" y="1"/>
            <a:ext cx="1350769" cy="14369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2" descr="C:\Users\User\Pictures\59199196e97c915c0be0b5ac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7628709" y="1782115"/>
            <a:ext cx="1515291" cy="4786322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431074" y="2886891"/>
            <a:ext cx="786384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kk-KZ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-Тыңдалған мəтін бойынша қойылған сұрақтарға жауап беріп, мəтінде жалпы не туралы айтылғанын түсінесің;</a:t>
            </a:r>
          </a:p>
          <a:p>
            <a:pPr lvl="0"/>
            <a:endParaRPr lang="kk-KZ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-  Сөйлемнен сын есімді тауып, олардың қайсысы негізгі сын есім, қайсысы туынды сын есім </a:t>
            </a:r>
            <a:r>
              <a:rPr lang="kk-KZ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екенін ажыратуды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үйренесің.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46811" y="2225432"/>
            <a:ext cx="49638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k-KZ" sz="2400" b="1" i="1" u="sng" spc="28" dirty="0" smtClean="0">
                <a:ln w="11430">
                  <a:solidFill>
                    <a:srgbClr val="0000FF"/>
                  </a:solidFill>
                </a:ln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Бүгінгі сабақта үйренетінің:</a:t>
            </a:r>
          </a:p>
        </p:txBody>
      </p:sp>
    </p:spTree>
    <p:extLst>
      <p:ext uri="{BB962C8B-B14F-4D97-AF65-F5344CB8AC3E}">
        <p14:creationId xmlns:p14="http://schemas.microsoft.com/office/powerpoint/2010/main" val="2697962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04903" y="888273"/>
            <a:ext cx="563009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Оян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Оян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ботам!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Жатпа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қарап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Оян</a:t>
            </a:r>
            <a:r>
              <a:rPr lang="ru-RU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ботам!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Тезірек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шапшаңырақ!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Шақырды қораз мана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әлдеқашан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Қарап тұр терезеден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 жалтырап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10" descr="Лето - Обровская СШ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09006" y="731521"/>
            <a:ext cx="3813828" cy="3735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209006" y="274320"/>
            <a:ext cx="869986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Қызығушылықты ояту</a:t>
            </a:r>
          </a:p>
          <a:p>
            <a:pPr algn="ctr"/>
            <a:endParaRPr lang="kk-KZ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Жұмбақ шешу:</a:t>
            </a:r>
            <a:r>
              <a:rPr lang="kk-KZ" sz="3600" dirty="0" smtClean="0"/>
              <a:t> </a:t>
            </a:r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Жылт - жылт етеді,    </a:t>
            </a:r>
            <a:endParaRPr lang="ru-RU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Жылғалардан өтеді.</a:t>
            </a:r>
            <a:endParaRPr lang="ru-RU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-1" y="1743545"/>
            <a:ext cx="2429691" cy="425230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3360078" flipH="1">
            <a:off x="7867045" y="39090"/>
            <a:ext cx="1090004" cy="11595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угольник 7"/>
          <p:cNvSpPr/>
          <p:nvPr/>
        </p:nvSpPr>
        <p:spPr>
          <a:xfrm>
            <a:off x="6609806" y="2560320"/>
            <a:ext cx="1711234" cy="5486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СУ</a:t>
            </a:r>
            <a:endParaRPr lang="ru-RU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Схема 8"/>
          <p:cNvGraphicFramePr/>
          <p:nvPr/>
        </p:nvGraphicFramePr>
        <p:xfrm>
          <a:off x="1341122" y="3918857"/>
          <a:ext cx="7097484" cy="29391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841864" y="3235234"/>
            <a:ext cx="6544490" cy="5486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СУ - ТІРШІЛІК КӨЗІ. </a:t>
            </a:r>
            <a:endParaRPr lang="ru-RU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053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Graphic spid="9" grpId="0">
        <p:bldAsOne/>
      </p:bldGraphic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ын есім | Ашық сабақ | Разработки уроков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3589" y="352696"/>
            <a:ext cx="7576457" cy="5590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-1" y="1103465"/>
            <a:ext cx="2286000" cy="4814009"/>
          </a:xfrm>
          <a:prstGeom prst="rect">
            <a:avLst/>
          </a:prstGeom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18904" y="5956662"/>
            <a:ext cx="75111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kk-KZ" sz="2800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https://www.youtube.com/watch?v=K0yrwfvvYS4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3-сынып. Қазақ тілі. Негізгі және туынды сын есім - YouTube"/>
          <p:cNvPicPr/>
          <p:nvPr/>
        </p:nvPicPr>
        <p:blipFill>
          <a:blip r:embed="rId2" cstate="print"/>
          <a:srcRect l="17964" t="3191" r="13007" b="12411"/>
          <a:stretch>
            <a:fillRect/>
          </a:stretch>
        </p:blipFill>
        <p:spPr bwMode="auto">
          <a:xfrm>
            <a:off x="1802673" y="1476103"/>
            <a:ext cx="7341327" cy="5172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кругленный прямоугольник 2"/>
          <p:cNvSpPr/>
          <p:nvPr/>
        </p:nvSpPr>
        <p:spPr>
          <a:xfrm>
            <a:off x="2630989" y="235133"/>
            <a:ext cx="5167537" cy="103196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2800" b="1" i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40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Есіңде сақта!</a:t>
            </a:r>
          </a:p>
          <a:p>
            <a:endParaRPr lang="ru-RU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195939" y="1306287"/>
            <a:ext cx="2560323" cy="46895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1436913" y="156754"/>
            <a:ext cx="7497543" cy="629415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2800" b="1" i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endParaRPr lang="kk-KZ" sz="2800" b="1" i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Оқулықпен жұмыс</a:t>
            </a:r>
          </a:p>
          <a:p>
            <a:pPr algn="ctr"/>
            <a: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Мұраттың бастауы</a:t>
            </a:r>
          </a:p>
          <a:p>
            <a:pPr algn="just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Ойын алаңының арғы жағындағы кішкене жартастың түбінде бір топ құрақ* өсіп тұрған. Бірде соның жанына барып, демалып отырдық.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Бұрын осы жерде бастау болған дейді атам. Әне жер дымданып* жатыр. Қазып көрсек қайтеді? Мүмкін су шығар, – деді Мұрат. Оның сөзін әркім өзінше күлкіге айналдырып жіберді. 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Мейлі, күле беріңдер, – деп, Мұрат өкпелеп кетіп қалды. Біз қайтадан ойынға кіріскенбіз. 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Мұрат келе жатыр, – деп, бір бала дауыстап жіберді.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Жалт қарасақ, Мұрат келе жатыр екен. Қолында күрегі бар. Ол әлгі ойпаң* жерді қазуға кірісті. Екі-үш күрек бойы қазғанда су шығып, бүлкілдеп аға* бастады.        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Бізде үн жоқ. Мұрат бізге күле қарап: – Бастаудың* мөлдір суынан ішіңдер, – деді.       Біз бастау суын қос уыстай іліп алып, ішіп жатырмыз. Салқын су қандай тамаша десеңші!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kk-KZ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0" y="1139035"/>
            <a:ext cx="2254685" cy="478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26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1436913" y="156754"/>
            <a:ext cx="7497543" cy="629415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2400" b="1" i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400" b="1" i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Оқулықпен жұмыс</a:t>
            </a:r>
          </a:p>
          <a:p>
            <a:pPr algn="ctr"/>
            <a: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Мұраттың бастауы</a:t>
            </a:r>
          </a:p>
          <a:p>
            <a:pPr algn="ctr"/>
            <a: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Сөздік жұмыс</a:t>
            </a:r>
          </a:p>
          <a:p>
            <a:pPr algn="r"/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Бастау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бұлақ, өзен суының басталатын жері, көзі, тұма.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Дымдану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дымқылдану, сулану.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Құрақ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су жиегіне жайқалып өсетін балауса шөп, қамыс.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Ойпаң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төмен, ойлау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kk-KZ" sz="24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Сұрақтарға жауап бер.</a:t>
            </a:r>
          </a:p>
          <a:p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1. Балалар қай жерде ойнады? </a:t>
            </a: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Балалар ойнаған алаңда бұрын не болған?</a:t>
            </a: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3. Мұрат бастауды қандай белгілеріне қарап тапты?</a:t>
            </a: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• Мәтіндегі сын есімдерді тап.</a:t>
            </a: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kk-KZ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0" y="1269664"/>
            <a:ext cx="2254685" cy="478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26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1371598" y="365759"/>
            <a:ext cx="7497543" cy="57455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Сұрақтарға жауап бер:</a:t>
            </a:r>
          </a:p>
          <a:p>
            <a:pPr algn="ctr"/>
            <a:endParaRPr lang="kk-KZ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Балалар қай жерде ойнады? </a:t>
            </a:r>
          </a:p>
          <a:p>
            <a:endParaRPr lang="kk-KZ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Балалар ойнаған алаңда бұрын не болған?</a:t>
            </a:r>
          </a:p>
          <a:p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Мұрат бастауды қандай белгілеріне қарап тапты?</a:t>
            </a:r>
          </a:p>
          <a:p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kk-KZ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-809897" y="1295789"/>
            <a:ext cx="2254685" cy="478577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763484" y="1606729"/>
            <a:ext cx="6949440" cy="692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Ойын алаңының арғы жағындағы кішкене жартастың түбінде бір топ құрақ* өсіп тұрған. Бірде соның жанына барып, демалып отырды.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19942" y="2934788"/>
            <a:ext cx="6949440" cy="48768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Бұрын бүл жерде бастау болған.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650273" y="4119155"/>
            <a:ext cx="6949440" cy="48768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Кейбір жерлер дымданып жатыр.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645919" y="4898573"/>
            <a:ext cx="6949440" cy="48768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Сын есімдер: 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кішкене, ойпаң, мөлдір, салқын. </a:t>
            </a:r>
            <a:endParaRPr lang="ru-RU" dirty="0"/>
          </a:p>
        </p:txBody>
      </p:sp>
      <p:pic>
        <p:nvPicPr>
          <p:cNvPr id="8" name="Picture 7" descr="Мастер – класс на тему «Возможности использования электронного микроскопа в  урочной и внеурочной деятельности педагога»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919940"/>
            <a:ext cx="2041742" cy="19380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3126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1229</TotalTime>
  <Words>463</Words>
  <Application>Microsoft Office PowerPoint</Application>
  <PresentationFormat>Экран (4:3)</PresentationFormat>
  <Paragraphs>147</Paragraphs>
  <Slides>14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Arial</vt:lpstr>
      <vt:lpstr>Calibri</vt:lpstr>
      <vt:lpstr>Lucida Sans Unicode</vt:lpstr>
      <vt:lpstr>Times New Roman</vt:lpstr>
      <vt:lpstr>Verdana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Huawei</cp:lastModifiedBy>
  <cp:revision>139</cp:revision>
  <dcterms:created xsi:type="dcterms:W3CDTF">2020-04-14T16:57:10Z</dcterms:created>
  <dcterms:modified xsi:type="dcterms:W3CDTF">2024-10-14T14:17:42Z</dcterms:modified>
</cp:coreProperties>
</file>