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4"/>
  </p:notesMasterIdLst>
  <p:sldIdLst>
    <p:sldId id="257" r:id="rId2"/>
    <p:sldId id="271" r:id="rId3"/>
    <p:sldId id="259" r:id="rId4"/>
    <p:sldId id="272" r:id="rId5"/>
    <p:sldId id="261" r:id="rId6"/>
    <p:sldId id="283" r:id="rId7"/>
    <p:sldId id="284" r:id="rId8"/>
    <p:sldId id="285" r:id="rId9"/>
    <p:sldId id="286" r:id="rId10"/>
    <p:sldId id="287" r:id="rId11"/>
    <p:sldId id="282" r:id="rId12"/>
    <p:sldId id="278"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99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82" autoAdjust="0"/>
  </p:normalViewPr>
  <p:slideViewPr>
    <p:cSldViewPr snapToGrid="0">
      <p:cViewPr varScale="1">
        <p:scale>
          <a:sx n="84" d="100"/>
          <a:sy n="84" d="100"/>
        </p:scale>
        <p:origin x="1426"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10F419-9194-431A-B5DE-6667337C3919}" type="datetimeFigureOut">
              <a:rPr lang="ru-RU" smtClean="0"/>
              <a:pPr/>
              <a:t>14.10.2024</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97B5AC-F58C-43BD-9BFF-5E0EE5715514}" type="slidenum">
              <a:rPr lang="ru-RU" smtClean="0"/>
              <a:pPr/>
              <a:t>‹#›</a:t>
            </a:fld>
            <a:endParaRPr lang="ru-RU"/>
          </a:p>
        </p:txBody>
      </p:sp>
    </p:spTree>
    <p:extLst>
      <p:ext uri="{BB962C8B-B14F-4D97-AF65-F5344CB8AC3E}">
        <p14:creationId xmlns:p14="http://schemas.microsoft.com/office/powerpoint/2010/main" val="2465398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2B627F-C36E-43D4-9D8D-732942B77D39}"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61696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2B627F-C36E-43D4-9D8D-732942B77D39}"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61696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2B627F-C36E-43D4-9D8D-732942B77D39}"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0082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2B627F-C36E-43D4-9D8D-732942B77D39}"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07575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2B627F-C36E-43D4-9D8D-732942B77D39}"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075755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solidFill>
                <a:prstClr val="black">
                  <a:tint val="75000"/>
                </a:prstClr>
              </a:solidFill>
            </a:endParaRPr>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extLst/>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extLst/>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extLst/>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extLst/>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extLst/>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extLst/>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extLst/>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extLst/>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extLst/>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solidFill>
                  <a:prstClr val="black">
                    <a:tint val="75000"/>
                  </a:prstClr>
                </a:solidFill>
              </a:rPr>
              <a:pPr/>
              <a:t>14.10.2024</a:t>
            </a:fld>
            <a:endParaRPr lang="ru-RU">
              <a:solidFill>
                <a:prstClr val="black">
                  <a:tint val="75000"/>
                </a:prstClr>
              </a:solidFill>
            </a:endParaRPr>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solidFill>
                <a:prstClr val="black">
                  <a:tint val="75000"/>
                </a:prstClr>
              </a:solidFill>
            </a:endParaRPr>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solidFill>
                  <a:prstClr val="black">
                    <a:tint val="75000"/>
                  </a:prstClr>
                </a:solidFill>
              </a:rPr>
              <a:pPr/>
              <a:t>‹#›</a:t>
            </a:fld>
            <a:endParaRPr lang="ru-RU">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hyperlink" Target="&#1095;&#1072;&#1089;&#1099;.mp3" TargetMode="Externa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6206" y="222070"/>
            <a:ext cx="7354389" cy="255454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kk-KZ" sz="2400" b="1" i="1" spc="28" dirty="0" smtClean="0">
                <a:ln w="11430">
                  <a:solidFill>
                    <a:srgbClr val="0000FF"/>
                  </a:solid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p>
          <a:p>
            <a:pPr algn="ctr">
              <a:defRPr/>
            </a:pPr>
            <a:endParaRPr lang="kk-KZ" sz="2400" b="1" i="1" spc="28" dirty="0" smtClean="0">
              <a:ln w="11430">
                <a:solidFill>
                  <a:srgbClr val="0000FF"/>
                </a:solid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r>
              <a:rPr lang="kk-KZ" sz="2400" b="1" i="1" spc="28" dirty="0" smtClean="0">
                <a:ln w="11430">
                  <a:solidFill>
                    <a:srgbClr val="0000FF"/>
                  </a:solid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i="1" spc="28" dirty="0" smtClean="0">
                <a:ln w="11430">
                  <a:solidFill>
                    <a:srgbClr val="0000FF"/>
                  </a:solid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4</a:t>
            </a:r>
            <a:r>
              <a:rPr lang="kk-KZ" sz="2400" b="1" i="1" spc="28" dirty="0" smtClean="0">
                <a:ln w="11430">
                  <a:solidFill>
                    <a:srgbClr val="0000FF"/>
                  </a:solid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 тоқсан</a:t>
            </a:r>
          </a:p>
          <a:p>
            <a:pPr algn="ctr">
              <a:defRPr/>
            </a:pPr>
            <a:endParaRPr lang="kk-KZ" sz="2400" b="1" i="1" spc="28" dirty="0" smtClean="0">
              <a:ln w="11430">
                <a:solidFill>
                  <a:srgbClr val="0000FF"/>
                </a:solid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r>
              <a:rPr lang="kk-KZ" sz="3200" b="1" i="1" spc="28" dirty="0" smtClean="0">
                <a:ln w="11430">
                  <a:solidFill>
                    <a:srgbClr val="0000FF"/>
                  </a:solid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Қазақ тілі</a:t>
            </a:r>
          </a:p>
          <a:p>
            <a:pPr algn="ctr">
              <a:defRPr/>
            </a:pPr>
            <a:endParaRPr lang="kk-KZ" sz="3200" b="1" i="1" spc="28" dirty="0">
              <a:ln w="11430"/>
              <a:gradFill>
                <a:gsLst>
                  <a:gs pos="25000">
                    <a:srgbClr val="C0504D">
                      <a:satMod val="155000"/>
                    </a:srgbClr>
                  </a:gs>
                  <a:gs pos="100000">
                    <a:srgbClr val="C0504D">
                      <a:shade val="45000"/>
                      <a:satMod val="165000"/>
                    </a:srgbClr>
                  </a:gs>
                </a:gsLst>
                <a:lin ang="5400000"/>
              </a:gra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6" name="Picture 1"/>
          <p:cNvPicPr>
            <a:picLocks noChangeAspect="1" noChangeArrowheads="1"/>
          </p:cNvPicPr>
          <p:nvPr/>
        </p:nvPicPr>
        <p:blipFill>
          <a:blip r:embed="rId3" cstate="print"/>
          <a:srcRect/>
          <a:stretch>
            <a:fillRect/>
          </a:stretch>
        </p:blipFill>
        <p:spPr bwMode="auto">
          <a:xfrm flipH="1">
            <a:off x="579565" y="341620"/>
            <a:ext cx="1771748" cy="1884741"/>
          </a:xfrm>
          <a:prstGeom prst="rect">
            <a:avLst/>
          </a:prstGeom>
          <a:ln>
            <a:noFill/>
          </a:ln>
          <a:effectLst>
            <a:softEdge rad="112500"/>
          </a:effectLst>
        </p:spPr>
      </p:pic>
      <p:pic>
        <p:nvPicPr>
          <p:cNvPr id="7" name="Picture 2" descr="C:\Users\User\Pictures\59199196e97c915c0be0b5ac.png"/>
          <p:cNvPicPr>
            <a:picLocks noChangeAspect="1" noChangeArrowheads="1"/>
          </p:cNvPicPr>
          <p:nvPr/>
        </p:nvPicPr>
        <p:blipFill>
          <a:blip r:embed="rId4" cstate="print"/>
          <a:srcRect/>
          <a:stretch>
            <a:fillRect/>
          </a:stretch>
        </p:blipFill>
        <p:spPr bwMode="auto">
          <a:xfrm flipH="1">
            <a:off x="7315200" y="1677612"/>
            <a:ext cx="1828800" cy="4786322"/>
          </a:xfrm>
          <a:prstGeom prst="rect">
            <a:avLst/>
          </a:prstGeom>
          <a:noFill/>
        </p:spPr>
      </p:pic>
      <p:sp>
        <p:nvSpPr>
          <p:cNvPr id="8" name="Прямоугольник 7"/>
          <p:cNvSpPr/>
          <p:nvPr/>
        </p:nvSpPr>
        <p:spPr>
          <a:xfrm>
            <a:off x="180305" y="2792692"/>
            <a:ext cx="7171509" cy="11234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b="1" i="1" dirty="0" smtClean="0">
                <a:solidFill>
                  <a:srgbClr val="002060"/>
                </a:solidFill>
                <a:latin typeface="Times New Roman" pitchFamily="18" charset="0"/>
                <a:cs typeface="Times New Roman" pitchFamily="18" charset="0"/>
              </a:rPr>
              <a:t>      Бастауыш сынып мұғалімі</a:t>
            </a:r>
            <a:r>
              <a:rPr lang="kk-KZ" b="1" i="1" dirty="0" smtClean="0">
                <a:solidFill>
                  <a:srgbClr val="002060"/>
                </a:solidFill>
                <a:latin typeface="Times New Roman" pitchFamily="18" charset="0"/>
                <a:cs typeface="Times New Roman" pitchFamily="18" charset="0"/>
              </a:rPr>
              <a:t>:</a:t>
            </a:r>
            <a:endParaRPr lang="kk-KZ" b="1" i="1" dirty="0" smtClean="0">
              <a:solidFill>
                <a:srgbClr val="002060"/>
              </a:solidFill>
              <a:latin typeface="Times New Roman" pitchFamily="18" charset="0"/>
              <a:cs typeface="Times New Roman" pitchFamily="18" charset="0"/>
            </a:endParaRPr>
          </a:p>
          <a:p>
            <a:pPr algn="ctr"/>
            <a:endParaRPr lang="kk-KZ" b="1" i="1" dirty="0" smtClean="0">
              <a:solidFill>
                <a:srgbClr val="002060"/>
              </a:solidFill>
              <a:latin typeface="Times New Roman" pitchFamily="18" charset="0"/>
              <a:cs typeface="Times New Roman" pitchFamily="18" charset="0"/>
            </a:endParaRPr>
          </a:p>
          <a:p>
            <a:pPr algn="ctr"/>
            <a:r>
              <a:rPr lang="kk-KZ" b="1" i="1" dirty="0" smtClean="0">
                <a:solidFill>
                  <a:srgbClr val="002060"/>
                </a:solidFill>
                <a:latin typeface="Times New Roman" pitchFamily="18" charset="0"/>
                <a:cs typeface="Times New Roman" pitchFamily="18" charset="0"/>
              </a:rPr>
              <a:t>Сынып: 3</a:t>
            </a:r>
            <a:endParaRPr lang="ru-RU"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697962739"/>
      </p:ext>
    </p:extLst>
  </p:cSld>
  <p:clrMapOvr>
    <a:masterClrMapping/>
  </p:clrMapOvr>
  <mc:AlternateContent xmlns:mc="http://schemas.openxmlformats.org/markup-compatibility/2006" xmlns:p14="http://schemas.microsoft.com/office/powerpoint/2010/main">
    <mc:Choice Requires="p14">
      <p:transition spd="slow" p14:dur="2000" advTm="20495"/>
    </mc:Choice>
    <mc:Fallback xmlns="">
      <p:transition spd="slow" advTm="20495"/>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755498" y="0"/>
            <a:ext cx="7955280" cy="12618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800" b="1" i="0"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Семантикалық</a:t>
            </a:r>
            <a:r>
              <a:rPr kumimoji="0" lang="kk-KZ" sz="2800" b="1" i="0" u="sng" strike="noStrike" cap="none" normalizeH="0" dirty="0" smtClean="0">
                <a:ln>
                  <a:noFill/>
                </a:ln>
                <a:solidFill>
                  <a:srgbClr val="C00000"/>
                </a:solidFill>
                <a:effectLst/>
                <a:latin typeface="Times New Roman" pitchFamily="18" charset="0"/>
                <a:ea typeface="Calibri" pitchFamily="34" charset="0"/>
                <a:cs typeface="Times New Roman" pitchFamily="18" charset="0"/>
              </a:rPr>
              <a:t> картамен жұмыс</a:t>
            </a:r>
            <a:endParaRPr kumimoji="0" lang="ru-RU" sz="28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endParaRPr lang="kk-KZ" sz="1200" dirty="0" smtClean="0">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p:txBody>
      </p:sp>
      <p:graphicFrame>
        <p:nvGraphicFramePr>
          <p:cNvPr id="11" name="Таблица 10"/>
          <p:cNvGraphicFramePr>
            <a:graphicFrameLocks noGrp="1"/>
          </p:cNvGraphicFramePr>
          <p:nvPr/>
        </p:nvGraphicFramePr>
        <p:xfrm>
          <a:off x="200417" y="864293"/>
          <a:ext cx="4158642" cy="4829684"/>
        </p:xfrm>
        <a:graphic>
          <a:graphicData uri="http://schemas.openxmlformats.org/drawingml/2006/table">
            <a:tbl>
              <a:tblPr/>
              <a:tblGrid>
                <a:gridCol w="1703539"/>
                <a:gridCol w="1258535"/>
                <a:gridCol w="1196568"/>
              </a:tblGrid>
              <a:tr h="647775">
                <a:tc>
                  <a:txBody>
                    <a:bodyPr/>
                    <a:lstStyle/>
                    <a:p>
                      <a:pPr algn="ctr">
                        <a:lnSpc>
                          <a:spcPct val="115000"/>
                        </a:lnSpc>
                        <a:spcAft>
                          <a:spcPts val="835"/>
                        </a:spcAft>
                      </a:pPr>
                      <a:r>
                        <a:rPr lang="kk-KZ" sz="2800" b="1" dirty="0">
                          <a:solidFill>
                            <a:srgbClr val="002060"/>
                          </a:solidFill>
                          <a:latin typeface="Times New Roman"/>
                          <a:ea typeface="Times New Roman"/>
                          <a:cs typeface="Times New Roman"/>
                        </a:rPr>
                        <a:t>Сын есім</a:t>
                      </a:r>
                      <a:endParaRPr lang="ru-RU" sz="2800" dirty="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835"/>
                        </a:spcAft>
                      </a:pPr>
                      <a:r>
                        <a:rPr lang="kk-KZ" sz="2800" b="1" dirty="0">
                          <a:solidFill>
                            <a:srgbClr val="002060"/>
                          </a:solidFill>
                          <a:latin typeface="Times New Roman"/>
                          <a:ea typeface="Times New Roman"/>
                          <a:cs typeface="Times New Roman"/>
                        </a:rPr>
                        <a:t>Негізгі</a:t>
                      </a:r>
                      <a:endParaRPr lang="ru-RU" sz="2800" dirty="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835"/>
                        </a:spcAft>
                      </a:pPr>
                      <a:r>
                        <a:rPr lang="kk-KZ" sz="2800" b="1" dirty="0">
                          <a:solidFill>
                            <a:srgbClr val="002060"/>
                          </a:solidFill>
                          <a:latin typeface="Times New Roman"/>
                          <a:ea typeface="Times New Roman"/>
                          <a:cs typeface="Times New Roman"/>
                        </a:rPr>
                        <a:t>Туынды</a:t>
                      </a:r>
                      <a:endParaRPr lang="ru-RU" sz="2800" dirty="0">
                        <a:solidFill>
                          <a:srgbClr val="002060"/>
                        </a:solidFill>
                        <a:latin typeface="Calibri"/>
                        <a:ea typeface="Calibri"/>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09353">
                <a:tc>
                  <a:txBody>
                    <a:bodyPr/>
                    <a:lstStyle/>
                    <a:p>
                      <a:pPr>
                        <a:lnSpc>
                          <a:spcPct val="115000"/>
                        </a:lnSpc>
                        <a:spcAft>
                          <a:spcPts val="835"/>
                        </a:spcAft>
                      </a:pPr>
                      <a:r>
                        <a:rPr lang="kk-KZ" sz="2800">
                          <a:solidFill>
                            <a:srgbClr val="002060"/>
                          </a:solidFill>
                          <a:latin typeface="Times New Roman"/>
                          <a:ea typeface="Times New Roman"/>
                          <a:cs typeface="Times New Roman"/>
                        </a:rPr>
                        <a:t>Ақылды</a:t>
                      </a:r>
                      <a:endParaRPr lang="ru-RU" sz="280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dirty="0">
                        <a:solidFill>
                          <a:srgbClr val="002060"/>
                        </a:solidFill>
                        <a:latin typeface="Calibri"/>
                        <a:ea typeface="Times New Roman"/>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dirty="0">
                        <a:solidFill>
                          <a:srgbClr val="002060"/>
                        </a:solidFill>
                        <a:latin typeface="Calibri"/>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7775">
                <a:tc>
                  <a:txBody>
                    <a:bodyPr/>
                    <a:lstStyle/>
                    <a:p>
                      <a:pPr>
                        <a:lnSpc>
                          <a:spcPct val="115000"/>
                        </a:lnSpc>
                        <a:spcAft>
                          <a:spcPts val="835"/>
                        </a:spcAft>
                      </a:pPr>
                      <a:r>
                        <a:rPr lang="kk-KZ" sz="2800">
                          <a:solidFill>
                            <a:srgbClr val="002060"/>
                          </a:solidFill>
                          <a:latin typeface="Times New Roman"/>
                          <a:ea typeface="Times New Roman"/>
                          <a:cs typeface="Times New Roman"/>
                        </a:rPr>
                        <a:t>Қызыл</a:t>
                      </a:r>
                      <a:endParaRPr lang="ru-RU" sz="280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dirty="0">
                        <a:solidFill>
                          <a:srgbClr val="002060"/>
                        </a:solidFill>
                        <a:latin typeface="Calibri"/>
                        <a:ea typeface="Times New Roman"/>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dirty="0">
                        <a:solidFill>
                          <a:srgbClr val="002060"/>
                        </a:solidFill>
                        <a:latin typeface="Calibri"/>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7775">
                <a:tc>
                  <a:txBody>
                    <a:bodyPr/>
                    <a:lstStyle/>
                    <a:p>
                      <a:pPr>
                        <a:lnSpc>
                          <a:spcPct val="115000"/>
                        </a:lnSpc>
                        <a:spcAft>
                          <a:spcPts val="835"/>
                        </a:spcAft>
                      </a:pPr>
                      <a:r>
                        <a:rPr lang="kk-KZ" sz="2800" dirty="0">
                          <a:solidFill>
                            <a:srgbClr val="002060"/>
                          </a:solidFill>
                          <a:latin typeface="Times New Roman"/>
                          <a:ea typeface="Times New Roman"/>
                          <a:cs typeface="Times New Roman"/>
                        </a:rPr>
                        <a:t>Сымбатты</a:t>
                      </a:r>
                      <a:endParaRPr lang="ru-RU" sz="2800" dirty="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dirty="0">
                        <a:solidFill>
                          <a:srgbClr val="002060"/>
                        </a:solidFill>
                        <a:latin typeface="Calibri"/>
                        <a:ea typeface="Times New Roman"/>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dirty="0">
                        <a:solidFill>
                          <a:srgbClr val="002060"/>
                        </a:solidFill>
                        <a:latin typeface="Calibri"/>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7775">
                <a:tc>
                  <a:txBody>
                    <a:bodyPr/>
                    <a:lstStyle/>
                    <a:p>
                      <a:pPr>
                        <a:lnSpc>
                          <a:spcPct val="115000"/>
                        </a:lnSpc>
                        <a:spcAft>
                          <a:spcPts val="835"/>
                        </a:spcAft>
                      </a:pPr>
                      <a:r>
                        <a:rPr lang="kk-KZ" sz="2800">
                          <a:solidFill>
                            <a:srgbClr val="002060"/>
                          </a:solidFill>
                          <a:latin typeface="Times New Roman"/>
                          <a:ea typeface="Times New Roman"/>
                          <a:cs typeface="Times New Roman"/>
                        </a:rPr>
                        <a:t>Терең</a:t>
                      </a:r>
                      <a:endParaRPr lang="ru-RU" sz="280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dirty="0">
                        <a:solidFill>
                          <a:srgbClr val="002060"/>
                        </a:solidFill>
                        <a:latin typeface="Calibri"/>
                        <a:ea typeface="Times New Roman"/>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dirty="0">
                        <a:solidFill>
                          <a:srgbClr val="002060"/>
                        </a:solidFill>
                        <a:latin typeface="Calibri"/>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7775">
                <a:tc>
                  <a:txBody>
                    <a:bodyPr/>
                    <a:lstStyle/>
                    <a:p>
                      <a:pPr>
                        <a:lnSpc>
                          <a:spcPct val="115000"/>
                        </a:lnSpc>
                        <a:spcAft>
                          <a:spcPts val="835"/>
                        </a:spcAft>
                      </a:pPr>
                      <a:r>
                        <a:rPr lang="kk-KZ" sz="2800" dirty="0">
                          <a:solidFill>
                            <a:srgbClr val="002060"/>
                          </a:solidFill>
                          <a:latin typeface="Times New Roman"/>
                          <a:ea typeface="Times New Roman"/>
                          <a:cs typeface="Times New Roman"/>
                        </a:rPr>
                        <a:t>Таза</a:t>
                      </a:r>
                      <a:endParaRPr lang="ru-RU" sz="2800" dirty="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a:solidFill>
                          <a:srgbClr val="002060"/>
                        </a:solidFill>
                        <a:latin typeface="Calibri"/>
                        <a:ea typeface="Times New Roman"/>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dirty="0">
                        <a:solidFill>
                          <a:srgbClr val="002060"/>
                        </a:solidFill>
                        <a:latin typeface="Calibri"/>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7775">
                <a:tc>
                  <a:txBody>
                    <a:bodyPr/>
                    <a:lstStyle/>
                    <a:p>
                      <a:pPr>
                        <a:lnSpc>
                          <a:spcPct val="115000"/>
                        </a:lnSpc>
                        <a:spcAft>
                          <a:spcPts val="835"/>
                        </a:spcAft>
                      </a:pPr>
                      <a:r>
                        <a:rPr lang="kk-KZ" sz="2800" dirty="0" smtClean="0">
                          <a:solidFill>
                            <a:srgbClr val="002060"/>
                          </a:solidFill>
                          <a:latin typeface="Times New Roman"/>
                          <a:ea typeface="Times New Roman"/>
                          <a:cs typeface="Times New Roman"/>
                        </a:rPr>
                        <a:t>Өнерлі </a:t>
                      </a:r>
                      <a:endParaRPr lang="ru-RU" sz="2800" dirty="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a:solidFill>
                          <a:srgbClr val="002060"/>
                        </a:solidFill>
                        <a:latin typeface="Calibri"/>
                        <a:ea typeface="Times New Roman"/>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pPr>
                      <a:endParaRPr lang="ru-RU" sz="2800" dirty="0">
                        <a:solidFill>
                          <a:srgbClr val="002060"/>
                        </a:solidFill>
                        <a:latin typeface="Calibri"/>
                        <a:ea typeface="Times New Roman"/>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12" name="Таблица 11"/>
          <p:cNvGraphicFramePr>
            <a:graphicFrameLocks noGrp="1"/>
          </p:cNvGraphicFramePr>
          <p:nvPr/>
        </p:nvGraphicFramePr>
        <p:xfrm>
          <a:off x="4809994" y="808277"/>
          <a:ext cx="4158642" cy="4829684"/>
        </p:xfrm>
        <a:graphic>
          <a:graphicData uri="http://schemas.openxmlformats.org/drawingml/2006/table">
            <a:tbl>
              <a:tblPr/>
              <a:tblGrid>
                <a:gridCol w="1703539"/>
                <a:gridCol w="1258535"/>
                <a:gridCol w="1196568"/>
              </a:tblGrid>
              <a:tr h="647775">
                <a:tc>
                  <a:txBody>
                    <a:bodyPr/>
                    <a:lstStyle/>
                    <a:p>
                      <a:pPr algn="ctr">
                        <a:lnSpc>
                          <a:spcPct val="115000"/>
                        </a:lnSpc>
                        <a:spcAft>
                          <a:spcPts val="835"/>
                        </a:spcAft>
                      </a:pPr>
                      <a:r>
                        <a:rPr lang="kk-KZ" sz="2800" b="1" dirty="0">
                          <a:solidFill>
                            <a:srgbClr val="002060"/>
                          </a:solidFill>
                          <a:latin typeface="Times New Roman"/>
                          <a:ea typeface="Times New Roman"/>
                          <a:cs typeface="Times New Roman"/>
                        </a:rPr>
                        <a:t>Сын есім</a:t>
                      </a:r>
                      <a:endParaRPr lang="ru-RU" sz="2800" dirty="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835"/>
                        </a:spcAft>
                      </a:pPr>
                      <a:r>
                        <a:rPr lang="kk-KZ" sz="2800" b="1" dirty="0">
                          <a:solidFill>
                            <a:srgbClr val="002060"/>
                          </a:solidFill>
                          <a:latin typeface="Times New Roman"/>
                          <a:ea typeface="Times New Roman"/>
                          <a:cs typeface="Times New Roman"/>
                        </a:rPr>
                        <a:t>Негізгі</a:t>
                      </a:r>
                      <a:endParaRPr lang="ru-RU" sz="2800" dirty="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835"/>
                        </a:spcAft>
                      </a:pPr>
                      <a:r>
                        <a:rPr lang="kk-KZ" sz="2800" b="1" dirty="0">
                          <a:solidFill>
                            <a:srgbClr val="002060"/>
                          </a:solidFill>
                          <a:latin typeface="Times New Roman"/>
                          <a:ea typeface="Times New Roman"/>
                          <a:cs typeface="Times New Roman"/>
                        </a:rPr>
                        <a:t>Туынды</a:t>
                      </a:r>
                      <a:endParaRPr lang="ru-RU" sz="2800" dirty="0">
                        <a:solidFill>
                          <a:srgbClr val="002060"/>
                        </a:solidFill>
                        <a:latin typeface="Calibri"/>
                        <a:ea typeface="Calibri"/>
                        <a:cs typeface="Times New Roman"/>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09353">
                <a:tc>
                  <a:txBody>
                    <a:bodyPr/>
                    <a:lstStyle/>
                    <a:p>
                      <a:pPr>
                        <a:lnSpc>
                          <a:spcPct val="115000"/>
                        </a:lnSpc>
                        <a:spcAft>
                          <a:spcPts val="835"/>
                        </a:spcAft>
                      </a:pPr>
                      <a:r>
                        <a:rPr lang="kk-KZ" sz="2800">
                          <a:solidFill>
                            <a:srgbClr val="002060"/>
                          </a:solidFill>
                          <a:latin typeface="Times New Roman"/>
                          <a:ea typeface="Times New Roman"/>
                          <a:cs typeface="Times New Roman"/>
                        </a:rPr>
                        <a:t>Ақылды</a:t>
                      </a:r>
                      <a:endParaRPr lang="ru-RU" sz="280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endParaRPr lang="ru-RU" sz="3200" b="1" dirty="0">
                        <a:solidFill>
                          <a:srgbClr val="002060"/>
                        </a:solidFill>
                        <a:latin typeface="Times New Roman" pitchFamily="18" charset="0"/>
                        <a:ea typeface="Times New Roman"/>
                        <a:cs typeface="Times New Roman" pitchFamily="18" charset="0"/>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r>
                        <a:rPr lang="kk-KZ" sz="3200" b="1" dirty="0" smtClean="0">
                          <a:solidFill>
                            <a:srgbClr val="002060"/>
                          </a:solidFill>
                          <a:latin typeface="Times New Roman" pitchFamily="18" charset="0"/>
                          <a:ea typeface="Times New Roman"/>
                          <a:cs typeface="Times New Roman" pitchFamily="18" charset="0"/>
                        </a:rPr>
                        <a:t>+</a:t>
                      </a:r>
                      <a:endParaRPr lang="ru-RU" sz="3200" b="1" dirty="0">
                        <a:solidFill>
                          <a:srgbClr val="002060"/>
                        </a:solidFill>
                        <a:latin typeface="Times New Roman" pitchFamily="18" charset="0"/>
                        <a:ea typeface="Times New Roman"/>
                        <a:cs typeface="Times New Roman" pitchFamily="18"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7775">
                <a:tc>
                  <a:txBody>
                    <a:bodyPr/>
                    <a:lstStyle/>
                    <a:p>
                      <a:pPr>
                        <a:lnSpc>
                          <a:spcPct val="115000"/>
                        </a:lnSpc>
                        <a:spcAft>
                          <a:spcPts val="835"/>
                        </a:spcAft>
                      </a:pPr>
                      <a:r>
                        <a:rPr lang="kk-KZ" sz="2800">
                          <a:solidFill>
                            <a:srgbClr val="002060"/>
                          </a:solidFill>
                          <a:latin typeface="Times New Roman"/>
                          <a:ea typeface="Times New Roman"/>
                          <a:cs typeface="Times New Roman"/>
                        </a:rPr>
                        <a:t>Қызыл</a:t>
                      </a:r>
                      <a:endParaRPr lang="ru-RU" sz="280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r>
                        <a:rPr lang="kk-KZ" sz="3200" b="1" dirty="0" smtClean="0">
                          <a:solidFill>
                            <a:srgbClr val="002060"/>
                          </a:solidFill>
                          <a:latin typeface="Times New Roman" pitchFamily="18" charset="0"/>
                          <a:ea typeface="Times New Roman"/>
                          <a:cs typeface="Times New Roman" pitchFamily="18" charset="0"/>
                        </a:rPr>
                        <a:t>+</a:t>
                      </a:r>
                      <a:endParaRPr lang="ru-RU" sz="3200" b="1" dirty="0">
                        <a:solidFill>
                          <a:srgbClr val="002060"/>
                        </a:solidFill>
                        <a:latin typeface="Times New Roman" pitchFamily="18" charset="0"/>
                        <a:ea typeface="Times New Roman"/>
                        <a:cs typeface="Times New Roman" pitchFamily="18" charset="0"/>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endParaRPr lang="ru-RU" sz="3200" b="1" dirty="0">
                        <a:solidFill>
                          <a:srgbClr val="002060"/>
                        </a:solidFill>
                        <a:latin typeface="Times New Roman" pitchFamily="18" charset="0"/>
                        <a:ea typeface="Times New Roman"/>
                        <a:cs typeface="Times New Roman" pitchFamily="18"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7775">
                <a:tc>
                  <a:txBody>
                    <a:bodyPr/>
                    <a:lstStyle/>
                    <a:p>
                      <a:pPr>
                        <a:lnSpc>
                          <a:spcPct val="115000"/>
                        </a:lnSpc>
                        <a:spcAft>
                          <a:spcPts val="835"/>
                        </a:spcAft>
                      </a:pPr>
                      <a:r>
                        <a:rPr lang="kk-KZ" sz="2800" dirty="0">
                          <a:solidFill>
                            <a:srgbClr val="002060"/>
                          </a:solidFill>
                          <a:latin typeface="Times New Roman"/>
                          <a:ea typeface="Times New Roman"/>
                          <a:cs typeface="Times New Roman"/>
                        </a:rPr>
                        <a:t>Сымбатты</a:t>
                      </a:r>
                      <a:endParaRPr lang="ru-RU" sz="2800" dirty="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endParaRPr lang="ru-RU" sz="3200" b="1" dirty="0">
                        <a:solidFill>
                          <a:srgbClr val="002060"/>
                        </a:solidFill>
                        <a:latin typeface="Times New Roman" pitchFamily="18" charset="0"/>
                        <a:ea typeface="Times New Roman"/>
                        <a:cs typeface="Times New Roman" pitchFamily="18" charset="0"/>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r>
                        <a:rPr lang="kk-KZ" sz="3200" b="1" dirty="0" smtClean="0">
                          <a:solidFill>
                            <a:srgbClr val="002060"/>
                          </a:solidFill>
                          <a:latin typeface="Times New Roman" pitchFamily="18" charset="0"/>
                          <a:ea typeface="Times New Roman"/>
                          <a:cs typeface="Times New Roman" pitchFamily="18" charset="0"/>
                        </a:rPr>
                        <a:t>+</a:t>
                      </a:r>
                      <a:endParaRPr lang="ru-RU" sz="3200" b="1" dirty="0">
                        <a:solidFill>
                          <a:srgbClr val="002060"/>
                        </a:solidFill>
                        <a:latin typeface="Times New Roman" pitchFamily="18" charset="0"/>
                        <a:ea typeface="Times New Roman"/>
                        <a:cs typeface="Times New Roman" pitchFamily="18"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7775">
                <a:tc>
                  <a:txBody>
                    <a:bodyPr/>
                    <a:lstStyle/>
                    <a:p>
                      <a:pPr>
                        <a:lnSpc>
                          <a:spcPct val="115000"/>
                        </a:lnSpc>
                        <a:spcAft>
                          <a:spcPts val="835"/>
                        </a:spcAft>
                      </a:pPr>
                      <a:r>
                        <a:rPr lang="kk-KZ" sz="2800">
                          <a:solidFill>
                            <a:srgbClr val="002060"/>
                          </a:solidFill>
                          <a:latin typeface="Times New Roman"/>
                          <a:ea typeface="Times New Roman"/>
                          <a:cs typeface="Times New Roman"/>
                        </a:rPr>
                        <a:t>Терең</a:t>
                      </a:r>
                      <a:endParaRPr lang="ru-RU" sz="280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r>
                        <a:rPr lang="kk-KZ" sz="3200" b="1" dirty="0" smtClean="0">
                          <a:solidFill>
                            <a:srgbClr val="002060"/>
                          </a:solidFill>
                          <a:latin typeface="Times New Roman" pitchFamily="18" charset="0"/>
                          <a:ea typeface="Times New Roman"/>
                          <a:cs typeface="Times New Roman" pitchFamily="18" charset="0"/>
                        </a:rPr>
                        <a:t>+</a:t>
                      </a:r>
                      <a:endParaRPr lang="ru-RU" sz="3200" b="1" dirty="0">
                        <a:solidFill>
                          <a:srgbClr val="002060"/>
                        </a:solidFill>
                        <a:latin typeface="Times New Roman" pitchFamily="18" charset="0"/>
                        <a:ea typeface="Times New Roman"/>
                        <a:cs typeface="Times New Roman" pitchFamily="18" charset="0"/>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endParaRPr lang="ru-RU" sz="3200" b="1" dirty="0">
                        <a:solidFill>
                          <a:srgbClr val="002060"/>
                        </a:solidFill>
                        <a:latin typeface="Times New Roman" pitchFamily="18" charset="0"/>
                        <a:ea typeface="Times New Roman"/>
                        <a:cs typeface="Times New Roman" pitchFamily="18"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7775">
                <a:tc>
                  <a:txBody>
                    <a:bodyPr/>
                    <a:lstStyle/>
                    <a:p>
                      <a:pPr>
                        <a:lnSpc>
                          <a:spcPct val="115000"/>
                        </a:lnSpc>
                        <a:spcAft>
                          <a:spcPts val="835"/>
                        </a:spcAft>
                      </a:pPr>
                      <a:r>
                        <a:rPr lang="kk-KZ" sz="2800" dirty="0">
                          <a:solidFill>
                            <a:srgbClr val="002060"/>
                          </a:solidFill>
                          <a:latin typeface="Times New Roman"/>
                          <a:ea typeface="Times New Roman"/>
                          <a:cs typeface="Times New Roman"/>
                        </a:rPr>
                        <a:t>Таза</a:t>
                      </a:r>
                      <a:endParaRPr lang="ru-RU" sz="2800" dirty="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r>
                        <a:rPr lang="kk-KZ" sz="3200" b="1" dirty="0" smtClean="0">
                          <a:solidFill>
                            <a:srgbClr val="002060"/>
                          </a:solidFill>
                          <a:latin typeface="Times New Roman" pitchFamily="18" charset="0"/>
                          <a:ea typeface="Times New Roman"/>
                          <a:cs typeface="Times New Roman" pitchFamily="18" charset="0"/>
                        </a:rPr>
                        <a:t>+</a:t>
                      </a:r>
                      <a:endParaRPr lang="ru-RU" sz="3200" b="1" dirty="0">
                        <a:solidFill>
                          <a:srgbClr val="002060"/>
                        </a:solidFill>
                        <a:latin typeface="Times New Roman" pitchFamily="18" charset="0"/>
                        <a:ea typeface="Times New Roman"/>
                        <a:cs typeface="Times New Roman" pitchFamily="18" charset="0"/>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endParaRPr lang="ru-RU" sz="3200" b="1" dirty="0">
                        <a:solidFill>
                          <a:srgbClr val="002060"/>
                        </a:solidFill>
                        <a:latin typeface="Times New Roman" pitchFamily="18" charset="0"/>
                        <a:ea typeface="Times New Roman"/>
                        <a:cs typeface="Times New Roman" pitchFamily="18"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47775">
                <a:tc>
                  <a:txBody>
                    <a:bodyPr/>
                    <a:lstStyle/>
                    <a:p>
                      <a:pPr>
                        <a:lnSpc>
                          <a:spcPct val="115000"/>
                        </a:lnSpc>
                        <a:spcAft>
                          <a:spcPts val="835"/>
                        </a:spcAft>
                      </a:pPr>
                      <a:r>
                        <a:rPr lang="kk-KZ" sz="2800" dirty="0" smtClean="0">
                          <a:solidFill>
                            <a:srgbClr val="002060"/>
                          </a:solidFill>
                          <a:latin typeface="Times New Roman"/>
                          <a:ea typeface="Times New Roman"/>
                          <a:cs typeface="Times New Roman"/>
                        </a:rPr>
                        <a:t>Өнерлі </a:t>
                      </a:r>
                      <a:endParaRPr lang="ru-RU" sz="2800" dirty="0">
                        <a:solidFill>
                          <a:srgbClr val="002060"/>
                        </a:solidFill>
                        <a:latin typeface="Calibri"/>
                        <a:ea typeface="Calibri"/>
                        <a:cs typeface="Times New Roman"/>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endParaRPr lang="ru-RU" sz="3200" b="1">
                        <a:solidFill>
                          <a:srgbClr val="002060"/>
                        </a:solidFill>
                        <a:latin typeface="Times New Roman" pitchFamily="18" charset="0"/>
                        <a:ea typeface="Times New Roman"/>
                        <a:cs typeface="Times New Roman" pitchFamily="18" charset="0"/>
                      </a:endParaRPr>
                    </a:p>
                  </a:txBody>
                  <a:tcPr marL="73025"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pPr>
                      <a:r>
                        <a:rPr lang="kk-KZ" sz="3200" b="1" dirty="0" smtClean="0">
                          <a:solidFill>
                            <a:srgbClr val="002060"/>
                          </a:solidFill>
                          <a:latin typeface="Times New Roman" pitchFamily="18" charset="0"/>
                          <a:ea typeface="Times New Roman"/>
                          <a:cs typeface="Times New Roman" pitchFamily="18" charset="0"/>
                        </a:rPr>
                        <a:t>+</a:t>
                      </a:r>
                      <a:endParaRPr lang="ru-RU" sz="3200" b="1" dirty="0">
                        <a:solidFill>
                          <a:srgbClr val="002060"/>
                        </a:solidFill>
                        <a:latin typeface="Times New Roman" pitchFamily="18" charset="0"/>
                        <a:ea typeface="Times New Roman"/>
                        <a:cs typeface="Times New Roman" pitchFamily="18"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pic>
        <p:nvPicPr>
          <p:cNvPr id="8" name="Picture 7" descr="Мастер – класс на тему «Возможности использования электронного микроскопа в  урочной и внеурочной деятельности педагога»"/>
          <p:cNvPicPr>
            <a:picLocks noChangeAspect="1" noChangeArrowheads="1"/>
          </p:cNvPicPr>
          <p:nvPr/>
        </p:nvPicPr>
        <p:blipFill>
          <a:blip r:embed="rId2"/>
          <a:srcRect/>
          <a:stretch>
            <a:fillRect/>
          </a:stretch>
        </p:blipFill>
        <p:spPr bwMode="auto">
          <a:xfrm>
            <a:off x="2693097" y="4789150"/>
            <a:ext cx="2179528" cy="20688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amond(in)">
                                      <p:cBhvr>
                                        <p:cTn id="7" dur="2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903957" y="526186"/>
            <a:ext cx="6300592" cy="830997"/>
          </a:xfrm>
          <a:prstGeom prst="rect">
            <a:avLst/>
          </a:prstGeom>
        </p:spPr>
        <p:txBody>
          <a:bodyPr wrap="square">
            <a:spAutoFit/>
          </a:bodyPr>
          <a:lstStyle/>
          <a:p>
            <a:pPr algn="ctr"/>
            <a:r>
              <a:rPr lang="kk-KZ" sz="4800" b="1" dirty="0" smtClean="0">
                <a:solidFill>
                  <a:srgbClr val="002060"/>
                </a:solidFill>
                <a:latin typeface="Times New Roman" pitchFamily="18" charset="0"/>
                <a:cs typeface="Times New Roman" pitchFamily="18" charset="0"/>
              </a:rPr>
              <a:t>Кері байланыс</a:t>
            </a:r>
            <a:endParaRPr lang="ru-RU" sz="4800" b="1" dirty="0">
              <a:solidFill>
                <a:srgbClr val="002060"/>
              </a:solidFill>
              <a:latin typeface="Times New Roman" pitchFamily="18" charset="0"/>
              <a:cs typeface="Times New Roman" pitchFamily="18" charset="0"/>
            </a:endParaRPr>
          </a:p>
        </p:txBody>
      </p:sp>
      <p:pic>
        <p:nvPicPr>
          <p:cNvPr id="4" name="Рисунок 3" descr="ÐÐ°ÑÑÐ¸Ð½ÐºÐ¸ Ð¿Ð¾ Ð·Ð°Ð¿ÑÐ¾ÑÑ ÐºÐµÑÑ Ð±Ð°Ð¹Ð»Ð°Ð½ÑÑ ÑÒ¯ÑÐ»ÐµÑÑ"/>
          <p:cNvPicPr/>
          <p:nvPr/>
        </p:nvPicPr>
        <p:blipFill>
          <a:blip r:embed="rId2" cstate="print"/>
          <a:srcRect/>
          <a:stretch>
            <a:fillRect/>
          </a:stretch>
        </p:blipFill>
        <p:spPr bwMode="auto">
          <a:xfrm>
            <a:off x="1027135" y="1640909"/>
            <a:ext cx="7515616" cy="45719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8" name="Picture 4" descr="Пин от пользователя USEFUL TIPS FOR ENGLISH TEACHE на доске каз.яз. |  Образование"/>
          <p:cNvPicPr>
            <a:picLocks noChangeAspect="1" noChangeArrowheads="1"/>
          </p:cNvPicPr>
          <p:nvPr/>
        </p:nvPicPr>
        <p:blipFill>
          <a:blip r:embed="rId2"/>
          <a:srcRect/>
          <a:stretch>
            <a:fillRect/>
          </a:stretch>
        </p:blipFill>
        <p:spPr bwMode="auto">
          <a:xfrm>
            <a:off x="1763486" y="425497"/>
            <a:ext cx="6505303" cy="557035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556" y="0"/>
            <a:ext cx="7127312" cy="6370975"/>
          </a:xfrm>
          <a:prstGeom prst="rect">
            <a:avLst/>
          </a:prstGeom>
          <a:solidFill>
            <a:schemeClr val="bg1"/>
          </a:solidFill>
          <a:ln>
            <a:solidFill>
              <a:schemeClr val="bg1"/>
            </a:solidFill>
          </a:ln>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endParaRPr lang="kk-KZ" sz="2400" b="1" i="1" spc="28" dirty="0" smtClean="0">
              <a:ln w="11430">
                <a:solidFill>
                  <a:srgbClr val="0000FF"/>
                </a:solidFill>
              </a:ln>
              <a:solidFill>
                <a:srgbClr val="C00000"/>
              </a:solidFill>
              <a:latin typeface="Times New Roman" pitchFamily="18" charset="0"/>
              <a:cs typeface="Times New Roman" pitchFamily="18" charset="0"/>
            </a:endParaRPr>
          </a:p>
          <a:p>
            <a:pPr algn="ctr">
              <a:defRPr/>
            </a:pPr>
            <a:r>
              <a:rPr lang="kk-KZ" sz="2400" b="1" i="1" spc="28" dirty="0" smtClean="0">
                <a:ln w="11430">
                  <a:solidFill>
                    <a:srgbClr val="0000FF"/>
                  </a:solidFill>
                </a:ln>
                <a:solidFill>
                  <a:srgbClr val="C00000"/>
                </a:solidFill>
                <a:latin typeface="Times New Roman" pitchFamily="18" charset="0"/>
                <a:cs typeface="Times New Roman" pitchFamily="18" charset="0"/>
              </a:rPr>
              <a:t>Қазақ тілі</a:t>
            </a:r>
          </a:p>
          <a:p>
            <a:pPr algn="ctr">
              <a:defRPr/>
            </a:pPr>
            <a:r>
              <a:rPr lang="kk-KZ" sz="2400" b="1" i="1" spc="28" dirty="0" smtClean="0">
                <a:ln w="11430">
                  <a:solidFill>
                    <a:srgbClr val="0000FF"/>
                  </a:solidFill>
                </a:ln>
                <a:solidFill>
                  <a:srgbClr val="C00000"/>
                </a:solidFill>
                <a:latin typeface="Times New Roman" pitchFamily="18" charset="0"/>
                <a:cs typeface="Times New Roman" pitchFamily="18" charset="0"/>
              </a:rPr>
              <a:t>3-сынып</a:t>
            </a:r>
          </a:p>
          <a:p>
            <a:pPr algn="ctr">
              <a:defRPr/>
            </a:pPr>
            <a:endParaRPr lang="kk-KZ" sz="2400" b="1" i="1" spc="28" dirty="0" smtClean="0">
              <a:ln w="11430">
                <a:solidFill>
                  <a:srgbClr val="0000FF"/>
                </a:solidFill>
              </a:ln>
              <a:solidFill>
                <a:srgbClr val="C00000"/>
              </a:solidFill>
              <a:latin typeface="Times New Roman" pitchFamily="18" charset="0"/>
              <a:cs typeface="Times New Roman" pitchFamily="18" charset="0"/>
            </a:endParaRPr>
          </a:p>
          <a:p>
            <a:pPr algn="ctr">
              <a:defRPr/>
            </a:pPr>
            <a:r>
              <a:rPr lang="kk-KZ" sz="2400" b="1" i="1" spc="28" dirty="0" smtClean="0">
                <a:ln w="11430">
                  <a:solidFill>
                    <a:srgbClr val="0000FF"/>
                  </a:solidFill>
                </a:ln>
                <a:solidFill>
                  <a:srgbClr val="C00000"/>
                </a:solidFill>
                <a:latin typeface="Times New Roman" pitchFamily="18" charset="0"/>
                <a:cs typeface="Times New Roman" pitchFamily="18" charset="0"/>
              </a:rPr>
              <a:t>7-Бөлім:</a:t>
            </a:r>
            <a:r>
              <a:rPr lang="en-US" sz="2400" b="1" i="1" spc="28" dirty="0" smtClean="0">
                <a:ln w="11430">
                  <a:solidFill>
                    <a:srgbClr val="0000FF"/>
                  </a:solidFill>
                </a:ln>
                <a:solidFill>
                  <a:srgbClr val="C00000"/>
                </a:solidFill>
                <a:latin typeface="Times New Roman" pitchFamily="18" charset="0"/>
                <a:cs typeface="Times New Roman" pitchFamily="18" charset="0"/>
              </a:rPr>
              <a:t> </a:t>
            </a:r>
            <a:r>
              <a:rPr lang="kk-KZ" sz="2400" b="1" i="1" spc="28" dirty="0" smtClean="0">
                <a:ln w="11430">
                  <a:solidFill>
                    <a:srgbClr val="0000FF"/>
                  </a:solidFill>
                </a:ln>
                <a:solidFill>
                  <a:srgbClr val="C00000"/>
                </a:solidFill>
                <a:latin typeface="Times New Roman" pitchFamily="18" charset="0"/>
                <a:cs typeface="Times New Roman" pitchFamily="18" charset="0"/>
              </a:rPr>
              <a:t>“Су-тіршілік көзі”</a:t>
            </a:r>
          </a:p>
          <a:p>
            <a:pPr algn="ctr">
              <a:defRPr/>
            </a:pPr>
            <a:r>
              <a:rPr lang="kk-KZ" sz="2400" b="1" i="1" spc="28" dirty="0" smtClean="0">
                <a:ln w="11430">
                  <a:solidFill>
                    <a:srgbClr val="0000FF"/>
                  </a:solidFill>
                </a:ln>
                <a:solidFill>
                  <a:srgbClr val="002060"/>
                </a:solidFill>
                <a:latin typeface="Times New Roman" pitchFamily="18" charset="0"/>
                <a:cs typeface="Times New Roman" pitchFamily="18" charset="0"/>
              </a:rPr>
              <a:t>4-сабақ</a:t>
            </a:r>
          </a:p>
          <a:p>
            <a:pPr algn="ctr">
              <a:defRPr/>
            </a:pPr>
            <a:endParaRPr lang="kk-KZ" sz="2400" b="1" i="1" spc="28" dirty="0" smtClean="0">
              <a:ln w="11430">
                <a:solidFill>
                  <a:srgbClr val="0000FF"/>
                </a:solidFill>
              </a:ln>
              <a:solidFill>
                <a:srgbClr val="002060"/>
              </a:solidFill>
              <a:latin typeface="Times New Roman" pitchFamily="18" charset="0"/>
              <a:cs typeface="Times New Roman" pitchFamily="18" charset="0"/>
            </a:endParaRPr>
          </a:p>
          <a:p>
            <a:pPr algn="ctr">
              <a:defRPr/>
            </a:pPr>
            <a:r>
              <a:rPr lang="kk-KZ" sz="2400" b="1" i="1" spc="28" dirty="0" smtClean="0">
                <a:ln w="11430">
                  <a:solidFill>
                    <a:srgbClr val="0000FF"/>
                  </a:solidFill>
                </a:ln>
                <a:solidFill>
                  <a:srgbClr val="C00000"/>
                </a:solidFill>
                <a:latin typeface="Times New Roman" pitchFamily="18" charset="0"/>
                <a:cs typeface="Times New Roman" pitchFamily="18" charset="0"/>
              </a:rPr>
              <a:t>Тақырыбы: “Негізгі және туынды сын есім”</a:t>
            </a:r>
          </a:p>
          <a:p>
            <a:pPr algn="ctr">
              <a:defRPr/>
            </a:pPr>
            <a:endParaRPr lang="kk-KZ" sz="2400" b="1" i="1" spc="28" dirty="0" smtClean="0">
              <a:ln w="11430">
                <a:solidFill>
                  <a:srgbClr val="0000FF"/>
                </a:solidFill>
              </a:ln>
              <a:solidFill>
                <a:srgbClr val="C00000"/>
              </a:solidFill>
              <a:latin typeface="Times New Roman" pitchFamily="18" charset="0"/>
              <a:cs typeface="Times New Roman" pitchFamily="18" charset="0"/>
            </a:endParaRPr>
          </a:p>
          <a:p>
            <a:pPr algn="ctr">
              <a:defRPr/>
            </a:pPr>
            <a:r>
              <a:rPr lang="kk-KZ" sz="2400" b="1" i="1" u="sng" spc="28" dirty="0" smtClean="0">
                <a:ln w="11430">
                  <a:solidFill>
                    <a:srgbClr val="0000FF"/>
                  </a:solidFill>
                </a:ln>
                <a:solidFill>
                  <a:srgbClr val="00B0F0"/>
                </a:solidFill>
                <a:latin typeface="Times New Roman" pitchFamily="18" charset="0"/>
                <a:cs typeface="Times New Roman" pitchFamily="18" charset="0"/>
              </a:rPr>
              <a:t>Бүгінгі сабақта:</a:t>
            </a:r>
          </a:p>
          <a:p>
            <a:pPr algn="ctr">
              <a:defRPr/>
            </a:pPr>
            <a:endParaRPr lang="kk-KZ" sz="2400" b="1" i="1" u="sng" spc="28" dirty="0" smtClean="0">
              <a:ln w="11430">
                <a:solidFill>
                  <a:srgbClr val="0000FF"/>
                </a:solidFill>
              </a:ln>
              <a:solidFill>
                <a:srgbClr val="00B0F0"/>
              </a:solidFill>
              <a:latin typeface="Times New Roman" pitchFamily="18" charset="0"/>
              <a:cs typeface="Times New Roman" pitchFamily="18" charset="0"/>
            </a:endParaRPr>
          </a:p>
          <a:p>
            <a:pPr algn="just">
              <a:buFontTx/>
              <a:buChar char="-"/>
              <a:defRPr/>
            </a:pPr>
            <a:r>
              <a:rPr lang="kk-KZ" sz="2400" b="1" dirty="0" smtClean="0">
                <a:solidFill>
                  <a:srgbClr val="002060"/>
                </a:solidFill>
                <a:latin typeface="Times New Roman" pitchFamily="18" charset="0"/>
                <a:cs typeface="Times New Roman" pitchFamily="18" charset="0"/>
              </a:rPr>
              <a:t>Тыңдалған мəтін бойынша қойылған сұрақтарға жауап беріп, мəтінде жалпы не туралы айтылғанын түсінесің; </a:t>
            </a:r>
            <a:endParaRPr lang="ru-RU" sz="2400" b="1" dirty="0" smtClean="0">
              <a:solidFill>
                <a:srgbClr val="002060"/>
              </a:solidFill>
              <a:latin typeface="Times New Roman" pitchFamily="18" charset="0"/>
              <a:cs typeface="Times New Roman" pitchFamily="18" charset="0"/>
            </a:endParaRPr>
          </a:p>
          <a:p>
            <a:pPr>
              <a:buFontTx/>
              <a:buChar char="-"/>
            </a:pPr>
            <a:r>
              <a:rPr lang="kk-KZ" sz="2400" b="1" dirty="0" smtClean="0">
                <a:solidFill>
                  <a:srgbClr val="002060"/>
                </a:solidFill>
                <a:latin typeface="Times New Roman" pitchFamily="18" charset="0"/>
                <a:cs typeface="Times New Roman" pitchFamily="18" charset="0"/>
              </a:rPr>
              <a:t>Сөздердің ішінен сын есімдерді теріп, сөз құрамына талдайсың.										</a:t>
            </a:r>
            <a:endParaRPr lang="ru-RU" sz="2400" b="1" dirty="0" smtClean="0">
              <a:solidFill>
                <a:srgbClr val="002060"/>
              </a:solidFill>
              <a:latin typeface="Times New Roman" pitchFamily="18" charset="0"/>
              <a:cs typeface="Times New Roman" pitchFamily="18" charset="0"/>
            </a:endParaRPr>
          </a:p>
        </p:txBody>
      </p:sp>
      <p:pic>
        <p:nvPicPr>
          <p:cNvPr id="6" name="Picture 1"/>
          <p:cNvPicPr>
            <a:picLocks noChangeAspect="1" noChangeArrowheads="1"/>
          </p:cNvPicPr>
          <p:nvPr/>
        </p:nvPicPr>
        <p:blipFill>
          <a:blip r:embed="rId3" cstate="print"/>
          <a:srcRect/>
          <a:stretch>
            <a:fillRect/>
          </a:stretch>
        </p:blipFill>
        <p:spPr bwMode="auto">
          <a:xfrm flipH="1">
            <a:off x="0" y="0"/>
            <a:ext cx="1771748" cy="1884741"/>
          </a:xfrm>
          <a:prstGeom prst="rect">
            <a:avLst/>
          </a:prstGeom>
          <a:ln>
            <a:noFill/>
          </a:ln>
          <a:effectLst>
            <a:softEdge rad="112500"/>
          </a:effectLst>
        </p:spPr>
      </p:pic>
      <p:pic>
        <p:nvPicPr>
          <p:cNvPr id="7" name="Picture 2" descr="C:\Users\User\Pictures\59199196e97c915c0be0b5ac.png"/>
          <p:cNvPicPr>
            <a:picLocks noChangeAspect="1" noChangeArrowheads="1"/>
          </p:cNvPicPr>
          <p:nvPr/>
        </p:nvPicPr>
        <p:blipFill>
          <a:blip r:embed="rId4" cstate="print"/>
          <a:srcRect/>
          <a:stretch>
            <a:fillRect/>
          </a:stretch>
        </p:blipFill>
        <p:spPr bwMode="auto">
          <a:xfrm flipH="1">
            <a:off x="7628708" y="1729864"/>
            <a:ext cx="1515291" cy="4786322"/>
          </a:xfrm>
          <a:prstGeom prst="rect">
            <a:avLst/>
          </a:prstGeom>
          <a:noFill/>
        </p:spPr>
      </p:pic>
    </p:spTree>
    <p:extLst>
      <p:ext uri="{BB962C8B-B14F-4D97-AF65-F5344CB8AC3E}">
        <p14:creationId xmlns:p14="http://schemas.microsoft.com/office/powerpoint/2010/main" val="2697962739"/>
      </p:ext>
    </p:extLst>
  </p:cSld>
  <p:clrMapOvr>
    <a:masterClrMapping/>
  </p:clrMapOvr>
  <mc:AlternateContent xmlns:mc="http://schemas.openxmlformats.org/markup-compatibility/2006" xmlns:p14="http://schemas.microsoft.com/office/powerpoint/2010/main">
    <mc:Choice Requires="p14">
      <p:transition spd="slow" p14:dur="2000" advTm="20495"/>
    </mc:Choice>
    <mc:Fallback xmlns="">
      <p:transition spd="slow" advTm="20495"/>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
          <p:cNvPicPr>
            <a:picLocks noChangeAspect="1" noChangeArrowheads="1"/>
          </p:cNvPicPr>
          <p:nvPr/>
        </p:nvPicPr>
        <p:blipFill>
          <a:blip r:embed="rId3" cstate="print"/>
          <a:srcRect/>
          <a:stretch>
            <a:fillRect/>
          </a:stretch>
        </p:blipFill>
        <p:spPr bwMode="auto">
          <a:xfrm flipH="1">
            <a:off x="245377" y="71396"/>
            <a:ext cx="1129093" cy="1201101"/>
          </a:xfrm>
          <a:prstGeom prst="rect">
            <a:avLst/>
          </a:prstGeom>
          <a:ln>
            <a:noFill/>
          </a:ln>
          <a:effectLst>
            <a:softEdge rad="112500"/>
          </a:effectLst>
        </p:spPr>
      </p:pic>
      <p:pic>
        <p:nvPicPr>
          <p:cNvPr id="10" name="Рисунок 9"/>
          <p:cNvPicPr>
            <a:picLocks noChangeAspect="1"/>
          </p:cNvPicPr>
          <p:nvPr/>
        </p:nvPicPr>
        <p:blipFill>
          <a:blip r:embed="rId4" cstate="print"/>
          <a:stretch>
            <a:fillRect/>
          </a:stretch>
        </p:blipFill>
        <p:spPr>
          <a:xfrm flipH="1">
            <a:off x="0" y="1459857"/>
            <a:ext cx="1885829" cy="3845885"/>
          </a:xfrm>
          <a:prstGeom prst="rect">
            <a:avLst/>
          </a:prstGeom>
        </p:spPr>
      </p:pic>
      <p:sp>
        <p:nvSpPr>
          <p:cNvPr id="13" name="Прямоугольник 12"/>
          <p:cNvSpPr/>
          <p:nvPr/>
        </p:nvSpPr>
        <p:spPr>
          <a:xfrm>
            <a:off x="1423851" y="287383"/>
            <a:ext cx="6466113" cy="369332"/>
          </a:xfrm>
          <a:prstGeom prst="rect">
            <a:avLst/>
          </a:prstGeom>
        </p:spPr>
        <p:txBody>
          <a:bodyPr wrap="square">
            <a:spAutoFit/>
          </a:bodyPr>
          <a:lstStyle/>
          <a:p>
            <a:r>
              <a:rPr lang="kk-KZ" b="1" dirty="0" smtClean="0">
                <a:solidFill>
                  <a:srgbClr val="002060"/>
                </a:solidFill>
                <a:latin typeface="Times New Roman" pitchFamily="18" charset="0"/>
                <a:cs typeface="Times New Roman" pitchFamily="18" charset="0"/>
              </a:rPr>
              <a:t>      </a:t>
            </a:r>
            <a:endParaRPr lang="ru-RU" b="1" dirty="0">
              <a:solidFill>
                <a:srgbClr val="002060"/>
              </a:solidFill>
              <a:latin typeface="Times New Roman" pitchFamily="18" charset="0"/>
              <a:cs typeface="Times New Roman" pitchFamily="18" charset="0"/>
            </a:endParaRPr>
          </a:p>
        </p:txBody>
      </p:sp>
      <p:graphicFrame>
        <p:nvGraphicFramePr>
          <p:cNvPr id="12" name="Таблица 11"/>
          <p:cNvGraphicFramePr>
            <a:graphicFrameLocks noGrp="1"/>
          </p:cNvGraphicFramePr>
          <p:nvPr/>
        </p:nvGraphicFramePr>
        <p:xfrm>
          <a:off x="1458685" y="776615"/>
          <a:ext cx="7685315" cy="4450080"/>
        </p:xfrm>
        <a:graphic>
          <a:graphicData uri="http://schemas.openxmlformats.org/drawingml/2006/table">
            <a:tbl>
              <a:tblPr/>
              <a:tblGrid>
                <a:gridCol w="7685315"/>
              </a:tblGrid>
              <a:tr h="3079763">
                <a:tc>
                  <a:txBody>
                    <a:bodyPr/>
                    <a:lstStyle/>
                    <a:p>
                      <a:pPr algn="ctr"/>
                      <a:r>
                        <a:rPr kumimoji="0" lang="kk-KZ" sz="4000" b="1" kern="1200" dirty="0" smtClean="0">
                          <a:solidFill>
                            <a:srgbClr val="002060"/>
                          </a:solidFill>
                          <a:latin typeface="Times New Roman" pitchFamily="18" charset="0"/>
                          <a:ea typeface="+mn-ea"/>
                          <a:cs typeface="Times New Roman" pitchFamily="18" charset="0"/>
                        </a:rPr>
                        <a:t>С</a:t>
                      </a:r>
                      <a:r>
                        <a:rPr kumimoji="0" lang="kk-KZ" sz="3600" b="1" kern="1200" dirty="0" smtClean="0">
                          <a:solidFill>
                            <a:srgbClr val="002060"/>
                          </a:solidFill>
                          <a:latin typeface="Times New Roman" pitchFamily="18" charset="0"/>
                          <a:ea typeface="+mn-ea"/>
                          <a:cs typeface="Times New Roman" pitchFamily="18" charset="0"/>
                        </a:rPr>
                        <a:t>абақты оқимыз, көңілге тоқимыз,</a:t>
                      </a:r>
                    </a:p>
                    <a:p>
                      <a:pPr algn="ctr"/>
                      <a:endParaRPr kumimoji="0" lang="ru-RU" sz="3600" b="1" kern="1200" dirty="0" smtClean="0">
                        <a:solidFill>
                          <a:srgbClr val="002060"/>
                        </a:solidFill>
                        <a:latin typeface="Times New Roman" pitchFamily="18" charset="0"/>
                        <a:ea typeface="+mn-ea"/>
                        <a:cs typeface="Times New Roman" pitchFamily="18" charset="0"/>
                      </a:endParaRPr>
                    </a:p>
                    <a:p>
                      <a:pPr algn="ctr"/>
                      <a:r>
                        <a:rPr kumimoji="0" lang="kk-KZ" sz="3600" b="1" kern="1200" dirty="0" smtClean="0">
                          <a:solidFill>
                            <a:srgbClr val="002060"/>
                          </a:solidFill>
                          <a:latin typeface="Times New Roman" pitchFamily="18" charset="0"/>
                          <a:ea typeface="+mn-ea"/>
                          <a:cs typeface="Times New Roman" pitchFamily="18" charset="0"/>
                        </a:rPr>
                        <a:t>Қазақ тілін үйреніп, қазақша сөйлейміз.</a:t>
                      </a:r>
                    </a:p>
                    <a:p>
                      <a:pPr algn="ctr"/>
                      <a:endParaRPr kumimoji="0" lang="ru-RU" sz="3600" b="1" kern="1200" dirty="0" smtClean="0">
                        <a:solidFill>
                          <a:srgbClr val="002060"/>
                        </a:solidFill>
                        <a:latin typeface="Times New Roman" pitchFamily="18" charset="0"/>
                        <a:ea typeface="+mn-ea"/>
                        <a:cs typeface="Times New Roman" pitchFamily="18" charset="0"/>
                      </a:endParaRPr>
                    </a:p>
                    <a:p>
                      <a:pPr algn="ctr"/>
                      <a:r>
                        <a:rPr kumimoji="0" lang="kk-KZ" sz="3600" b="1" kern="1200" dirty="0" smtClean="0">
                          <a:solidFill>
                            <a:srgbClr val="002060"/>
                          </a:solidFill>
                          <a:latin typeface="Times New Roman" pitchFamily="18" charset="0"/>
                          <a:ea typeface="+mn-ea"/>
                          <a:cs typeface="Times New Roman" pitchFamily="18" charset="0"/>
                        </a:rPr>
                        <a:t>Сөздер үйренеміз, мәнін түсеніміз,</a:t>
                      </a:r>
                    </a:p>
                    <a:p>
                      <a:pPr algn="ctr"/>
                      <a:endParaRPr kumimoji="0" lang="ru-RU" sz="3600" b="1" kern="1200" dirty="0" smtClean="0">
                        <a:solidFill>
                          <a:srgbClr val="002060"/>
                        </a:solidFill>
                        <a:latin typeface="Times New Roman" pitchFamily="18" charset="0"/>
                        <a:ea typeface="+mn-ea"/>
                        <a:cs typeface="Times New Roman" pitchFamily="18" charset="0"/>
                      </a:endParaRPr>
                    </a:p>
                    <a:p>
                      <a:pPr algn="ctr"/>
                      <a:r>
                        <a:rPr kumimoji="0" lang="kk-KZ" sz="3600" b="1" kern="1200" dirty="0" smtClean="0">
                          <a:solidFill>
                            <a:srgbClr val="002060"/>
                          </a:solidFill>
                          <a:latin typeface="Times New Roman" pitchFamily="18" charset="0"/>
                          <a:ea typeface="+mn-ea"/>
                          <a:cs typeface="Times New Roman" pitchFamily="18" charset="0"/>
                        </a:rPr>
                        <a:t>Келешекте әлі біз биікке жетеміз.</a:t>
                      </a:r>
                      <a:endParaRPr kumimoji="0" lang="ru-RU" sz="3600" b="1" kern="1200" dirty="0">
                        <a:solidFill>
                          <a:srgbClr val="002060"/>
                        </a:solidFill>
                        <a:latin typeface="Times New Roman" pitchFamily="18" charset="0"/>
                        <a:ea typeface="+mn-ea"/>
                        <a:cs typeface="Times New Roman" pitchFamily="18" charset="0"/>
                      </a:endParaRPr>
                    </a:p>
                  </a:txBody>
                  <a:tcPr marL="114300" marR="114300" marT="0" marB="0">
                    <a:lnL>
                      <a:noFill/>
                    </a:lnL>
                    <a:lnR>
                      <a:noFill/>
                    </a:lnR>
                    <a:lnT>
                      <a:noFill/>
                    </a:lnT>
                    <a:lnB>
                      <a:noFill/>
                    </a:lnB>
                  </a:tcPr>
                </a:tc>
              </a:tr>
            </a:tbl>
          </a:graphicData>
        </a:graphic>
      </p:graphicFrame>
    </p:spTree>
    <p:extLst>
      <p:ext uri="{BB962C8B-B14F-4D97-AF65-F5344CB8AC3E}">
        <p14:creationId xmlns:p14="http://schemas.microsoft.com/office/powerpoint/2010/main" val="1839898372"/>
      </p:ext>
    </p:extLst>
  </p:cSld>
  <p:clrMapOvr>
    <a:masterClrMapping/>
  </p:clrMapOvr>
  <mc:AlternateContent xmlns:mc="http://schemas.openxmlformats.org/markup-compatibility/2006" xmlns:p14="http://schemas.microsoft.com/office/powerpoint/2010/main">
    <mc:Choice Requires="p14">
      <p:transition spd="slow" p14:dur="2000" advTm="20495"/>
    </mc:Choice>
    <mc:Fallback xmlns="">
      <p:transition spd="slow" advTm="20495"/>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64612" y="170810"/>
            <a:ext cx="4400005" cy="58477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k-KZ" sz="3200" b="1" i="1" u="none" strike="noStrike" kern="1200" cap="none" spc="28" normalizeH="0" baseline="0" noProof="0" dirty="0">
              <a:ln w="11430"/>
              <a:gradFill>
                <a:gsLst>
                  <a:gs pos="25000">
                    <a:srgbClr val="C0504D">
                      <a:satMod val="155000"/>
                    </a:srgbClr>
                  </a:gs>
                  <a:gs pos="100000">
                    <a:srgbClr val="C0504D">
                      <a:shade val="45000"/>
                      <a:satMod val="165000"/>
                    </a:srgbClr>
                  </a:gs>
                </a:gsLst>
                <a:lin ang="5400000"/>
              </a:gra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pic>
        <p:nvPicPr>
          <p:cNvPr id="6" name="Picture 1"/>
          <p:cNvPicPr>
            <a:picLocks noChangeAspect="1" noChangeArrowheads="1"/>
          </p:cNvPicPr>
          <p:nvPr/>
        </p:nvPicPr>
        <p:blipFill>
          <a:blip r:embed="rId3" cstate="print"/>
          <a:srcRect/>
          <a:stretch>
            <a:fillRect/>
          </a:stretch>
        </p:blipFill>
        <p:spPr bwMode="auto">
          <a:xfrm flipH="1">
            <a:off x="319730" y="0"/>
            <a:ext cx="1650224" cy="1755467"/>
          </a:xfrm>
          <a:prstGeom prst="rect">
            <a:avLst/>
          </a:prstGeom>
          <a:ln>
            <a:noFill/>
          </a:ln>
          <a:effectLst>
            <a:softEdge rad="112500"/>
          </a:effectLst>
        </p:spPr>
      </p:pic>
      <p:sp>
        <p:nvSpPr>
          <p:cNvPr id="10" name="Прямоугольник 9"/>
          <p:cNvSpPr/>
          <p:nvPr/>
        </p:nvSpPr>
        <p:spPr>
          <a:xfrm>
            <a:off x="1766293" y="277175"/>
            <a:ext cx="6842130" cy="923330"/>
          </a:xfrm>
          <a:prstGeom prst="rect">
            <a:avLst/>
          </a:prstGeom>
        </p:spPr>
        <p:txBody>
          <a:bodyPr wrap="square">
            <a:spAutoFit/>
          </a:bodyPr>
          <a:lstStyle/>
          <a:p>
            <a:pPr lvl="0" algn="ctr">
              <a:defRPr/>
            </a:pPr>
            <a:r>
              <a:rPr lang="kk-KZ" sz="5400" b="1" i="1" spc="28" dirty="0" smtClean="0">
                <a:ln w="11430"/>
                <a:gradFill>
                  <a:gsLst>
                    <a:gs pos="25000">
                      <a:srgbClr val="C0504D">
                        <a:satMod val="155000"/>
                      </a:srgbClr>
                    </a:gs>
                    <a:gs pos="100000">
                      <a:srgbClr val="C0504D">
                        <a:shade val="45000"/>
                        <a:satMod val="165000"/>
                      </a:srgbClr>
                    </a:gs>
                  </a:gsLst>
                  <a:lin ang="5400000"/>
                </a:gradFill>
                <a:effectLst>
                  <a:outerShdw blurRad="38100" dist="38100" dir="2700000" algn="tl">
                    <a:srgbClr val="000000">
                      <a:alpha val="43137"/>
                    </a:srgbClr>
                  </a:outerShdw>
                </a:effectLst>
                <a:latin typeface="Times New Roman" pitchFamily="18" charset="0"/>
                <a:cs typeface="Times New Roman" pitchFamily="18" charset="0"/>
              </a:rPr>
              <a:t>“Ой қозғау”</a:t>
            </a:r>
          </a:p>
        </p:txBody>
      </p:sp>
      <p:sp>
        <p:nvSpPr>
          <p:cNvPr id="12" name="Скругленный прямоугольник 11"/>
          <p:cNvSpPr/>
          <p:nvPr/>
        </p:nvSpPr>
        <p:spPr>
          <a:xfrm>
            <a:off x="1650036" y="1345653"/>
            <a:ext cx="7093130" cy="305098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kk-KZ" sz="2800" dirty="0" smtClean="0">
              <a:latin typeface="Times New Roman" pitchFamily="18" charset="0"/>
              <a:cs typeface="Times New Roman" pitchFamily="18" charset="0"/>
            </a:endParaRPr>
          </a:p>
        </p:txBody>
      </p:sp>
      <p:pic>
        <p:nvPicPr>
          <p:cNvPr id="9" name="Рисунок 8"/>
          <p:cNvPicPr>
            <a:picLocks noChangeAspect="1"/>
          </p:cNvPicPr>
          <p:nvPr/>
        </p:nvPicPr>
        <p:blipFill>
          <a:blip r:embed="rId4" cstate="print"/>
          <a:stretch>
            <a:fillRect/>
          </a:stretch>
        </p:blipFill>
        <p:spPr>
          <a:xfrm flipH="1">
            <a:off x="269060" y="2072225"/>
            <a:ext cx="1977750" cy="4785775"/>
          </a:xfrm>
          <a:prstGeom prst="rect">
            <a:avLst/>
          </a:prstGeom>
        </p:spPr>
      </p:pic>
      <p:sp>
        <p:nvSpPr>
          <p:cNvPr id="11270" name="Rectangle 6"/>
          <p:cNvSpPr>
            <a:spLocks noChangeArrowheads="1"/>
          </p:cNvSpPr>
          <p:nvPr/>
        </p:nvSpPr>
        <p:spPr bwMode="auto">
          <a:xfrm>
            <a:off x="0" y="0"/>
            <a:ext cx="261610"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90488" algn="l"/>
                <a:tab pos="180975" algn="l"/>
              </a:tabLst>
            </a:pPr>
            <a:r>
              <a:rPr kumimoji="0" lang="kk-KZ"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 name="5-конечная звезда 32">
            <a:hlinkClick r:id="rId5" action="ppaction://hlinkfile"/>
          </p:cNvPr>
          <p:cNvSpPr/>
          <p:nvPr/>
        </p:nvSpPr>
        <p:spPr>
          <a:xfrm>
            <a:off x="8066761" y="5787025"/>
            <a:ext cx="914400" cy="914400"/>
          </a:xfrm>
          <a:prstGeom prst="star5">
            <a:avLst>
              <a:gd name="adj" fmla="val 50000"/>
              <a:gd name="hf" fmla="val 105146"/>
              <a:gd name="vf" fmla="val 1105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Прямоугольник 34"/>
          <p:cNvSpPr/>
          <p:nvPr/>
        </p:nvSpPr>
        <p:spPr>
          <a:xfrm>
            <a:off x="1540701" y="4979096"/>
            <a:ext cx="6137753" cy="122128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sz="3600" b="1" dirty="0" smtClean="0">
                <a:solidFill>
                  <a:srgbClr val="002060"/>
                </a:solidFill>
                <a:latin typeface="Times New Roman" pitchFamily="18" charset="0"/>
                <a:cs typeface="Times New Roman" pitchFamily="18" charset="0"/>
              </a:rPr>
              <a:t>Аласа, терең, қою, сұйық, өнерлі.</a:t>
            </a:r>
            <a:endParaRPr lang="ru-RU" sz="3600" b="1" dirty="0">
              <a:solidFill>
                <a:srgbClr val="002060"/>
              </a:solidFill>
              <a:latin typeface="Times New Roman" pitchFamily="18" charset="0"/>
              <a:cs typeface="Times New Roman" pitchFamily="18" charset="0"/>
            </a:endParaRPr>
          </a:p>
        </p:txBody>
      </p:sp>
      <p:pic>
        <p:nvPicPr>
          <p:cNvPr id="36" name="Picture 7" descr="Мастер – класс на тему «Возможности использования электронного микроскопа в  урочной и внеурочной деятельности педагога»"/>
          <p:cNvPicPr>
            <a:picLocks noChangeAspect="1" noChangeArrowheads="1"/>
          </p:cNvPicPr>
          <p:nvPr/>
        </p:nvPicPr>
        <p:blipFill>
          <a:blip r:embed="rId6"/>
          <a:srcRect/>
          <a:stretch>
            <a:fillRect/>
          </a:stretch>
        </p:blipFill>
        <p:spPr bwMode="auto">
          <a:xfrm>
            <a:off x="7665929" y="5454987"/>
            <a:ext cx="1478071" cy="1403013"/>
          </a:xfrm>
          <a:prstGeom prst="rect">
            <a:avLst/>
          </a:prstGeom>
          <a:noFill/>
        </p:spPr>
      </p:pic>
      <p:sp>
        <p:nvSpPr>
          <p:cNvPr id="4" name="Rectangle 1"/>
          <p:cNvSpPr>
            <a:spLocks noChangeArrowheads="1"/>
          </p:cNvSpPr>
          <p:nvPr/>
        </p:nvSpPr>
        <p:spPr bwMode="auto">
          <a:xfrm>
            <a:off x="1979112" y="1628384"/>
            <a:ext cx="64008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0" u="sng"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Терме диктант.</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r>
            <a:b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b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Дәрігер, аласа, күн, терең, жазды, қою, бесінші, өнерлі, айтты, сұйық.</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r>
            <a:b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b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(Осы сөздердің ішінен сын есімдерді теріп       жазу)</a:t>
            </a:r>
            <a:endParaRPr kumimoji="0" lang="kk-KZ" sz="2400" b="0" i="0" u="none" strike="noStrike" cap="none" normalizeH="0" baseline="0" dirty="0" smtClean="0">
              <a:ln>
                <a:noFill/>
              </a:ln>
              <a:solidFill>
                <a:srgbClr val="002060"/>
              </a:solidFill>
              <a:effectLst/>
              <a:latin typeface="Arial" pitchFamily="34" charset="0"/>
              <a:cs typeface="Arial" pitchFamily="34" charset="0"/>
            </a:endParaRPr>
          </a:p>
        </p:txBody>
      </p:sp>
    </p:spTree>
    <p:extLst>
      <p:ext uri="{BB962C8B-B14F-4D97-AF65-F5344CB8AC3E}">
        <p14:creationId xmlns:p14="http://schemas.microsoft.com/office/powerpoint/2010/main" val="2331260426"/>
      </p:ext>
    </p:extLst>
  </p:cSld>
  <p:clrMapOvr>
    <a:masterClrMapping/>
  </p:clrMapOvr>
  <mc:AlternateContent xmlns:mc="http://schemas.openxmlformats.org/markup-compatibility/2006" xmlns:p14="http://schemas.microsoft.com/office/powerpoint/2010/main">
    <mc:Choice Requires="p14">
      <p:transition spd="slow" p14:dur="2000" advTm="20495"/>
    </mc:Choice>
    <mc:Fallback xmlns="">
      <p:transition spd="slow" advTm="2049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diamond(in)">
                                      <p:cBhvr>
                                        <p:cTn id="7" dur="20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wipe(down)">
                                      <p:cBhvr>
                                        <p:cTn id="12"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Скругленный прямоугольник 11"/>
          <p:cNvSpPr/>
          <p:nvPr/>
        </p:nvSpPr>
        <p:spPr>
          <a:xfrm>
            <a:off x="980251" y="156754"/>
            <a:ext cx="7929154" cy="670124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kk-KZ" sz="2800" b="1" i="1" u="sng" dirty="0" smtClean="0">
              <a:solidFill>
                <a:srgbClr val="C00000"/>
              </a:solidFill>
              <a:latin typeface="Times New Roman" pitchFamily="18" charset="0"/>
              <a:cs typeface="Times New Roman" pitchFamily="18" charset="0"/>
            </a:endParaRPr>
          </a:p>
          <a:p>
            <a:pPr algn="ctr"/>
            <a:endParaRPr lang="kk-KZ" sz="2800" b="1" i="1" u="sng" dirty="0" smtClean="0">
              <a:solidFill>
                <a:srgbClr val="C00000"/>
              </a:solidFill>
              <a:latin typeface="Times New Roman" pitchFamily="18" charset="0"/>
              <a:cs typeface="Times New Roman" pitchFamily="18" charset="0"/>
            </a:endParaRPr>
          </a:p>
          <a:p>
            <a:pPr algn="ctr"/>
            <a:endParaRPr lang="kk-KZ" sz="2800" b="1" i="1" u="sng" dirty="0" smtClean="0">
              <a:solidFill>
                <a:srgbClr val="C00000"/>
              </a:solidFill>
              <a:latin typeface="Times New Roman" pitchFamily="18" charset="0"/>
              <a:cs typeface="Times New Roman" pitchFamily="18" charset="0"/>
            </a:endParaRPr>
          </a:p>
          <a:p>
            <a:pPr algn="ctr"/>
            <a:endParaRPr lang="kk-KZ" sz="2800" b="1" i="1" u="sng" dirty="0" smtClean="0">
              <a:solidFill>
                <a:srgbClr val="C00000"/>
              </a:solidFill>
              <a:latin typeface="Times New Roman" pitchFamily="18" charset="0"/>
              <a:cs typeface="Times New Roman" pitchFamily="18" charset="0"/>
            </a:endParaRPr>
          </a:p>
          <a:p>
            <a:pPr algn="ctr"/>
            <a:r>
              <a:rPr lang="kk-KZ" sz="2800" b="1" i="1" u="sng" dirty="0" smtClean="0">
                <a:solidFill>
                  <a:srgbClr val="C00000"/>
                </a:solidFill>
                <a:latin typeface="Times New Roman" pitchFamily="18" charset="0"/>
                <a:cs typeface="Times New Roman" pitchFamily="18" charset="0"/>
              </a:rPr>
              <a:t>Оқулықпен жұмыс</a:t>
            </a:r>
          </a:p>
          <a:p>
            <a:r>
              <a:rPr lang="kk-KZ" sz="2000" b="1" dirty="0" smtClean="0">
                <a:solidFill>
                  <a:srgbClr val="C00000"/>
                </a:solidFill>
                <a:latin typeface="Times New Roman" pitchFamily="18" charset="0"/>
                <a:cs typeface="Times New Roman" pitchFamily="18" charset="0"/>
              </a:rPr>
              <a:t>8-жаттығу. Мәтінді тыңда, сұрақтарға жауап бер.</a:t>
            </a:r>
            <a:endParaRPr lang="ru-RU" sz="2000" b="1" dirty="0" smtClean="0">
              <a:solidFill>
                <a:srgbClr val="002060"/>
              </a:solidFill>
              <a:latin typeface="Times New Roman" pitchFamily="18" charset="0"/>
              <a:cs typeface="Times New Roman" pitchFamily="18" charset="0"/>
            </a:endParaRPr>
          </a:p>
          <a:p>
            <a:pPr algn="ctr"/>
            <a:r>
              <a:rPr lang="kk-KZ" sz="2000" dirty="0" smtClean="0"/>
              <a:t> </a:t>
            </a:r>
          </a:p>
          <a:p>
            <a:pPr algn="ctr"/>
            <a:r>
              <a:rPr lang="kk-KZ" sz="2000" b="1" dirty="0" smtClean="0">
                <a:solidFill>
                  <a:srgbClr val="002060"/>
                </a:solidFill>
                <a:latin typeface="Times New Roman" pitchFamily="18" charset="0"/>
                <a:cs typeface="Times New Roman" pitchFamily="18" charset="0"/>
              </a:rPr>
              <a:t>Судың да сұрауы бар</a:t>
            </a:r>
          </a:p>
          <a:p>
            <a:pPr algn="ctr"/>
            <a:endParaRPr lang="ru-RU" sz="2000" b="1" dirty="0" smtClean="0">
              <a:solidFill>
                <a:srgbClr val="002060"/>
              </a:solidFill>
              <a:latin typeface="Times New Roman" pitchFamily="18" charset="0"/>
              <a:cs typeface="Times New Roman" pitchFamily="18" charset="0"/>
            </a:endParaRPr>
          </a:p>
          <a:p>
            <a:pPr algn="just"/>
            <a:r>
              <a:rPr lang="kk-KZ" sz="2000" b="1" dirty="0" smtClean="0">
                <a:solidFill>
                  <a:srgbClr val="002060"/>
                </a:solidFill>
                <a:latin typeface="Times New Roman" pitchFamily="18" charset="0"/>
                <a:cs typeface="Times New Roman" pitchFamily="18" charset="0"/>
              </a:rPr>
              <a:t>    Қазіргі уақытта Жер шарында жыл өткен сайын ауызсудың қадірі біліне түсуде. Дүниежүзінің көптеген елінде су сату үйреншікті іс болып саналады. Дамушы елдердің кейбіреулерінде отбасы табысының 10 пайызы су сатып алуға кетеді. Грек елінің кейбір өңірлерінде* су алыстағы таудан тасылып әкелінетіндіктен, оның бағасы қымбат тұрады. Су цистернамен* әкелінетін ауылдар өз елімізде де кездеседі. Жер шарында тұщы су қорының шектеулі екені анық байқалды. </a:t>
            </a:r>
            <a:endParaRPr lang="ru-RU" sz="2000" b="1" dirty="0" smtClean="0">
              <a:solidFill>
                <a:srgbClr val="002060"/>
              </a:solidFill>
              <a:latin typeface="Times New Roman" pitchFamily="18" charset="0"/>
              <a:cs typeface="Times New Roman" pitchFamily="18" charset="0"/>
            </a:endParaRPr>
          </a:p>
          <a:p>
            <a:pPr algn="just"/>
            <a:r>
              <a:rPr lang="kk-KZ" sz="2000" b="1" dirty="0" smtClean="0">
                <a:solidFill>
                  <a:srgbClr val="002060"/>
                </a:solidFill>
                <a:latin typeface="Times New Roman" pitchFamily="18" charset="0"/>
                <a:cs typeface="Times New Roman" pitchFamily="18" charset="0"/>
              </a:rPr>
              <a:t>    Сондықтан «Судың да сұрауы бар» деген халық даналығын әр уақыт есте ұстаған абзал.</a:t>
            </a:r>
            <a:endParaRPr lang="ru-RU" sz="2000" b="1" dirty="0" smtClean="0">
              <a:solidFill>
                <a:srgbClr val="002060"/>
              </a:solidFill>
              <a:latin typeface="Times New Roman" pitchFamily="18" charset="0"/>
              <a:cs typeface="Times New Roman" pitchFamily="18" charset="0"/>
            </a:endParaRPr>
          </a:p>
          <a:p>
            <a:pPr algn="r"/>
            <a:r>
              <a:rPr lang="kk-KZ" sz="2000" b="1" dirty="0" smtClean="0">
                <a:solidFill>
                  <a:srgbClr val="002060"/>
                </a:solidFill>
                <a:latin typeface="Times New Roman" pitchFamily="18" charset="0"/>
                <a:cs typeface="Times New Roman" pitchFamily="18" charset="0"/>
              </a:rPr>
              <a:t>                             «Балдырған» журналынан</a:t>
            </a:r>
            <a:endParaRPr lang="ru-RU" sz="2000" b="1" dirty="0" smtClean="0">
              <a:solidFill>
                <a:srgbClr val="002060"/>
              </a:solidFill>
              <a:latin typeface="Times New Roman" pitchFamily="18" charset="0"/>
              <a:cs typeface="Times New Roman" pitchFamily="18" charset="0"/>
            </a:endParaRPr>
          </a:p>
          <a:p>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Мәтінде </a:t>
            </a:r>
            <a:r>
              <a:rPr lang="ru-RU" sz="2000" b="1" dirty="0" smtClean="0">
                <a:solidFill>
                  <a:srgbClr val="002060"/>
                </a:solidFill>
                <a:latin typeface="Times New Roman" pitchFamily="18" charset="0"/>
                <a:cs typeface="Times New Roman" pitchFamily="18" charset="0"/>
              </a:rPr>
              <a:t>не </a:t>
            </a:r>
            <a:r>
              <a:rPr lang="ru-RU" sz="2000" b="1" dirty="0" err="1" smtClean="0">
                <a:solidFill>
                  <a:srgbClr val="002060"/>
                </a:solidFill>
                <a:latin typeface="Times New Roman" pitchFamily="18" charset="0"/>
                <a:cs typeface="Times New Roman" pitchFamily="18" charset="0"/>
              </a:rPr>
              <a:t>туралы</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айтылған</a:t>
            </a:r>
            <a:r>
              <a:rPr lang="ru-RU" sz="2000" b="1" dirty="0" smtClean="0">
                <a:solidFill>
                  <a:srgbClr val="002060"/>
                </a:solidFill>
                <a:latin typeface="Times New Roman" pitchFamily="18" charset="0"/>
                <a:cs typeface="Times New Roman" pitchFamily="18" charset="0"/>
              </a:rPr>
              <a:t>? </a:t>
            </a:r>
          </a:p>
          <a:p>
            <a:r>
              <a:rPr lang="kk-KZ" sz="2000" b="1" dirty="0" smtClean="0">
                <a:solidFill>
                  <a:srgbClr val="002060"/>
                </a:solidFill>
                <a:latin typeface="Times New Roman" pitchFamily="18" charset="0"/>
                <a:cs typeface="Times New Roman" pitchFamily="18" charset="0"/>
              </a:rPr>
              <a:t>• «Судың қадірі» дегенді қалай түсінесің? </a:t>
            </a:r>
            <a:endParaRPr lang="ru-RU"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 Мәтін неліктен «Судың да сұрауы бар» деп аталған? </a:t>
            </a:r>
            <a:endParaRPr lang="kk-KZ" sz="2800" b="1" i="1" u="sng" dirty="0" smtClean="0">
              <a:solidFill>
                <a:srgbClr val="C00000"/>
              </a:solidFill>
              <a:latin typeface="Times New Roman" pitchFamily="18" charset="0"/>
              <a:cs typeface="Times New Roman" pitchFamily="18" charset="0"/>
            </a:endParaRPr>
          </a:p>
          <a:p>
            <a:pPr algn="ctr"/>
            <a:endParaRPr lang="kk-KZ" sz="2800" b="1" i="1" u="sng" dirty="0" smtClean="0">
              <a:solidFill>
                <a:srgbClr val="C00000"/>
              </a:solidFill>
              <a:latin typeface="Times New Roman" pitchFamily="18" charset="0"/>
              <a:cs typeface="Times New Roman" pitchFamily="18" charset="0"/>
            </a:endParaRPr>
          </a:p>
          <a:p>
            <a:pPr algn="ctr"/>
            <a:endParaRPr lang="kk-KZ" sz="2800" b="1" dirty="0" smtClean="0">
              <a:solidFill>
                <a:srgbClr val="002060"/>
              </a:solidFill>
              <a:latin typeface="Times New Roman" pitchFamily="18" charset="0"/>
              <a:cs typeface="Times New Roman" pitchFamily="18" charset="0"/>
            </a:endParaRPr>
          </a:p>
          <a:p>
            <a:endParaRPr lang="kk-KZ" sz="1600" b="1" dirty="0" smtClean="0">
              <a:solidFill>
                <a:srgbClr val="002060"/>
              </a:solidFill>
              <a:latin typeface="Times New Roman" pitchFamily="18" charset="0"/>
              <a:cs typeface="Times New Roman" pitchFamily="18" charset="0"/>
            </a:endParaRPr>
          </a:p>
          <a:p>
            <a:endParaRPr lang="kk-KZ" sz="1600" b="1" dirty="0" smtClean="0">
              <a:solidFill>
                <a:srgbClr val="002060"/>
              </a:solidFill>
              <a:latin typeface="Times New Roman" pitchFamily="18" charset="0"/>
              <a:cs typeface="Times New Roman" pitchFamily="18" charset="0"/>
            </a:endParaRPr>
          </a:p>
          <a:p>
            <a:endParaRPr lang="kk-KZ" sz="1600" b="1" dirty="0" smtClean="0">
              <a:solidFill>
                <a:srgbClr val="002060"/>
              </a:solidFill>
              <a:latin typeface="Times New Roman" pitchFamily="18" charset="0"/>
              <a:cs typeface="Times New Roman" pitchFamily="18" charset="0"/>
            </a:endParaRPr>
          </a:p>
          <a:p>
            <a:endParaRPr lang="ru-RU" sz="1600" b="1" dirty="0" smtClean="0">
              <a:solidFill>
                <a:srgbClr val="002060"/>
              </a:solidFill>
              <a:latin typeface="Times New Roman" pitchFamily="18" charset="0"/>
              <a:cs typeface="Times New Roman" pitchFamily="18" charset="0"/>
            </a:endParaRPr>
          </a:p>
        </p:txBody>
      </p:sp>
      <p:pic>
        <p:nvPicPr>
          <p:cNvPr id="9" name="Рисунок 8"/>
          <p:cNvPicPr>
            <a:picLocks noChangeAspect="1"/>
          </p:cNvPicPr>
          <p:nvPr/>
        </p:nvPicPr>
        <p:blipFill>
          <a:blip r:embed="rId3" cstate="print"/>
          <a:stretch>
            <a:fillRect/>
          </a:stretch>
        </p:blipFill>
        <p:spPr>
          <a:xfrm flipH="1">
            <a:off x="0" y="1445207"/>
            <a:ext cx="1442173" cy="4785775"/>
          </a:xfrm>
          <a:prstGeom prst="rect">
            <a:avLst/>
          </a:prstGeom>
        </p:spPr>
      </p:pic>
    </p:spTree>
    <p:extLst>
      <p:ext uri="{BB962C8B-B14F-4D97-AF65-F5344CB8AC3E}">
        <p14:creationId xmlns:p14="http://schemas.microsoft.com/office/powerpoint/2010/main" val="2331260426"/>
      </p:ext>
    </p:extLst>
  </p:cSld>
  <p:clrMapOvr>
    <a:masterClrMapping/>
  </p:clrMapOvr>
  <mc:AlternateContent xmlns:mc="http://schemas.openxmlformats.org/markup-compatibility/2006" xmlns:p14="http://schemas.microsoft.com/office/powerpoint/2010/main">
    <mc:Choice Requires="p14">
      <p:transition spd="slow" p14:dur="2000" advTm="20495"/>
    </mc:Choice>
    <mc:Fallback xmlns="">
      <p:transition spd="slow" advTm="20495"/>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13151" y="1663915"/>
            <a:ext cx="7979079" cy="5632311"/>
          </a:xfrm>
          <a:prstGeom prst="rect">
            <a:avLst/>
          </a:prstGeom>
        </p:spPr>
        <p:txBody>
          <a:bodyPr wrap="square">
            <a:spAutoFit/>
          </a:bodyPr>
          <a:lstStyle/>
          <a:p>
            <a:pPr algn="ctr"/>
            <a:r>
              <a:rPr lang="kk-KZ" sz="2800" b="1" dirty="0" smtClean="0">
                <a:solidFill>
                  <a:srgbClr val="C00000"/>
                </a:solidFill>
                <a:latin typeface="Times New Roman" pitchFamily="18" charset="0"/>
                <a:cs typeface="Times New Roman" pitchFamily="18" charset="0"/>
              </a:rPr>
              <a:t>Сұрақтарға жауап:</a:t>
            </a:r>
          </a:p>
          <a:p>
            <a:pPr marL="514350" indent="-514350">
              <a:buAutoNum type="arabicPeriod"/>
            </a:pPr>
            <a:r>
              <a:rPr lang="kk-KZ" sz="2000" b="1" dirty="0" smtClean="0">
                <a:solidFill>
                  <a:srgbClr val="002060"/>
                </a:solidFill>
                <a:latin typeface="Times New Roman" pitchFamily="18" charset="0"/>
                <a:cs typeface="Times New Roman" pitchFamily="18" charset="0"/>
              </a:rPr>
              <a:t>Мәтінде су туралы айтылған.</a:t>
            </a:r>
          </a:p>
          <a:p>
            <a:pPr marL="514350" indent="-514350" algn="just"/>
            <a:endParaRPr lang="kk-KZ" sz="2000" b="1" dirty="0" smtClean="0">
              <a:solidFill>
                <a:srgbClr val="002060"/>
              </a:solidFill>
              <a:latin typeface="Times New Roman" pitchFamily="18" charset="0"/>
              <a:cs typeface="Times New Roman" pitchFamily="18" charset="0"/>
            </a:endParaRPr>
          </a:p>
          <a:p>
            <a:pPr marL="514350" indent="-514350" algn="just"/>
            <a:r>
              <a:rPr lang="kk-KZ" sz="2000" b="1" dirty="0" smtClean="0">
                <a:solidFill>
                  <a:srgbClr val="002060"/>
                </a:solidFill>
                <a:latin typeface="Times New Roman" pitchFamily="18" charset="0"/>
                <a:cs typeface="Times New Roman" pitchFamily="18" charset="0"/>
              </a:rPr>
              <a:t>2.   </a:t>
            </a:r>
            <a:r>
              <a:rPr lang="ru-RU" sz="2000" b="1" dirty="0" smtClean="0">
                <a:solidFill>
                  <a:srgbClr val="002060"/>
                </a:solidFill>
                <a:latin typeface="Times New Roman" pitchFamily="18" charset="0"/>
                <a:cs typeface="Times New Roman" pitchFamily="18" charset="0"/>
              </a:rPr>
              <a:t>Су - </a:t>
            </a:r>
            <a:r>
              <a:rPr lang="ru-RU" sz="2000" b="1" dirty="0" err="1" smtClean="0">
                <a:solidFill>
                  <a:srgbClr val="002060"/>
                </a:solidFill>
                <a:latin typeface="Times New Roman" pitchFamily="18" charset="0"/>
                <a:cs typeface="Times New Roman" pitchFamily="18" charset="0"/>
              </a:rPr>
              <a:t>ол</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табиғаттың бізге</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жіберген</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сыйы</a:t>
            </a:r>
            <a:r>
              <a:rPr lang="ru-RU" sz="2000" b="1" dirty="0" smtClean="0">
                <a:solidFill>
                  <a:srgbClr val="002060"/>
                </a:solidFill>
                <a:latin typeface="Times New Roman" pitchFamily="18" charset="0"/>
                <a:cs typeface="Times New Roman" pitchFamily="18" charset="0"/>
              </a:rPr>
              <a:t>. Су </a:t>
            </a:r>
            <a:r>
              <a:rPr lang="ru-RU" sz="2000" b="1" dirty="0" err="1" smtClean="0">
                <a:solidFill>
                  <a:srgbClr val="002060"/>
                </a:solidFill>
                <a:latin typeface="Times New Roman" pitchFamily="18" charset="0"/>
                <a:cs typeface="Times New Roman" pitchFamily="18" charset="0"/>
              </a:rPr>
              <a:t>болмаса</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біз</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өмір сүре алмаймыз</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Сусыз</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тіршілік</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жок</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деп</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бекер</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айтпаған.</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Сондықтан </a:t>
            </a:r>
            <a:r>
              <a:rPr lang="ru-RU" sz="2000" b="1" dirty="0" smtClean="0">
                <a:solidFill>
                  <a:srgbClr val="002060"/>
                </a:solidFill>
                <a:latin typeface="Times New Roman" pitchFamily="18" charset="0"/>
                <a:cs typeface="Times New Roman" pitchFamily="18" charset="0"/>
              </a:rPr>
              <a:t>да суды </a:t>
            </a:r>
            <a:r>
              <a:rPr lang="ru-RU" sz="2000" b="1" dirty="0" err="1" smtClean="0">
                <a:solidFill>
                  <a:srgbClr val="002060"/>
                </a:solidFill>
                <a:latin typeface="Times New Roman" pitchFamily="18" charset="0"/>
                <a:cs typeface="Times New Roman" pitchFamily="18" charset="0"/>
              </a:rPr>
              <a:t>қадір тұтып</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қастерлеуіміз керек</a:t>
            </a:r>
            <a:r>
              <a:rPr lang="ru-RU" sz="2000" b="1" dirty="0" smtClean="0">
                <a:solidFill>
                  <a:srgbClr val="002060"/>
                </a:solidFill>
                <a:latin typeface="Times New Roman" pitchFamily="18" charset="0"/>
                <a:cs typeface="Times New Roman" pitchFamily="18" charset="0"/>
              </a:rPr>
              <a:t>.</a:t>
            </a:r>
          </a:p>
          <a:p>
            <a:pPr marL="514350" indent="-514350" algn="just"/>
            <a:endParaRPr lang="ru-RU" sz="2000" b="1" dirty="0" smtClean="0">
              <a:solidFill>
                <a:srgbClr val="002060"/>
              </a:solidFill>
              <a:latin typeface="Times New Roman" pitchFamily="18" charset="0"/>
              <a:cs typeface="Times New Roman" pitchFamily="18" charset="0"/>
            </a:endParaRPr>
          </a:p>
          <a:p>
            <a:pPr marL="514350" indent="-514350" algn="just"/>
            <a:r>
              <a:rPr lang="ru-RU" sz="2000" b="1" dirty="0" smtClean="0">
                <a:solidFill>
                  <a:srgbClr val="002060"/>
                </a:solidFill>
                <a:latin typeface="Times New Roman" pitchFamily="18" charset="0"/>
                <a:cs typeface="Times New Roman" pitchFamily="18" charset="0"/>
              </a:rPr>
              <a:t>3. "Су —  </a:t>
            </a:r>
            <a:r>
              <a:rPr lang="ru-RU" sz="2000" b="1" dirty="0" err="1" smtClean="0">
                <a:solidFill>
                  <a:srgbClr val="002060"/>
                </a:solidFill>
                <a:latin typeface="Times New Roman" pitchFamily="18" charset="0"/>
                <a:cs typeface="Times New Roman" pitchFamily="18" charset="0"/>
              </a:rPr>
              <a:t>тіршіліктің көзі</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өмірдің бастауы</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адамзаттың қуаты</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Онсыз</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өмір болмайды</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Халқымыз айтқандай, </a:t>
            </a:r>
            <a:r>
              <a:rPr lang="ru-RU" sz="2000" b="1" dirty="0" smtClean="0">
                <a:solidFill>
                  <a:srgbClr val="002060"/>
                </a:solidFill>
                <a:latin typeface="Times New Roman" pitchFamily="18" charset="0"/>
                <a:cs typeface="Times New Roman" pitchFamily="18" charset="0"/>
              </a:rPr>
              <a:t>су бар </a:t>
            </a:r>
            <a:r>
              <a:rPr lang="ru-RU" sz="2000" b="1" dirty="0" err="1" smtClean="0">
                <a:solidFill>
                  <a:srgbClr val="002060"/>
                </a:solidFill>
                <a:latin typeface="Times New Roman" pitchFamily="18" charset="0"/>
                <a:cs typeface="Times New Roman" pitchFamily="18" charset="0"/>
              </a:rPr>
              <a:t>жерде</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береке</a:t>
            </a:r>
            <a:r>
              <a:rPr lang="ru-RU" sz="2000" b="1" dirty="0" smtClean="0">
                <a:solidFill>
                  <a:srgbClr val="002060"/>
                </a:solidFill>
                <a:latin typeface="Times New Roman" pitchFamily="18" charset="0"/>
                <a:cs typeface="Times New Roman" pitchFamily="18" charset="0"/>
              </a:rPr>
              <a:t> де бар.</a:t>
            </a:r>
            <a:r>
              <a:rPr lang="ru-RU" sz="2000" dirty="0" smtClean="0"/>
              <a:t> </a:t>
            </a:r>
          </a:p>
          <a:p>
            <a:pPr marL="514350" indent="-514350" algn="just"/>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Судың </a:t>
            </a:r>
            <a:r>
              <a:rPr lang="ru-RU" sz="2000" b="1" dirty="0" smtClean="0">
                <a:solidFill>
                  <a:srgbClr val="002060"/>
                </a:solidFill>
                <a:latin typeface="Times New Roman" pitchFamily="18" charset="0"/>
                <a:cs typeface="Times New Roman" pitchFamily="18" charset="0"/>
              </a:rPr>
              <a:t>да </a:t>
            </a:r>
            <a:r>
              <a:rPr lang="ru-RU" sz="2000" b="1" dirty="0" err="1" smtClean="0">
                <a:solidFill>
                  <a:srgbClr val="002060"/>
                </a:solidFill>
                <a:latin typeface="Times New Roman" pitchFamily="18" charset="0"/>
                <a:cs typeface="Times New Roman" pitchFamily="18" charset="0"/>
              </a:rPr>
              <a:t>сұрауы </a:t>
            </a:r>
            <a:r>
              <a:rPr lang="ru-RU" sz="2000" b="1" dirty="0" smtClean="0">
                <a:solidFill>
                  <a:srgbClr val="002060"/>
                </a:solidFill>
                <a:latin typeface="Times New Roman" pitchFamily="18" charset="0"/>
                <a:cs typeface="Times New Roman" pitchFamily="18" charset="0"/>
              </a:rPr>
              <a:t>бар </a:t>
            </a:r>
            <a:r>
              <a:rPr lang="ru-RU" sz="2000" b="1" dirty="0" err="1" smtClean="0">
                <a:solidFill>
                  <a:srgbClr val="002060"/>
                </a:solidFill>
                <a:latin typeface="Times New Roman" pitchFamily="18" charset="0"/>
                <a:cs typeface="Times New Roman" pitchFamily="18" charset="0"/>
              </a:rPr>
              <a:t>дегендей</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бір</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тамшы</a:t>
            </a:r>
            <a:r>
              <a:rPr lang="ru-RU" sz="2000" b="1" dirty="0" smtClean="0">
                <a:solidFill>
                  <a:srgbClr val="002060"/>
                </a:solidFill>
                <a:latin typeface="Times New Roman" pitchFamily="18" charset="0"/>
                <a:cs typeface="Times New Roman" pitchFamily="18" charset="0"/>
              </a:rPr>
              <a:t> суды </a:t>
            </a:r>
            <a:r>
              <a:rPr lang="ru-RU" sz="2000" b="1" dirty="0" err="1" smtClean="0">
                <a:solidFill>
                  <a:srgbClr val="002060"/>
                </a:solidFill>
                <a:latin typeface="Times New Roman" pitchFamily="18" charset="0"/>
                <a:cs typeface="Times New Roman" pitchFamily="18" charset="0"/>
              </a:rPr>
              <a:t>бағалап</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қолда барымызды</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сақтау </a:t>
            </a:r>
            <a:r>
              <a:rPr lang="ru-RU" sz="2000" b="1" dirty="0" smtClean="0">
                <a:solidFill>
                  <a:srgbClr val="002060"/>
                </a:solidFill>
                <a:latin typeface="Times New Roman" pitchFamily="18" charset="0"/>
                <a:cs typeface="Times New Roman" pitchFamily="18" charset="0"/>
              </a:rPr>
              <a:t>- </a:t>
            </a:r>
            <a:r>
              <a:rPr lang="ru-RU" sz="2000" b="1" dirty="0" err="1" smtClean="0">
                <a:solidFill>
                  <a:srgbClr val="002060"/>
                </a:solidFill>
                <a:latin typeface="Times New Roman" pitchFamily="18" charset="0"/>
                <a:cs typeface="Times New Roman" pitchFamily="18" charset="0"/>
              </a:rPr>
              <a:t>баршамыздың ең үлкен</a:t>
            </a:r>
            <a:r>
              <a:rPr lang="ru-RU" sz="2000" b="1" dirty="0" smtClean="0">
                <a:solidFill>
                  <a:srgbClr val="002060"/>
                </a:solidFill>
                <a:latin typeface="Times New Roman" pitchFamily="18" charset="0"/>
                <a:cs typeface="Times New Roman" pitchFamily="18" charset="0"/>
              </a:rPr>
              <a:t>  </a:t>
            </a:r>
          </a:p>
          <a:p>
            <a:pPr marL="514350" indent="-514350" algn="just"/>
            <a:r>
              <a:rPr lang="ru-RU" sz="2000" b="1" dirty="0" err="1" smtClean="0">
                <a:solidFill>
                  <a:srgbClr val="002060"/>
                </a:solidFill>
                <a:latin typeface="Times New Roman" pitchFamily="18" charset="0"/>
                <a:cs typeface="Times New Roman" pitchFamily="18" charset="0"/>
              </a:rPr>
              <a:t>міндетіміз</a:t>
            </a:r>
            <a:r>
              <a:rPr lang="ru-RU" sz="2000" b="1" dirty="0" smtClean="0">
                <a:solidFill>
                  <a:srgbClr val="002060"/>
                </a:solidFill>
                <a:latin typeface="Times New Roman" pitchFamily="18" charset="0"/>
                <a:cs typeface="Times New Roman" pitchFamily="18" charset="0"/>
              </a:rPr>
              <a:t>. </a:t>
            </a:r>
            <a:br>
              <a:rPr lang="ru-RU" sz="2000" b="1" dirty="0" smtClean="0">
                <a:solidFill>
                  <a:srgbClr val="002060"/>
                </a:solidFill>
                <a:latin typeface="Times New Roman" pitchFamily="18" charset="0"/>
                <a:cs typeface="Times New Roman" pitchFamily="18" charset="0"/>
              </a:rPr>
            </a:br>
            <a:r>
              <a:rPr lang="ru-RU" sz="2000" b="1" dirty="0" smtClean="0">
                <a:solidFill>
                  <a:srgbClr val="002060"/>
                </a:solidFill>
                <a:latin typeface="Times New Roman" pitchFamily="18" charset="0"/>
                <a:cs typeface="Times New Roman" pitchFamily="18" charset="0"/>
              </a:rPr>
              <a:t/>
            </a:r>
            <a:br>
              <a:rPr lang="ru-RU" sz="2000" b="1" dirty="0" smtClean="0">
                <a:solidFill>
                  <a:srgbClr val="002060"/>
                </a:solidFill>
                <a:latin typeface="Times New Roman" pitchFamily="18" charset="0"/>
                <a:cs typeface="Times New Roman" pitchFamily="18" charset="0"/>
              </a:rPr>
            </a:br>
            <a:r>
              <a:rPr lang="ru-RU" sz="2400" dirty="0" smtClean="0"/>
              <a:t/>
            </a:r>
            <a:br>
              <a:rPr lang="ru-RU" sz="2400" dirty="0" smtClean="0"/>
            </a:br>
            <a:endParaRPr lang="kk-KZ" sz="2400" b="1" dirty="0" smtClean="0">
              <a:solidFill>
                <a:srgbClr val="002060"/>
              </a:solidFill>
              <a:latin typeface="Times New Roman" pitchFamily="18" charset="0"/>
              <a:cs typeface="Times New Roman" pitchFamily="18" charset="0"/>
            </a:endParaRPr>
          </a:p>
          <a:p>
            <a:pPr marL="457200" indent="-457200">
              <a:buAutoNum type="arabicPeriod"/>
            </a:pPr>
            <a:endParaRPr lang="ru-RU" sz="2400" b="1" dirty="0">
              <a:solidFill>
                <a:srgbClr val="002060"/>
              </a:solidFill>
              <a:latin typeface="Times New Roman" pitchFamily="18" charset="0"/>
              <a:cs typeface="Times New Roman" pitchFamily="18" charset="0"/>
            </a:endParaRPr>
          </a:p>
        </p:txBody>
      </p:sp>
      <p:sp>
        <p:nvSpPr>
          <p:cNvPr id="5" name="Прямоугольник 4"/>
          <p:cNvSpPr/>
          <p:nvPr/>
        </p:nvSpPr>
        <p:spPr>
          <a:xfrm>
            <a:off x="1052186" y="312531"/>
            <a:ext cx="7728559" cy="1477328"/>
          </a:xfrm>
          <a:prstGeom prst="rect">
            <a:avLst/>
          </a:prstGeom>
        </p:spPr>
        <p:txBody>
          <a:bodyPr wrap="square">
            <a:spAutoFit/>
          </a:bodyPr>
          <a:lstStyle/>
          <a:p>
            <a:pPr algn="ctr"/>
            <a:r>
              <a:rPr lang="ru-RU" sz="2400" b="1" dirty="0" err="1" smtClean="0">
                <a:solidFill>
                  <a:srgbClr val="002060"/>
                </a:solidFill>
                <a:latin typeface="Times New Roman" pitchFamily="18" charset="0"/>
                <a:cs typeface="Times New Roman" pitchFamily="18" charset="0"/>
              </a:rPr>
              <a:t>Сөздік жұмыс</a:t>
            </a:r>
            <a:endParaRPr lang="ru-RU" sz="2400" b="1" dirty="0" smtClean="0">
              <a:solidFill>
                <a:srgbClr val="002060"/>
              </a:solidFill>
              <a:latin typeface="Times New Roman" pitchFamily="18" charset="0"/>
              <a:cs typeface="Times New Roman" pitchFamily="18" charset="0"/>
            </a:endParaRPr>
          </a:p>
          <a:p>
            <a:pPr algn="just"/>
            <a:r>
              <a:rPr lang="ru-RU" sz="2400" b="1" dirty="0" err="1" smtClean="0">
                <a:solidFill>
                  <a:srgbClr val="002060"/>
                </a:solidFill>
                <a:latin typeface="Times New Roman" pitchFamily="18" charset="0"/>
                <a:cs typeface="Times New Roman" pitchFamily="18" charset="0"/>
              </a:rPr>
              <a:t>Өңір </a:t>
            </a:r>
            <a:r>
              <a:rPr lang="ru-RU" sz="2400" b="1" dirty="0" smtClean="0">
                <a:solidFill>
                  <a:srgbClr val="002060"/>
                </a:solidFill>
                <a:latin typeface="Times New Roman" pitchFamily="18" charset="0"/>
                <a:cs typeface="Times New Roman" pitchFamily="18" charset="0"/>
              </a:rPr>
              <a:t>– </a:t>
            </a:r>
            <a:r>
              <a:rPr lang="ru-RU" sz="2400" b="1" dirty="0" err="1" smtClean="0">
                <a:solidFill>
                  <a:srgbClr val="002060"/>
                </a:solidFill>
                <a:latin typeface="Times New Roman" pitchFamily="18" charset="0"/>
                <a:cs typeface="Times New Roman" pitchFamily="18" charset="0"/>
              </a:rPr>
              <a:t>аймақ, төңірек, алқап.</a:t>
            </a:r>
            <a:endParaRPr lang="ru-RU" sz="2400" b="1" dirty="0" smtClean="0">
              <a:solidFill>
                <a:srgbClr val="002060"/>
              </a:solidFill>
              <a:latin typeface="Times New Roman" pitchFamily="18" charset="0"/>
              <a:cs typeface="Times New Roman" pitchFamily="18" charset="0"/>
            </a:endParaRPr>
          </a:p>
          <a:p>
            <a:pPr algn="just"/>
            <a:r>
              <a:rPr lang="ru-RU" sz="2400" b="1" dirty="0" smtClean="0">
                <a:solidFill>
                  <a:srgbClr val="002060"/>
                </a:solidFill>
                <a:latin typeface="Times New Roman" pitchFamily="18" charset="0"/>
                <a:cs typeface="Times New Roman" pitchFamily="18" charset="0"/>
              </a:rPr>
              <a:t>Цистерна – </a:t>
            </a:r>
            <a:r>
              <a:rPr lang="ru-RU" sz="2400" b="1" dirty="0" err="1" smtClean="0">
                <a:solidFill>
                  <a:srgbClr val="002060"/>
                </a:solidFill>
                <a:latin typeface="Times New Roman" pitchFamily="18" charset="0"/>
                <a:cs typeface="Times New Roman" pitchFamily="18" charset="0"/>
              </a:rPr>
              <a:t>сұйық затты</a:t>
            </a:r>
            <a:r>
              <a:rPr lang="ru-RU" sz="2400" b="1" dirty="0" smtClean="0">
                <a:solidFill>
                  <a:srgbClr val="002060"/>
                </a:solidFill>
                <a:latin typeface="Times New Roman" pitchFamily="18" charset="0"/>
                <a:cs typeface="Times New Roman" pitchFamily="18" charset="0"/>
              </a:rPr>
              <a:t> </a:t>
            </a:r>
            <a:r>
              <a:rPr lang="ru-RU" sz="2400" b="1" dirty="0" err="1" smtClean="0">
                <a:solidFill>
                  <a:srgbClr val="002060"/>
                </a:solidFill>
                <a:latin typeface="Times New Roman" pitchFamily="18" charset="0"/>
                <a:cs typeface="Times New Roman" pitchFamily="18" charset="0"/>
              </a:rPr>
              <a:t>тасымалдайтын</a:t>
            </a:r>
            <a:r>
              <a:rPr lang="ru-RU" sz="2400" b="1" dirty="0" smtClean="0">
                <a:solidFill>
                  <a:srgbClr val="002060"/>
                </a:solidFill>
                <a:latin typeface="Times New Roman" pitchFamily="18" charset="0"/>
                <a:cs typeface="Times New Roman" pitchFamily="18" charset="0"/>
              </a:rPr>
              <a:t> </a:t>
            </a:r>
            <a:r>
              <a:rPr lang="ru-RU" sz="2400" b="1" dirty="0" err="1" smtClean="0">
                <a:solidFill>
                  <a:srgbClr val="002060"/>
                </a:solidFill>
                <a:latin typeface="Times New Roman" pitchFamily="18" charset="0"/>
                <a:cs typeface="Times New Roman" pitchFamily="18" charset="0"/>
              </a:rPr>
              <a:t>үлкен ыдыс</a:t>
            </a:r>
            <a:r>
              <a:rPr lang="ru-RU" sz="2400" b="1" dirty="0" smtClean="0">
                <a:solidFill>
                  <a:srgbClr val="002060"/>
                </a:solidFill>
                <a:latin typeface="Times New Roman" pitchFamily="18" charset="0"/>
                <a:cs typeface="Times New Roman" pitchFamily="18" charset="0"/>
              </a:rPr>
              <a:t>.</a:t>
            </a:r>
          </a:p>
          <a:p>
            <a:pPr algn="just"/>
            <a:endParaRPr lang="ru-RU" b="1" dirty="0" smtClean="0">
              <a:solidFill>
                <a:srgbClr val="002060"/>
              </a:solidFill>
              <a:latin typeface="Times New Roman" pitchFamily="18" charset="0"/>
              <a:cs typeface="Times New Roman" pitchFamily="18" charset="0"/>
            </a:endParaRPr>
          </a:p>
        </p:txBody>
      </p:sp>
      <p:pic>
        <p:nvPicPr>
          <p:cNvPr id="6" name="Picture 7" descr="Мастер – класс на тему «Возможности использования электронного микроскопа в  урочной и внеурочной деятельности педагога»"/>
          <p:cNvPicPr>
            <a:picLocks noChangeAspect="1" noChangeArrowheads="1"/>
          </p:cNvPicPr>
          <p:nvPr/>
        </p:nvPicPr>
        <p:blipFill>
          <a:blip r:embed="rId2"/>
          <a:srcRect/>
          <a:stretch>
            <a:fillRect/>
          </a:stretch>
        </p:blipFill>
        <p:spPr bwMode="auto">
          <a:xfrm>
            <a:off x="7014370" y="5098093"/>
            <a:ext cx="1854058" cy="175990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03540" y="3583745"/>
            <a:ext cx="5185775" cy="1938992"/>
          </a:xfrm>
          <a:prstGeom prst="rect">
            <a:avLst/>
          </a:prstGeom>
        </p:spPr>
        <p:txBody>
          <a:bodyPr wrap="square">
            <a:spAutoFit/>
          </a:bodyPr>
          <a:lstStyle/>
          <a:p>
            <a:pPr lvl="0" eaLnBrk="0" fontAlgn="base" hangingPunct="0">
              <a:spcBef>
                <a:spcPct val="0"/>
              </a:spcBef>
              <a:spcAft>
                <a:spcPct val="0"/>
              </a:spcAft>
            </a:pPr>
            <a:r>
              <a:rPr lang="kk-KZ" sz="2400" b="1" dirty="0" smtClean="0">
                <a:solidFill>
                  <a:srgbClr val="002060"/>
                </a:solidFill>
                <a:latin typeface="Times New Roman" pitchFamily="18" charset="0"/>
                <a:ea typeface="Calibri" pitchFamily="34" charset="0"/>
                <a:cs typeface="Times New Roman" pitchFamily="18" charset="0"/>
              </a:rPr>
              <a:t>Суды бекер төкпе. </a:t>
            </a:r>
            <a:endParaRPr lang="ru-RU" sz="2400" b="1" dirty="0" smtClean="0">
              <a:solidFill>
                <a:srgbClr val="002060"/>
              </a:solidFill>
              <a:latin typeface="Times New Roman" pitchFamily="18" charset="0"/>
              <a:cs typeface="Times New Roman" pitchFamily="18" charset="0"/>
            </a:endParaRPr>
          </a:p>
          <a:p>
            <a:pPr lvl="0" eaLnBrk="0" fontAlgn="base" hangingPunct="0">
              <a:spcBef>
                <a:spcPct val="0"/>
              </a:spcBef>
              <a:spcAft>
                <a:spcPct val="0"/>
              </a:spcAft>
            </a:pPr>
            <a:r>
              <a:rPr lang="kk-KZ" sz="2400" b="1" dirty="0" smtClean="0">
                <a:solidFill>
                  <a:srgbClr val="002060"/>
                </a:solidFill>
                <a:latin typeface="Times New Roman" pitchFamily="18" charset="0"/>
                <a:ea typeface="Calibri" pitchFamily="34" charset="0"/>
                <a:cs typeface="Times New Roman" pitchFamily="18" charset="0"/>
              </a:rPr>
              <a:t>Түнде су алуға барма. </a:t>
            </a:r>
            <a:endParaRPr lang="ru-RU" sz="2400" b="1" dirty="0" smtClean="0">
              <a:solidFill>
                <a:srgbClr val="002060"/>
              </a:solidFill>
              <a:latin typeface="Times New Roman" pitchFamily="18" charset="0"/>
              <a:cs typeface="Times New Roman" pitchFamily="18" charset="0"/>
            </a:endParaRPr>
          </a:p>
          <a:p>
            <a:pPr lvl="0" eaLnBrk="0" fontAlgn="base" hangingPunct="0">
              <a:spcBef>
                <a:spcPct val="0"/>
              </a:spcBef>
              <a:spcAft>
                <a:spcPct val="0"/>
              </a:spcAft>
            </a:pPr>
            <a:r>
              <a:rPr lang="kk-KZ" sz="2400" b="1" dirty="0" smtClean="0">
                <a:solidFill>
                  <a:srgbClr val="002060"/>
                </a:solidFill>
                <a:latin typeface="Times New Roman" pitchFamily="18" charset="0"/>
                <a:ea typeface="Calibri" pitchFamily="34" charset="0"/>
                <a:cs typeface="Times New Roman" pitchFamily="18" charset="0"/>
              </a:rPr>
              <a:t>Судың бетін ашық қалдырма.</a:t>
            </a:r>
            <a:endParaRPr lang="ru-RU" sz="2400" b="1" dirty="0" smtClean="0">
              <a:solidFill>
                <a:srgbClr val="002060"/>
              </a:solidFill>
              <a:latin typeface="Times New Roman" pitchFamily="18" charset="0"/>
              <a:cs typeface="Times New Roman" pitchFamily="18" charset="0"/>
            </a:endParaRPr>
          </a:p>
          <a:p>
            <a:pPr lvl="0" eaLnBrk="0" fontAlgn="base" hangingPunct="0">
              <a:spcBef>
                <a:spcPct val="0"/>
              </a:spcBef>
              <a:spcAft>
                <a:spcPct val="0"/>
              </a:spcAft>
            </a:pPr>
            <a:r>
              <a:rPr lang="kk-KZ" sz="2400" b="1" dirty="0" smtClean="0">
                <a:solidFill>
                  <a:srgbClr val="002060"/>
                </a:solidFill>
                <a:latin typeface="Times New Roman" pitchFamily="18" charset="0"/>
                <a:ea typeface="Calibri" pitchFamily="34" charset="0"/>
                <a:cs typeface="Times New Roman" pitchFamily="18" charset="0"/>
              </a:rPr>
              <a:t>Лас су төккен жерді баспа</a:t>
            </a:r>
            <a:r>
              <a:rPr lang="kk-KZ" sz="2400" dirty="0" smtClean="0">
                <a:solidFill>
                  <a:srgbClr val="002060"/>
                </a:solidFill>
                <a:latin typeface="Times New Roman" pitchFamily="18" charset="0"/>
                <a:ea typeface="Calibri" pitchFamily="34" charset="0"/>
                <a:cs typeface="Times New Roman" pitchFamily="18" charset="0"/>
              </a:rPr>
              <a:t>.</a:t>
            </a:r>
            <a:endParaRPr lang="ru-RU" sz="2400" dirty="0" smtClean="0">
              <a:solidFill>
                <a:srgbClr val="002060"/>
              </a:solidFill>
              <a:latin typeface="Times New Roman" pitchFamily="18" charset="0"/>
              <a:cs typeface="Times New Roman" pitchFamily="18" charset="0"/>
            </a:endParaRPr>
          </a:p>
          <a:p>
            <a:pPr algn="just"/>
            <a:endParaRPr lang="ru-RU" sz="2400" b="1" dirty="0" smtClean="0">
              <a:solidFill>
                <a:srgbClr val="002060"/>
              </a:solidFill>
              <a:latin typeface="Times New Roman" pitchFamily="18" charset="0"/>
              <a:cs typeface="Times New Roman" pitchFamily="18" charset="0"/>
            </a:endParaRPr>
          </a:p>
        </p:txBody>
      </p:sp>
      <p:pic>
        <p:nvPicPr>
          <p:cNvPr id="5" name="Picture 7" descr="Мастер – класс на тему «Возможности использования электронного микроскопа в  урочной и внеурочной деятельности педагога»"/>
          <p:cNvPicPr>
            <a:picLocks noChangeAspect="1" noChangeArrowheads="1"/>
          </p:cNvPicPr>
          <p:nvPr/>
        </p:nvPicPr>
        <p:blipFill>
          <a:blip r:embed="rId2"/>
          <a:srcRect/>
          <a:stretch>
            <a:fillRect/>
          </a:stretch>
        </p:blipFill>
        <p:spPr bwMode="auto">
          <a:xfrm>
            <a:off x="7377829" y="5181517"/>
            <a:ext cx="1766171" cy="1676483"/>
          </a:xfrm>
          <a:prstGeom prst="rect">
            <a:avLst/>
          </a:prstGeom>
          <a:noFill/>
        </p:spPr>
      </p:pic>
      <p:sp>
        <p:nvSpPr>
          <p:cNvPr id="6145" name="Rectangle 1"/>
          <p:cNvSpPr>
            <a:spLocks noChangeArrowheads="1"/>
          </p:cNvSpPr>
          <p:nvPr/>
        </p:nvSpPr>
        <p:spPr bwMode="auto">
          <a:xfrm>
            <a:off x="801666" y="325676"/>
            <a:ext cx="7866345"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0" u="sng"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14-жаттығу.  </a:t>
            </a: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Тыйым сөздерді қолданып, «Суды дұрыс пайдалан!» нұсқаулығын толықтырып жаз. </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Суды бекер ... . </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Түнде су алуға ... . </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Судың бетін ашық ... . </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Лас су төккен жерді ... . </a:t>
            </a:r>
            <a:endParaRPr kumimoji="0" lang="ru-RU"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Тыйым сөздер: барма, қалдырма, баспа, түкірме, төкпе.</a:t>
            </a:r>
            <a:endParaRPr kumimoji="0" lang="kk-KZ" sz="2400" b="0" i="0" u="none"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dow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dow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692868" y="195943"/>
            <a:ext cx="795528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kk-KZ" sz="2800" b="1" u="sng" dirty="0" smtClean="0">
                <a:solidFill>
                  <a:srgbClr val="C00000"/>
                </a:solidFill>
                <a:latin typeface="Times New Roman" pitchFamily="18" charset="0"/>
                <a:ea typeface="Calibri" pitchFamily="34" charset="0"/>
                <a:cs typeface="Times New Roman" pitchFamily="18" charset="0"/>
              </a:rPr>
              <a:t>15</a:t>
            </a:r>
            <a:r>
              <a:rPr kumimoji="0" lang="kk-KZ" sz="2800" b="1" i="0"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-жаттығу. </a:t>
            </a:r>
            <a:r>
              <a:rPr lang="kk-KZ" sz="2800" b="1" u="sng" dirty="0" smtClean="0">
                <a:solidFill>
                  <a:srgbClr val="002060"/>
                </a:solidFill>
                <a:latin typeface="Times New Roman" pitchFamily="18" charset="0"/>
                <a:cs typeface="Times New Roman" pitchFamily="18" charset="0"/>
              </a:rPr>
              <a:t>С</a:t>
            </a:r>
            <a:r>
              <a:rPr lang="kk-KZ" sz="2800" b="1" dirty="0" smtClean="0">
                <a:solidFill>
                  <a:srgbClr val="002060"/>
                </a:solidFill>
                <a:latin typeface="Times New Roman" pitchFamily="18" charset="0"/>
                <a:cs typeface="Times New Roman" pitchFamily="18" charset="0"/>
              </a:rPr>
              <a:t>уреттегі балықтар бойынша </a:t>
            </a:r>
            <a:r>
              <a:rPr lang="kk-KZ" sz="2800" b="1" dirty="0" smtClean="0">
                <a:solidFill>
                  <a:srgbClr val="00B0F0"/>
                </a:solidFill>
                <a:latin typeface="Times New Roman" pitchFamily="18" charset="0"/>
                <a:cs typeface="Times New Roman" pitchFamily="18" charset="0"/>
              </a:rPr>
              <a:t>жалпақтау, ұзындау, кішірек </a:t>
            </a:r>
            <a:r>
              <a:rPr lang="kk-KZ" sz="2800" b="1" dirty="0" smtClean="0">
                <a:solidFill>
                  <a:srgbClr val="002060"/>
                </a:solidFill>
                <a:latin typeface="Times New Roman" pitchFamily="18" charset="0"/>
                <a:cs typeface="Times New Roman" pitchFamily="18" charset="0"/>
              </a:rPr>
              <a:t>сөздерін қатыстырып, оларды салыстыра сипатта.</a:t>
            </a:r>
            <a:endParaRPr lang="ru-RU" sz="2800" b="1" dirty="0" smtClean="0">
              <a:solidFill>
                <a:srgbClr val="002060"/>
              </a:solidFill>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endParaRPr lang="kk-KZ" sz="1200" dirty="0" smtClean="0">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kk-KZ" sz="1200" dirty="0" smtClean="0">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kk-KZ" sz="1200" dirty="0" smtClean="0">
              <a:latin typeface="Times New Roman" pitchFamily="18" charset="0"/>
              <a:ea typeface="Calibri" pitchFamily="34" charset="0"/>
              <a:cs typeface="Times New Roman" pitchFamily="18" charset="0"/>
            </a:endParaRPr>
          </a:p>
          <a:p>
            <a:r>
              <a:rPr lang="kk-KZ" sz="2400" dirty="0" smtClean="0"/>
              <a:t>• </a:t>
            </a:r>
            <a:r>
              <a:rPr lang="kk-KZ" sz="2400" b="1" dirty="0" smtClean="0">
                <a:solidFill>
                  <a:srgbClr val="002060"/>
                </a:solidFill>
                <a:latin typeface="Times New Roman" pitchFamily="18" charset="0"/>
                <a:cs typeface="Times New Roman" pitchFamily="18" charset="0"/>
              </a:rPr>
              <a:t>Қолданған сын есімдерді сөз құрамына талда.</a:t>
            </a:r>
            <a:endParaRPr lang="ru-RU" sz="2400" b="1" dirty="0" smtClean="0">
              <a:solidFill>
                <a:srgbClr val="002060"/>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p:txBody>
      </p:sp>
      <p:pic>
        <p:nvPicPr>
          <p:cNvPr id="3" name="Рисунок 2" descr="3-сынып.2- бөлім.15-жаттығу 76- беткөмектесіп жіберсеңдер - Школьные  Знания.com"/>
          <p:cNvPicPr/>
          <p:nvPr/>
        </p:nvPicPr>
        <p:blipFill>
          <a:blip r:embed="rId2" cstate="print">
            <a:lum bright="32000"/>
          </a:blip>
          <a:srcRect l="15399" r="40607"/>
          <a:stretch>
            <a:fillRect/>
          </a:stretch>
        </p:blipFill>
        <p:spPr bwMode="auto">
          <a:xfrm rot="16200000">
            <a:off x="3732756" y="-275573"/>
            <a:ext cx="1603332" cy="5461348"/>
          </a:xfrm>
          <a:prstGeom prst="rect">
            <a:avLst/>
          </a:prstGeom>
          <a:noFill/>
          <a:ln w="9525">
            <a:noFill/>
            <a:miter lim="800000"/>
            <a:headEnd/>
            <a:tailEnd/>
          </a:ln>
        </p:spPr>
      </p:pic>
      <p:sp>
        <p:nvSpPr>
          <p:cNvPr id="4" name="Прямоугольник 3"/>
          <p:cNvSpPr/>
          <p:nvPr/>
        </p:nvSpPr>
        <p:spPr>
          <a:xfrm>
            <a:off x="0" y="3876805"/>
            <a:ext cx="9144000" cy="9081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kk-KZ" sz="2800" b="1" dirty="0" smtClean="0">
                <a:solidFill>
                  <a:srgbClr val="002060"/>
                </a:solidFill>
                <a:latin typeface="Times New Roman" pitchFamily="18" charset="0"/>
                <a:cs typeface="Times New Roman" pitchFamily="18" charset="0"/>
              </a:rPr>
              <a:t>Сазан кішірек. Шортан ұзындау. Тыран жалпақтау.</a:t>
            </a:r>
          </a:p>
          <a:p>
            <a:pPr algn="ctr"/>
            <a:endParaRPr lang="ru-RU" sz="2800" b="1" dirty="0">
              <a:solidFill>
                <a:srgbClr val="002060"/>
              </a:solidFill>
              <a:latin typeface="Times New Roman" pitchFamily="18" charset="0"/>
              <a:cs typeface="Times New Roman" pitchFamily="18" charset="0"/>
            </a:endParaRPr>
          </a:p>
        </p:txBody>
      </p:sp>
      <p:pic>
        <p:nvPicPr>
          <p:cNvPr id="5" name="Picture 7" descr="Мастер – класс на тему «Возможности использования электронного микроскопа в  урочной и внеурочной деятельности педагога»"/>
          <p:cNvPicPr>
            <a:picLocks noChangeAspect="1" noChangeArrowheads="1"/>
          </p:cNvPicPr>
          <p:nvPr/>
        </p:nvPicPr>
        <p:blipFill>
          <a:blip r:embed="rId3"/>
          <a:srcRect/>
          <a:stretch>
            <a:fillRect/>
          </a:stretch>
        </p:blipFill>
        <p:spPr bwMode="auto">
          <a:xfrm>
            <a:off x="7377829" y="5031205"/>
            <a:ext cx="1766171" cy="1676483"/>
          </a:xfrm>
          <a:prstGeom prst="rect">
            <a:avLst/>
          </a:prstGeom>
          <a:noFill/>
        </p:spPr>
      </p:pic>
      <p:graphicFrame>
        <p:nvGraphicFramePr>
          <p:cNvPr id="6" name="Таблица 5"/>
          <p:cNvGraphicFramePr>
            <a:graphicFrameLocks noGrp="1"/>
          </p:cNvGraphicFramePr>
          <p:nvPr/>
        </p:nvGraphicFramePr>
        <p:xfrm>
          <a:off x="3331922" y="4936508"/>
          <a:ext cx="3707706" cy="1645920"/>
        </p:xfrm>
        <a:graphic>
          <a:graphicData uri="http://schemas.openxmlformats.org/drawingml/2006/table">
            <a:tbl>
              <a:tblPr firstRow="1" bandRow="1">
                <a:tableStyleId>{5940675A-B579-460E-94D1-54222C63F5DA}</a:tableStyleId>
              </a:tblPr>
              <a:tblGrid>
                <a:gridCol w="1853853"/>
                <a:gridCol w="1853853"/>
              </a:tblGrid>
              <a:tr h="440915">
                <a:tc>
                  <a:txBody>
                    <a:bodyPr/>
                    <a:lstStyle/>
                    <a:p>
                      <a:pPr algn="ctr"/>
                      <a:r>
                        <a:rPr lang="kk-KZ" sz="2400" b="1" dirty="0" smtClean="0">
                          <a:solidFill>
                            <a:srgbClr val="C00000"/>
                          </a:solidFill>
                          <a:latin typeface="Times New Roman" pitchFamily="18" charset="0"/>
                          <a:cs typeface="Times New Roman" pitchFamily="18" charset="0"/>
                        </a:rPr>
                        <a:t>Түбір </a:t>
                      </a:r>
                      <a:endParaRPr lang="ru-RU" sz="2400" b="1" dirty="0">
                        <a:solidFill>
                          <a:srgbClr val="C00000"/>
                        </a:solidFill>
                        <a:latin typeface="Times New Roman" pitchFamily="18" charset="0"/>
                        <a:cs typeface="Times New Roman" pitchFamily="18" charset="0"/>
                      </a:endParaRPr>
                    </a:p>
                  </a:txBody>
                  <a:tcPr/>
                </a:tc>
                <a:tc>
                  <a:txBody>
                    <a:bodyPr/>
                    <a:lstStyle/>
                    <a:p>
                      <a:pPr algn="ctr"/>
                      <a:r>
                        <a:rPr lang="kk-KZ" sz="2400" b="1" dirty="0" smtClean="0">
                          <a:solidFill>
                            <a:srgbClr val="C00000"/>
                          </a:solidFill>
                          <a:latin typeface="Times New Roman" pitchFamily="18" charset="0"/>
                          <a:cs typeface="Times New Roman" pitchFamily="18" charset="0"/>
                        </a:rPr>
                        <a:t>Жұрнақ </a:t>
                      </a:r>
                      <a:endParaRPr lang="ru-RU" sz="2400" b="1" dirty="0">
                        <a:solidFill>
                          <a:srgbClr val="C00000"/>
                        </a:solidFill>
                        <a:latin typeface="Times New Roman" pitchFamily="18" charset="0"/>
                        <a:cs typeface="Times New Roman" pitchFamily="18" charset="0"/>
                      </a:endParaRPr>
                    </a:p>
                  </a:txBody>
                  <a:tcPr/>
                </a:tc>
              </a:tr>
              <a:tr h="210532">
                <a:tc>
                  <a:txBody>
                    <a:bodyPr/>
                    <a:lstStyle/>
                    <a:p>
                      <a:r>
                        <a:rPr lang="kk-KZ" sz="2000" b="1" dirty="0" smtClean="0">
                          <a:solidFill>
                            <a:srgbClr val="002060"/>
                          </a:solidFill>
                          <a:latin typeface="Times New Roman" pitchFamily="18" charset="0"/>
                          <a:cs typeface="Times New Roman" pitchFamily="18" charset="0"/>
                        </a:rPr>
                        <a:t>Кіші </a:t>
                      </a:r>
                      <a:endParaRPr lang="ru-RU" sz="2000" b="1" dirty="0">
                        <a:solidFill>
                          <a:srgbClr val="002060"/>
                        </a:solidFill>
                        <a:latin typeface="Times New Roman" pitchFamily="18" charset="0"/>
                        <a:cs typeface="Times New Roman" pitchFamily="18" charset="0"/>
                      </a:endParaRPr>
                    </a:p>
                  </a:txBody>
                  <a:tcPr/>
                </a:tc>
                <a:tc>
                  <a:txBody>
                    <a:bodyPr/>
                    <a:lstStyle/>
                    <a:p>
                      <a:r>
                        <a:rPr lang="kk-KZ" sz="2000" b="1" dirty="0" smtClean="0">
                          <a:solidFill>
                            <a:srgbClr val="002060"/>
                          </a:solidFill>
                          <a:latin typeface="Times New Roman" pitchFamily="18" charset="0"/>
                          <a:cs typeface="Times New Roman" pitchFamily="18" charset="0"/>
                        </a:rPr>
                        <a:t>рек</a:t>
                      </a:r>
                      <a:endParaRPr lang="ru-RU" sz="2000" b="1" dirty="0">
                        <a:solidFill>
                          <a:srgbClr val="002060"/>
                        </a:solidFill>
                        <a:latin typeface="Times New Roman" pitchFamily="18" charset="0"/>
                        <a:cs typeface="Times New Roman" pitchFamily="18" charset="0"/>
                      </a:endParaRPr>
                    </a:p>
                  </a:txBody>
                  <a:tcPr/>
                </a:tc>
              </a:tr>
              <a:tr h="210532">
                <a:tc>
                  <a:txBody>
                    <a:bodyPr/>
                    <a:lstStyle/>
                    <a:p>
                      <a:r>
                        <a:rPr lang="kk-KZ" sz="2000" b="1" dirty="0" smtClean="0">
                          <a:solidFill>
                            <a:srgbClr val="002060"/>
                          </a:solidFill>
                          <a:latin typeface="Times New Roman" pitchFamily="18" charset="0"/>
                          <a:cs typeface="Times New Roman" pitchFamily="18" charset="0"/>
                        </a:rPr>
                        <a:t>Ұзын </a:t>
                      </a:r>
                      <a:endParaRPr lang="ru-RU" sz="2000" b="1" dirty="0">
                        <a:solidFill>
                          <a:srgbClr val="002060"/>
                        </a:solidFill>
                        <a:latin typeface="Times New Roman" pitchFamily="18" charset="0"/>
                        <a:cs typeface="Times New Roman" pitchFamily="18" charset="0"/>
                      </a:endParaRPr>
                    </a:p>
                  </a:txBody>
                  <a:tcPr/>
                </a:tc>
                <a:tc>
                  <a:txBody>
                    <a:bodyPr/>
                    <a:lstStyle/>
                    <a:p>
                      <a:r>
                        <a:rPr lang="kk-KZ" sz="2000" b="1" dirty="0" smtClean="0">
                          <a:solidFill>
                            <a:srgbClr val="002060"/>
                          </a:solidFill>
                          <a:latin typeface="Times New Roman" pitchFamily="18" charset="0"/>
                          <a:cs typeface="Times New Roman" pitchFamily="18" charset="0"/>
                        </a:rPr>
                        <a:t>дау</a:t>
                      </a:r>
                      <a:endParaRPr lang="ru-RU" sz="2000" b="1" dirty="0">
                        <a:solidFill>
                          <a:srgbClr val="002060"/>
                        </a:solidFill>
                        <a:latin typeface="Times New Roman" pitchFamily="18" charset="0"/>
                        <a:cs typeface="Times New Roman" pitchFamily="18" charset="0"/>
                      </a:endParaRPr>
                    </a:p>
                  </a:txBody>
                  <a:tcPr/>
                </a:tc>
              </a:tr>
              <a:tr h="210532">
                <a:tc>
                  <a:txBody>
                    <a:bodyPr/>
                    <a:lstStyle/>
                    <a:p>
                      <a:r>
                        <a:rPr lang="kk-KZ" sz="2000" b="1" dirty="0" smtClean="0">
                          <a:solidFill>
                            <a:srgbClr val="002060"/>
                          </a:solidFill>
                          <a:latin typeface="Times New Roman" pitchFamily="18" charset="0"/>
                          <a:cs typeface="Times New Roman" pitchFamily="18" charset="0"/>
                        </a:rPr>
                        <a:t>Жалпақ </a:t>
                      </a:r>
                      <a:endParaRPr lang="ru-RU" sz="2000" b="1" dirty="0">
                        <a:solidFill>
                          <a:srgbClr val="002060"/>
                        </a:solidFill>
                        <a:latin typeface="Times New Roman" pitchFamily="18" charset="0"/>
                        <a:cs typeface="Times New Roman" pitchFamily="18" charset="0"/>
                      </a:endParaRPr>
                    </a:p>
                  </a:txBody>
                  <a:tcPr/>
                </a:tc>
                <a:tc>
                  <a:txBody>
                    <a:bodyPr/>
                    <a:lstStyle/>
                    <a:p>
                      <a:r>
                        <a:rPr lang="kk-KZ" sz="2000" b="1" dirty="0" smtClean="0">
                          <a:solidFill>
                            <a:srgbClr val="002060"/>
                          </a:solidFill>
                          <a:latin typeface="Times New Roman" pitchFamily="18" charset="0"/>
                          <a:cs typeface="Times New Roman" pitchFamily="18" charset="0"/>
                        </a:rPr>
                        <a:t>тау</a:t>
                      </a:r>
                      <a:endParaRPr lang="ru-RU" sz="2000" b="1" dirty="0">
                        <a:solidFill>
                          <a:srgbClr val="002060"/>
                        </a:solidFill>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amond(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755498" y="0"/>
            <a:ext cx="7955280" cy="12618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kk-KZ" sz="2800" b="1" u="sng" dirty="0" smtClean="0">
                <a:solidFill>
                  <a:srgbClr val="C00000"/>
                </a:solidFill>
                <a:latin typeface="Times New Roman" pitchFamily="18" charset="0"/>
                <a:ea typeface="Calibri" pitchFamily="34" charset="0"/>
                <a:cs typeface="Times New Roman" pitchFamily="18" charset="0"/>
              </a:rPr>
              <a:t>16</a:t>
            </a:r>
            <a:r>
              <a:rPr kumimoji="0" lang="kk-KZ" sz="2800" b="1" i="0"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-жаттығу. Өлеңді оқы</a:t>
            </a:r>
            <a:r>
              <a:rPr lang="en-US" sz="2800" b="1" u="sng" dirty="0" smtClean="0">
                <a:solidFill>
                  <a:srgbClr val="C00000"/>
                </a:solidFill>
                <a:latin typeface="Times New Roman" pitchFamily="18" charset="0"/>
                <a:ea typeface="Calibri" pitchFamily="34" charset="0"/>
                <a:cs typeface="Times New Roman" pitchFamily="18" charset="0"/>
              </a:rPr>
              <a:t>, </a:t>
            </a:r>
            <a:r>
              <a:rPr lang="kk-KZ" sz="2800" b="1" u="sng" dirty="0" smtClean="0">
                <a:solidFill>
                  <a:srgbClr val="C00000"/>
                </a:solidFill>
                <a:latin typeface="Times New Roman" pitchFamily="18" charset="0"/>
                <a:ea typeface="Calibri" pitchFamily="34" charset="0"/>
                <a:cs typeface="Times New Roman" pitchFamily="18" charset="0"/>
              </a:rPr>
              <a:t>қатесіз көшіріп</a:t>
            </a:r>
            <a:r>
              <a:rPr kumimoji="0" lang="kk-KZ" sz="2800" b="1" i="0"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жаз.</a:t>
            </a:r>
            <a:endParaRPr kumimoji="0" lang="ru-RU" sz="28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endParaRPr lang="kk-KZ" sz="1200" dirty="0" smtClean="0">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p:txBody>
      </p:sp>
      <p:pic>
        <p:nvPicPr>
          <p:cNvPr id="8" name="Picture 7" descr="Мастер – класс на тему «Возможности использования электронного микроскопа в  урочной и внеурочной деятельности педагога»"/>
          <p:cNvPicPr>
            <a:picLocks noChangeAspect="1" noChangeArrowheads="1"/>
          </p:cNvPicPr>
          <p:nvPr/>
        </p:nvPicPr>
        <p:blipFill>
          <a:blip r:embed="rId2"/>
          <a:srcRect/>
          <a:stretch>
            <a:fillRect/>
          </a:stretch>
        </p:blipFill>
        <p:spPr bwMode="auto">
          <a:xfrm>
            <a:off x="7164887" y="4979388"/>
            <a:ext cx="1979113" cy="1878612"/>
          </a:xfrm>
          <a:prstGeom prst="rect">
            <a:avLst/>
          </a:prstGeom>
          <a:noFill/>
        </p:spPr>
      </p:pic>
      <p:sp>
        <p:nvSpPr>
          <p:cNvPr id="4097" name="Rectangle 1"/>
          <p:cNvSpPr>
            <a:spLocks noChangeArrowheads="1"/>
          </p:cNvSpPr>
          <p:nvPr/>
        </p:nvSpPr>
        <p:spPr bwMode="auto">
          <a:xfrm>
            <a:off x="864295" y="501041"/>
            <a:ext cx="7177413"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Жазғы таң. </a:t>
            </a: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Жазғы дала,</a:t>
            </a: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Жазғы таң. </a:t>
            </a: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Жасыл шалғын, </a:t>
            </a: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Жасыл шақ. </a:t>
            </a: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Ақ бұлаққа </a:t>
            </a: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Мөп-мөлдір </a:t>
            </a: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Күн күлімдеп, </a:t>
            </a:r>
            <a:endParaRPr kumimoji="0" lang="ru-RU" sz="2400" b="1"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Төкті нұр.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kk-KZ" sz="2400" b="1" i="0" u="none" strike="noStrike" cap="none" normalizeH="0" dirty="0" smtClean="0">
                <a:ln>
                  <a:noFill/>
                </a:ln>
                <a:solidFill>
                  <a:srgbClr val="002060"/>
                </a:solidFill>
                <a:effectLst/>
                <a:latin typeface="Times New Roman" pitchFamily="18" charset="0"/>
                <a:ea typeface="Calibri" pitchFamily="34" charset="0"/>
                <a:cs typeface="Times New Roman" pitchFamily="18" charset="0"/>
              </a:rPr>
              <a:t>                             </a:t>
            </a: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Д. Байбеков</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Өлеңнен сын есімдерді тауып, оларға сұрақ қой. Бұл сын есімдердің қай сөзбен байланысып тұрғанын тап.</a:t>
            </a:r>
            <a:r>
              <a:rPr kumimoji="0" lang="ru-RU" sz="2400" b="1" i="0" u="none" strike="noStrike" cap="none" normalizeH="0" baseline="0" dirty="0" smtClean="0">
                <a:ln>
                  <a:noFill/>
                </a:ln>
                <a:solidFill>
                  <a:srgbClr val="002060"/>
                </a:solidFill>
                <a:effectLst/>
                <a:latin typeface="Arial" pitchFamily="34" charset="0"/>
                <a:cs typeface="Arial" pitchFamily="34" charset="0"/>
              </a:rPr>
              <a:t> </a:t>
            </a:r>
          </a:p>
        </p:txBody>
      </p:sp>
      <p:sp>
        <p:nvSpPr>
          <p:cNvPr id="9" name="Прямоугольник 8"/>
          <p:cNvSpPr/>
          <p:nvPr/>
        </p:nvSpPr>
        <p:spPr>
          <a:xfrm>
            <a:off x="200415" y="5398718"/>
            <a:ext cx="6638795" cy="14592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kk-KZ" sz="2800" b="1" dirty="0" smtClean="0">
              <a:solidFill>
                <a:srgbClr val="002060"/>
              </a:solidFill>
              <a:latin typeface="Times New Roman" pitchFamily="18" charset="0"/>
              <a:cs typeface="Times New Roman" pitchFamily="18" charset="0"/>
            </a:endParaRPr>
          </a:p>
          <a:p>
            <a:pPr algn="ctr"/>
            <a:r>
              <a:rPr lang="kk-KZ" sz="2800" b="1" dirty="0" smtClean="0">
                <a:solidFill>
                  <a:srgbClr val="002060"/>
                </a:solidFill>
                <a:latin typeface="Times New Roman" pitchFamily="18" charset="0"/>
                <a:cs typeface="Times New Roman" pitchFamily="18" charset="0"/>
              </a:rPr>
              <a:t>Негізгі сын есімдер: жасыл, ақ.</a:t>
            </a:r>
          </a:p>
          <a:p>
            <a:pPr algn="ctr"/>
            <a:r>
              <a:rPr lang="kk-KZ" sz="2800" b="1" dirty="0" smtClean="0">
                <a:solidFill>
                  <a:srgbClr val="002060"/>
                </a:solidFill>
                <a:latin typeface="Times New Roman" pitchFamily="18" charset="0"/>
                <a:cs typeface="Times New Roman" pitchFamily="18" charset="0"/>
              </a:rPr>
              <a:t>Туынды сын есім: жазғы.</a:t>
            </a:r>
          </a:p>
          <a:p>
            <a:pPr algn="ctr"/>
            <a:r>
              <a:rPr lang="kk-KZ" sz="2800" b="1" dirty="0" smtClean="0">
                <a:solidFill>
                  <a:srgbClr val="002060"/>
                </a:solidFill>
                <a:latin typeface="Times New Roman" pitchFamily="18" charset="0"/>
                <a:cs typeface="Times New Roman" pitchFamily="18" charset="0"/>
              </a:rPr>
              <a:t>Күрделі сын есім: мөп-мөлдір. </a:t>
            </a:r>
          </a:p>
          <a:p>
            <a:pPr algn="ctr"/>
            <a:endParaRPr lang="ru-RU" sz="2800" b="1" dirty="0">
              <a:solidFill>
                <a:srgbClr val="002060"/>
              </a:solidFill>
              <a:latin typeface="Times New Roman" pitchFamily="18" charset="0"/>
              <a:cs typeface="Times New Roman" pitchFamily="18" charset="0"/>
            </a:endParaRPr>
          </a:p>
        </p:txBody>
      </p:sp>
      <p:pic>
        <p:nvPicPr>
          <p:cNvPr id="10" name="Picture 10" descr="Лето - Обровская СШ"/>
          <p:cNvPicPr>
            <a:picLocks noChangeAspect="1" noChangeArrowheads="1" noCrop="1"/>
          </p:cNvPicPr>
          <p:nvPr/>
        </p:nvPicPr>
        <p:blipFill>
          <a:blip r:embed="rId3"/>
          <a:srcRect/>
          <a:stretch>
            <a:fillRect/>
          </a:stretch>
        </p:blipFill>
        <p:spPr bwMode="auto">
          <a:xfrm>
            <a:off x="5330172" y="198807"/>
            <a:ext cx="3813828" cy="373597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1776</TotalTime>
  <Words>532</Words>
  <Application>Microsoft Office PowerPoint</Application>
  <PresentationFormat>Экран (4:3)</PresentationFormat>
  <Paragraphs>145</Paragraphs>
  <Slides>12</Slides>
  <Notes>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12</vt:i4>
      </vt:variant>
    </vt:vector>
  </HeadingPairs>
  <TitlesOfParts>
    <vt:vector size="20" baseType="lpstr">
      <vt:lpstr>Arial</vt:lpstr>
      <vt:lpstr>Calibri</vt:lpstr>
      <vt:lpstr>Lucida Sans Unicode</vt:lpstr>
      <vt:lpstr>Times New Roman</vt:lpstr>
      <vt:lpstr>Verdana</vt:lpstr>
      <vt:lpstr>Wingdings 2</vt:lpstr>
      <vt:lpstr>Wingdings 3</vt:lpstr>
      <vt:lpstr>Открытая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Huawei</cp:lastModifiedBy>
  <cp:revision>173</cp:revision>
  <dcterms:created xsi:type="dcterms:W3CDTF">2020-04-14T16:57:10Z</dcterms:created>
  <dcterms:modified xsi:type="dcterms:W3CDTF">2024-10-14T14:19:34Z</dcterms:modified>
</cp:coreProperties>
</file>