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4" r:id="rId3"/>
    <p:sldId id="347" r:id="rId4"/>
    <p:sldId id="404" r:id="rId5"/>
    <p:sldId id="409" r:id="rId6"/>
    <p:sldId id="377" r:id="rId7"/>
    <p:sldId id="387" r:id="rId8"/>
    <p:sldId id="405" r:id="rId9"/>
    <p:sldId id="403" r:id="rId10"/>
    <p:sldId id="410" r:id="rId11"/>
    <p:sldId id="406" r:id="rId12"/>
    <p:sldId id="411" r:id="rId13"/>
    <p:sldId id="412" r:id="rId14"/>
    <p:sldId id="345" r:id="rId15"/>
    <p:sldId id="346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3464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967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4535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02872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54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99346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6651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367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32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280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3066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X-0zn--9U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DsFqF4aZ0N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b="1" dirty="0">
                <a:solidFill>
                  <a:schemeClr val="tx1"/>
                </a:solidFill>
                <a:ea typeface="Tahoma" panose="020B0604030504040204" pitchFamily="34" charset="0"/>
              </a:rPr>
              <a:t> К. Сатпаев – известный </a:t>
            </a:r>
            <a:r>
              <a:rPr lang="ru-RU" sz="2000" b="1" dirty="0" smtClean="0">
                <a:solidFill>
                  <a:schemeClr val="tx1"/>
                </a:solidFill>
                <a:ea typeface="Tahoma" panose="020B0604030504040204" pitchFamily="34" charset="0"/>
              </a:rPr>
              <a:t>учёный </a:t>
            </a:r>
            <a:r>
              <a:rPr lang="ru-RU" sz="2000" b="1" dirty="0">
                <a:solidFill>
                  <a:schemeClr val="tx1"/>
                </a:solidFill>
                <a:ea typeface="Tahoma" panose="020B0604030504040204" pitchFamily="34" charset="0"/>
              </a:rPr>
              <a:t>и геолог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язык. 3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D9438B-1E90-471E-8BB2-99492369FB1E}"/>
              </a:ext>
            </a:extLst>
          </p:cNvPr>
          <p:cNvSpPr/>
          <p:nvPr/>
        </p:nvSpPr>
        <p:spPr>
          <a:xfrm>
            <a:off x="1259632" y="182502"/>
            <a:ext cx="6096000" cy="528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Ответьте на вопросы.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6DECD7-1E22-4D9D-8A0B-6C6666200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18" y="3876318"/>
            <a:ext cx="2114062" cy="250509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431B6C-5D25-4F49-96AF-33A2C8A337C8}"/>
              </a:ext>
            </a:extLst>
          </p:cNvPr>
          <p:cNvSpPr/>
          <p:nvPr/>
        </p:nvSpPr>
        <p:spPr>
          <a:xfrm>
            <a:off x="300004" y="984691"/>
            <a:ext cx="5437855" cy="37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3. Какой учебник написал </a:t>
            </a:r>
            <a:r>
              <a:rPr lang="ru-RU" b="1" dirty="0" err="1">
                <a:latin typeface="Tahoma" panose="020B0604030504040204" pitchFamily="34" charset="0"/>
                <a:ea typeface="Calibri" panose="020F0502020204030204" pitchFamily="34" charset="0"/>
              </a:rPr>
              <a:t>К.И.Сатпаев</a:t>
            </a: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412A28B-5586-4386-B509-54CF55BF2D01}"/>
              </a:ext>
            </a:extLst>
          </p:cNvPr>
          <p:cNvSpPr/>
          <p:nvPr/>
        </p:nvSpPr>
        <p:spPr>
          <a:xfrm>
            <a:off x="959561" y="3659802"/>
            <a:ext cx="698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Каныш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Имантаевич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Сатпаев родился в Павлодарской области, а знает его весь мир.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46A071-A269-4A61-A544-735045BA85DF}"/>
              </a:ext>
            </a:extLst>
          </p:cNvPr>
          <p:cNvSpPr/>
          <p:nvPr/>
        </p:nvSpPr>
        <p:spPr>
          <a:xfrm>
            <a:off x="974921" y="1521879"/>
            <a:ext cx="6147837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Первый учебник по алгебре на казахском языке.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3A60609-F0E6-44EE-8320-79DAA2623C15}"/>
              </a:ext>
            </a:extLst>
          </p:cNvPr>
          <p:cNvSpPr/>
          <p:nvPr/>
        </p:nvSpPr>
        <p:spPr>
          <a:xfrm>
            <a:off x="326486" y="2114847"/>
            <a:ext cx="8186605" cy="37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4. Почему 1999 год был объявлен ЮНЕСКО Годом </a:t>
            </a:r>
            <a:r>
              <a:rPr lang="ru-RU" b="1" dirty="0" err="1">
                <a:latin typeface="Tahoma" panose="020B0604030504040204" pitchFamily="34" charset="0"/>
                <a:ea typeface="Calibri" panose="020F0502020204030204" pitchFamily="34" charset="0"/>
              </a:rPr>
              <a:t>К.И.Сатпаева</a:t>
            </a: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E5684B-2620-425E-BD84-0C3A059D0DAC}"/>
              </a:ext>
            </a:extLst>
          </p:cNvPr>
          <p:cNvSpPr/>
          <p:nvPr/>
        </p:nvSpPr>
        <p:spPr>
          <a:xfrm>
            <a:off x="1030509" y="2619814"/>
            <a:ext cx="5832046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За его заслуги перед наукой и человечеством.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3FD74-EFC0-46E7-87CC-E53383F7389D}"/>
              </a:ext>
            </a:extLst>
          </p:cNvPr>
          <p:cNvSpPr/>
          <p:nvPr/>
        </p:nvSpPr>
        <p:spPr>
          <a:xfrm>
            <a:off x="359269" y="3183972"/>
            <a:ext cx="8060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5. Какое предложение в тексте соответствует схеме [ 1 ], а [ 2 ]?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55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6650F2-DFD9-412F-8F17-B1675B99F242}"/>
              </a:ext>
            </a:extLst>
          </p:cNvPr>
          <p:cNvSpPr/>
          <p:nvPr/>
        </p:nvSpPr>
        <p:spPr>
          <a:xfrm>
            <a:off x="1187624" y="100008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Составьте и запишите текст.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7471A17-0156-4353-B0EB-A9034ED8A2A1}"/>
              </a:ext>
            </a:extLst>
          </p:cNvPr>
          <p:cNvSpPr/>
          <p:nvPr/>
        </p:nvSpPr>
        <p:spPr>
          <a:xfrm>
            <a:off x="380204" y="1110687"/>
            <a:ext cx="81523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использовать эти полезные ископаемые, </a:t>
            </a:r>
          </a:p>
          <a:p>
            <a:pPr lvl="0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их найти.</a:t>
            </a:r>
          </a:p>
          <a:p>
            <a:pPr lvl="0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Этим занимаются геологи.</a:t>
            </a:r>
          </a:p>
          <a:p>
            <a:pPr lvl="0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Полезные ископаемые (медь, железо, марганец, алюминий, уголь) находятся глубоко под землёй.</a:t>
            </a:r>
          </a:p>
          <a:p>
            <a:pPr lvl="0"/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Геолог исследует и находит месторождения полезных ископаемых.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4E3099-F6CE-46FE-9815-DC5E01FC2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53" y="3984189"/>
            <a:ext cx="2114062" cy="25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0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4E3099-F6CE-46FE-9815-DC5E01FC2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53" y="3984189"/>
            <a:ext cx="2114062" cy="250509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49B31C-E200-4354-849E-54E249B11FAB}"/>
              </a:ext>
            </a:extLst>
          </p:cNvPr>
          <p:cNvSpPr/>
          <p:nvPr/>
        </p:nvSpPr>
        <p:spPr>
          <a:xfrm>
            <a:off x="2339752" y="171921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Проверьте себя.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561618-4720-4C68-8027-07CB1104DB46}"/>
              </a:ext>
            </a:extLst>
          </p:cNvPr>
          <p:cNvSpPr/>
          <p:nvPr/>
        </p:nvSpPr>
        <p:spPr>
          <a:xfrm>
            <a:off x="395536" y="1460381"/>
            <a:ext cx="8152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Полезные ископаемые (медь, железо, марганец, алюминий, уголь) находятся глубоко под землёй.</a:t>
            </a:r>
          </a:p>
          <a:p>
            <a:pPr marL="457200" lvl="0" indent="-457200">
              <a:buAutoNum type="arabicPeriod"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использовать эти полезные ископаемые, </a:t>
            </a:r>
          </a:p>
          <a:p>
            <a:pPr lvl="0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надо их найти.</a:t>
            </a:r>
          </a:p>
          <a:p>
            <a:pPr lvl="0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Этим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занимаются геологи.</a:t>
            </a:r>
          </a:p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Геолог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исследует и находит месторождения полезных ископаемых.</a:t>
            </a:r>
          </a:p>
        </p:txBody>
      </p:sp>
    </p:spTree>
    <p:extLst>
      <p:ext uri="{BB962C8B-B14F-4D97-AF65-F5344CB8AC3E}">
        <p14:creationId xmlns:p14="http://schemas.microsoft.com/office/powerpoint/2010/main" val="133069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652B1FA-3C09-49AE-8DD2-BCE3C95F1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18350"/>
              </p:ext>
            </p:extLst>
          </p:nvPr>
        </p:nvGraphicFramePr>
        <p:xfrm>
          <a:off x="971088" y="1282138"/>
          <a:ext cx="7046405" cy="4788333"/>
        </p:xfrm>
        <a:graphic>
          <a:graphicData uri="http://schemas.openxmlformats.org/drawingml/2006/table">
            <a:tbl>
              <a:tblPr firstRow="1" firstCol="1" bandRow="1"/>
              <a:tblGrid>
                <a:gridCol w="1228866">
                  <a:extLst>
                    <a:ext uri="{9D8B030D-6E8A-4147-A177-3AD203B41FA5}">
                      <a16:colId xmlns:a16="http://schemas.microsoft.com/office/drawing/2014/main" val="866778438"/>
                    </a:ext>
                  </a:extLst>
                </a:gridCol>
                <a:gridCol w="2707858">
                  <a:extLst>
                    <a:ext uri="{9D8B030D-6E8A-4147-A177-3AD203B41FA5}">
                      <a16:colId xmlns:a16="http://schemas.microsoft.com/office/drawing/2014/main" val="2335070080"/>
                    </a:ext>
                  </a:extLst>
                </a:gridCol>
                <a:gridCol w="3109681">
                  <a:extLst>
                    <a:ext uri="{9D8B030D-6E8A-4147-A177-3AD203B41FA5}">
                      <a16:colId xmlns:a16="http://schemas.microsoft.com/office/drawing/2014/main" val="1979535141"/>
                    </a:ext>
                  </a:extLst>
                </a:gridCol>
              </a:tblGrid>
              <a:tr h="615815">
                <a:tc>
                  <a:txBody>
                    <a:bodyPr/>
                    <a:lstStyle/>
                    <a:p>
                      <a:pPr marL="18097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Число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Сколько?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Который?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Какой?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54509"/>
                  </a:ext>
                </a:extLst>
              </a:tr>
              <a:tr h="375638">
                <a:tc>
                  <a:txBody>
                    <a:bodyPr/>
                    <a:lstStyle/>
                    <a:p>
                      <a:pPr marL="180975" indent="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одиннадцать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одиннадцатый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6530"/>
                  </a:ext>
                </a:extLst>
              </a:tr>
              <a:tr h="3756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двенадцать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двенадцатый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74630"/>
                  </a:ext>
                </a:extLst>
              </a:tr>
              <a:tr h="3756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тринадцать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тринадцатый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79347"/>
                  </a:ext>
                </a:extLst>
              </a:tr>
              <a:tr h="4211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четырнадцать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четырнадцатый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338334"/>
                  </a:ext>
                </a:extLst>
              </a:tr>
              <a:tr h="3756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пятнадцать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пятнадцатый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148088"/>
                  </a:ext>
                </a:extLst>
              </a:tr>
              <a:tr h="3756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шестнадцать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шестнадцатый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34476"/>
                  </a:ext>
                </a:extLst>
              </a:tr>
              <a:tr h="37563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семнадцать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семнадцатый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805599"/>
                  </a:ext>
                </a:extLst>
              </a:tr>
              <a:tr h="4211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восемнадцать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восемнадцатый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214565"/>
                  </a:ext>
                </a:extLst>
              </a:tr>
              <a:tr h="42113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девятнадцать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девятнадцатый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27922"/>
                  </a:ext>
                </a:extLst>
              </a:tr>
              <a:tr h="6188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двадцать</a:t>
                      </a: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двадцатый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28079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648CD20-76CF-48E2-B0A4-46C5281E2B9E}"/>
              </a:ext>
            </a:extLst>
          </p:cNvPr>
          <p:cNvSpPr/>
          <p:nvPr/>
        </p:nvSpPr>
        <p:spPr>
          <a:xfrm>
            <a:off x="2411760" y="217417"/>
            <a:ext cx="3637534" cy="528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Секреты таблицы.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8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FE77045-8F01-4B95-894A-CF9532D4D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38957"/>
              </p:ext>
            </p:extLst>
          </p:nvPr>
        </p:nvGraphicFramePr>
        <p:xfrm>
          <a:off x="321507" y="1276173"/>
          <a:ext cx="5009747" cy="4326947"/>
        </p:xfrm>
        <a:graphic>
          <a:graphicData uri="http://schemas.openxmlformats.org/drawingml/2006/table">
            <a:tbl>
              <a:tblPr firstRow="1" firstCol="1" bandRow="1"/>
              <a:tblGrid>
                <a:gridCol w="873681">
                  <a:extLst>
                    <a:ext uri="{9D8B030D-6E8A-4147-A177-3AD203B41FA5}">
                      <a16:colId xmlns:a16="http://schemas.microsoft.com/office/drawing/2014/main" val="866778438"/>
                    </a:ext>
                  </a:extLst>
                </a:gridCol>
                <a:gridCol w="2043317">
                  <a:extLst>
                    <a:ext uri="{9D8B030D-6E8A-4147-A177-3AD203B41FA5}">
                      <a16:colId xmlns:a16="http://schemas.microsoft.com/office/drawing/2014/main" val="2335070080"/>
                    </a:ext>
                  </a:extLst>
                </a:gridCol>
                <a:gridCol w="2092749">
                  <a:extLst>
                    <a:ext uri="{9D8B030D-6E8A-4147-A177-3AD203B41FA5}">
                      <a16:colId xmlns:a16="http://schemas.microsoft.com/office/drawing/2014/main" val="1979535141"/>
                    </a:ext>
                  </a:extLst>
                </a:gridCol>
              </a:tblGrid>
              <a:tr h="412618">
                <a:tc>
                  <a:txBody>
                    <a:bodyPr/>
                    <a:lstStyle/>
                    <a:p>
                      <a:pPr marL="18097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Число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Сколько?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Который?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Какой?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54509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marL="180975" indent="2762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одиннадцать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одиннадцатый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6530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двенадцать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двенадцатый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674630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тринадцать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тринадцатый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79347"/>
                  </a:ext>
                </a:extLst>
              </a:tr>
              <a:tr h="40875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четырнадцать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четырнадцатый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338334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пятнадцать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пятнадцатый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148088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шестнадцать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шестнадцатый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634476"/>
                  </a:ext>
                </a:extLst>
              </a:tr>
              <a:tr h="3645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семнадцать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семнадцатый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805599"/>
                  </a:ext>
                </a:extLst>
              </a:tr>
              <a:tr h="40875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восемнадцать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восемнадцатый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214565"/>
                  </a:ext>
                </a:extLst>
              </a:tr>
              <a:tr h="40875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девятнадцать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девятнадцатый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827922"/>
                  </a:ext>
                </a:extLst>
              </a:tr>
              <a:tr h="4146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двадцать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двадцатый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058" marR="61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28079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161F912-7771-47D5-B9ED-1710E394B041}"/>
              </a:ext>
            </a:extLst>
          </p:cNvPr>
          <p:cNvSpPr/>
          <p:nvPr/>
        </p:nvSpPr>
        <p:spPr>
          <a:xfrm>
            <a:off x="300004" y="322466"/>
            <a:ext cx="8199758" cy="77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Запишите словосочетания с любыми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двумя словами из таблицы.</a:t>
            </a:r>
            <a:endParaRPr lang="ru-RU" sz="1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D72E59-69A6-4BA5-9677-42348958E9D6}"/>
              </a:ext>
            </a:extLst>
          </p:cNvPr>
          <p:cNvSpPr/>
          <p:nvPr/>
        </p:nvSpPr>
        <p:spPr>
          <a:xfrm>
            <a:off x="5594176" y="1276172"/>
            <a:ext cx="32832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двенадцать домов – двенадцатый дом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FA1B6C-75FD-4DD1-A058-E794A6E96B1F}"/>
              </a:ext>
            </a:extLst>
          </p:cNvPr>
          <p:cNvSpPr/>
          <p:nvPr/>
        </p:nvSpPr>
        <p:spPr>
          <a:xfrm>
            <a:off x="5585667" y="1645504"/>
            <a:ext cx="5035440" cy="577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пятнадцать книг – пятнадцатая книга</a:t>
            </a:r>
          </a:p>
          <a:p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двадцать учеников – двадцатый ученик</a:t>
            </a:r>
          </a:p>
        </p:txBody>
      </p:sp>
      <p:pic>
        <p:nvPicPr>
          <p:cNvPr id="15" name="Picture 2" descr="Куплю дом | Крестьянские ведомости">
            <a:extLst>
              <a:ext uri="{FF2B5EF4-FFF2-40B4-BE49-F238E27FC236}">
                <a16:creationId xmlns:a16="http://schemas.microsoft.com/office/drawing/2014/main" id="{618BC6F1-913B-4C5F-BDA4-0BC8FA2B3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94" y="4400804"/>
            <a:ext cx="2001313" cy="1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ультимедиа иловаларининг лойихасини яратиш усуллари ва босқичлари">
            <a:extLst>
              <a:ext uri="{FF2B5EF4-FFF2-40B4-BE49-F238E27FC236}">
                <a16:creationId xmlns:a16="http://schemas.microsoft.com/office/drawing/2014/main" id="{6DBE41FB-A78E-405D-9D6E-D7C36F9A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43" y="2832627"/>
            <a:ext cx="1642286" cy="1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цветет школьник иллюстрация вектора. иллюстрации насчитывающей школьник -  23690667">
            <a:extLst>
              <a:ext uri="{FF2B5EF4-FFF2-40B4-BE49-F238E27FC236}">
                <a16:creationId xmlns:a16="http://schemas.microsoft.com/office/drawing/2014/main" id="{604604AC-7F8E-45E4-98A7-5255285A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89" y="3203011"/>
            <a:ext cx="1108541" cy="17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63DA52-215F-4F18-BD8C-FB053F7BFD24}"/>
              </a:ext>
            </a:extLst>
          </p:cNvPr>
          <p:cNvSpPr/>
          <p:nvPr/>
        </p:nvSpPr>
        <p:spPr>
          <a:xfrm>
            <a:off x="409219" y="540425"/>
            <a:ext cx="7079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Прочитайте обращение </a:t>
            </a:r>
            <a:r>
              <a:rPr lang="ru-RU" sz="2400" b="1" dirty="0" err="1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Каныша</a:t>
            </a: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Сатпаева.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6AF02D-2D68-4C24-BE97-710A39A6F614}"/>
              </a:ext>
            </a:extLst>
          </p:cNvPr>
          <p:cNvSpPr/>
          <p:nvPr/>
        </p:nvSpPr>
        <p:spPr>
          <a:xfrm>
            <a:off x="457472" y="2878533"/>
            <a:ext cx="7205932" cy="2925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Дорогие мои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джезказганцы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Помните мои слова о том, что скоро здесь вырастет большой город? И вот он молодой, красивый Джезказган, со своим морем и со своей рудой. Друзья! Прошу вас беречь и заботиться о нём. Хоть и велики наши богатства, но не беспредельны!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Каныш Сатпаев: «Среди казахов я – самый маленький!..» — Jambyl Taraz">
            <a:extLst>
              <a:ext uri="{FF2B5EF4-FFF2-40B4-BE49-F238E27FC236}">
                <a16:creationId xmlns:a16="http://schemas.microsoft.com/office/drawing/2014/main" id="{44C61EF7-3D09-42F5-8FD2-B5B4C1B4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57" y="1332070"/>
            <a:ext cx="2408577" cy="1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4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amp;quot;Наречие. Обобщающий урок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23385" r="4520"/>
          <a:stretch/>
        </p:blipFill>
        <p:spPr bwMode="auto">
          <a:xfrm>
            <a:off x="332509" y="928255"/>
            <a:ext cx="8442256" cy="52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01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839D3-364B-4492-8065-88BCAEBF6277}"/>
              </a:ext>
            </a:extLst>
          </p:cNvPr>
          <p:cNvSpPr/>
          <p:nvPr/>
        </p:nvSpPr>
        <p:spPr>
          <a:xfrm>
            <a:off x="2123728" y="123293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5CF192-9CE4-44CA-AC7B-98D96002168C}"/>
              </a:ext>
            </a:extLst>
          </p:cNvPr>
          <p:cNvSpPr/>
          <p:nvPr/>
        </p:nvSpPr>
        <p:spPr>
          <a:xfrm>
            <a:off x="269441" y="1168584"/>
            <a:ext cx="8605117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будете: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C45150-6A37-4789-9BE8-1FEEAAC013E9}"/>
              </a:ext>
            </a:extLst>
          </p:cNvPr>
          <p:cNvSpPr/>
          <p:nvPr/>
        </p:nvSpPr>
        <p:spPr>
          <a:xfrm>
            <a:off x="375119" y="2071805"/>
            <a:ext cx="8399646" cy="2562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2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 описывать события, героев;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2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формулировать уточняющие вопросы по содержанию текста и о поступках героев произведения;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2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использовать слова, обозначающие количество и порядок предметов, лиц по счету.</a:t>
            </a:r>
          </a:p>
        </p:txBody>
      </p:sp>
    </p:spTree>
    <p:extLst>
      <p:ext uri="{BB962C8B-B14F-4D97-AF65-F5344CB8AC3E}">
        <p14:creationId xmlns:p14="http://schemas.microsoft.com/office/powerpoint/2010/main" val="4034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68EAD5-5B8A-47DF-9AF9-4C1899B546C6}"/>
              </a:ext>
            </a:extLst>
          </p:cNvPr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</a:rPr>
              <a:t>Посмотрите видеоролик.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0563C1"/>
                </a:solidFill>
                <a:latin typeface="Tahoma" panose="020B0604030504040204" pitchFamily="34" charset="0"/>
                <a:ea typeface="Times New Roman" panose="02020603050405020304" pitchFamily="18" charset="0"/>
                <a:hlinkClick r:id="rId3"/>
              </a:rPr>
              <a:t>https://youtu.be/lX-0zn--9U0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 (начало до 20 сек)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0563C1"/>
                </a:solidFill>
                <a:latin typeface="Tahoma" panose="020B0604030504040204" pitchFamily="34" charset="0"/>
                <a:ea typeface="Times New Roman" panose="02020603050405020304" pitchFamily="18" charset="0"/>
                <a:hlinkClick r:id="rId4"/>
              </a:rPr>
              <a:t>https://youtu.be/DsFqF4aZ0NM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 (с 30 сек-3.34)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335EA2-63F3-4E92-B96F-34F81180A164}"/>
              </a:ext>
            </a:extLst>
          </p:cNvPr>
          <p:cNvSpPr/>
          <p:nvPr/>
        </p:nvSpPr>
        <p:spPr>
          <a:xfrm>
            <a:off x="300004" y="557720"/>
            <a:ext cx="7161759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2 уточняющих вопроса к тексту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3E3396-235B-41FD-8213-C74ED12F6A9D}"/>
              </a:ext>
            </a:extLst>
          </p:cNvPr>
          <p:cNvSpPr/>
          <p:nvPr/>
        </p:nvSpPr>
        <p:spPr>
          <a:xfrm>
            <a:off x="683568" y="1844824"/>
            <a:ext cx="6096000" cy="8669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правильно понял(а), что…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я не ошибаюсь, то…</a:t>
            </a:r>
          </a:p>
        </p:txBody>
      </p:sp>
      <p:pic>
        <p:nvPicPr>
          <p:cNvPr id="27" name="Picture 2" descr="Презентация к уроку естествознания на тему &quot;Полезные ископаемые, их  применение в быту&quot; (6 класс)">
            <a:extLst>
              <a:ext uri="{FF2B5EF4-FFF2-40B4-BE49-F238E27FC236}">
                <a16:creationId xmlns:a16="http://schemas.microsoft.com/office/drawing/2014/main" id="{8117876A-C86C-46B0-9EFE-F506EC3A0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/>
          <a:stretch/>
        </p:blipFill>
        <p:spPr bwMode="auto">
          <a:xfrm>
            <a:off x="4118279" y="3092336"/>
            <a:ext cx="4436785" cy="28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335EA2-63F3-4E92-B96F-34F81180A164}"/>
              </a:ext>
            </a:extLst>
          </p:cNvPr>
          <p:cNvSpPr/>
          <p:nvPr/>
        </p:nvSpPr>
        <p:spPr>
          <a:xfrm>
            <a:off x="300004" y="557720"/>
            <a:ext cx="7161759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Составьте 2 уточняющих вопроса к тексту </a:t>
            </a:r>
          </a:p>
        </p:txBody>
      </p:sp>
      <p:pic>
        <p:nvPicPr>
          <p:cNvPr id="27" name="Picture 2" descr="Презентация к уроку естествознания на тему &quot;Полезные ископаемые, их  применение в быту&quot; (6 класс)">
            <a:extLst>
              <a:ext uri="{FF2B5EF4-FFF2-40B4-BE49-F238E27FC236}">
                <a16:creationId xmlns:a16="http://schemas.microsoft.com/office/drawing/2014/main" id="{8117876A-C86C-46B0-9EFE-F506EC3A0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/>
          <a:stretch/>
        </p:blipFill>
        <p:spPr bwMode="auto">
          <a:xfrm>
            <a:off x="4118279" y="3092336"/>
            <a:ext cx="4436785" cy="28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8BC8A44-8259-4257-8BB5-DCA3833826F1}"/>
              </a:ext>
            </a:extLst>
          </p:cNvPr>
          <p:cNvSpPr/>
          <p:nvPr/>
        </p:nvSpPr>
        <p:spPr>
          <a:xfrm>
            <a:off x="482709" y="1487849"/>
            <a:ext cx="7524068" cy="491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правильно поняла, что в составе крема есть глина?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CA1FDD-192A-4984-A498-DD9374C9EBBD}"/>
              </a:ext>
            </a:extLst>
          </p:cNvPr>
          <p:cNvSpPr/>
          <p:nvPr/>
        </p:nvSpPr>
        <p:spPr>
          <a:xfrm>
            <a:off x="457472" y="2175699"/>
            <a:ext cx="7927170" cy="491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я не ошибаюсь, то соль – это полезное ископаемое?</a:t>
            </a:r>
          </a:p>
        </p:txBody>
      </p:sp>
    </p:spTree>
    <p:extLst>
      <p:ext uri="{BB962C8B-B14F-4D97-AF65-F5344CB8AC3E}">
        <p14:creationId xmlns:p14="http://schemas.microsoft.com/office/powerpoint/2010/main" val="215639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4" descr="Сатпаев, Каныш Имантаевич — Википедия">
            <a:extLst>
              <a:ext uri="{FF2B5EF4-FFF2-40B4-BE49-F238E27FC236}">
                <a16:creationId xmlns:a16="http://schemas.microsoft.com/office/drawing/2014/main" id="{3DF5A6FF-52CC-4879-A94B-0F9C903A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35" y="1316164"/>
            <a:ext cx="3112457" cy="42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E61E7B-01A3-467B-8ED1-0868D170C8A9}"/>
              </a:ext>
            </a:extLst>
          </p:cNvPr>
          <p:cNvSpPr/>
          <p:nvPr/>
        </p:nvSpPr>
        <p:spPr>
          <a:xfrm>
            <a:off x="1107354" y="2324309"/>
            <a:ext cx="39116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Сатпаев</a:t>
            </a:r>
          </a:p>
          <a:p>
            <a:pPr>
              <a:spcAft>
                <a:spcPts val="0"/>
              </a:spcAft>
            </a:pP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Каныш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Имантаевич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F89FA2-C085-4FAC-8250-05E9C21A78E6}"/>
              </a:ext>
            </a:extLst>
          </p:cNvPr>
          <p:cNvSpPr/>
          <p:nvPr/>
        </p:nvSpPr>
        <p:spPr>
          <a:xfrm>
            <a:off x="1414753" y="3063075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___________________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F574DE-B82F-4430-8247-DDFB7E4A2F63}"/>
              </a:ext>
            </a:extLst>
          </p:cNvPr>
          <p:cNvSpPr/>
          <p:nvPr/>
        </p:nvSpPr>
        <p:spPr>
          <a:xfrm>
            <a:off x="641871" y="3575808"/>
            <a:ext cx="42995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Первый академик из Казахстана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и Средней Азии,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организатор и первый президент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Академии наук Казахстана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1899-1964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г.г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60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603801-B35B-49F1-80BE-FB103C18EE5E}"/>
              </a:ext>
            </a:extLst>
          </p:cNvPr>
          <p:cNvSpPr/>
          <p:nvPr/>
        </p:nvSpPr>
        <p:spPr>
          <a:xfrm>
            <a:off x="570305" y="189063"/>
            <a:ext cx="6589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Прочитайте.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3805550-4164-4619-97AD-719AC9E3E252}"/>
              </a:ext>
            </a:extLst>
          </p:cNvPr>
          <p:cNvSpPr/>
          <p:nvPr/>
        </p:nvSpPr>
        <p:spPr>
          <a:xfrm>
            <a:off x="300004" y="1330950"/>
            <a:ext cx="65042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Каныш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Имантаевич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Сатпаев родился в Павлодарской области, а знает его весь мир. С его именем связана казахстанская наука.</a:t>
            </a:r>
          </a:p>
          <a:p>
            <a:pPr>
              <a:spcAft>
                <a:spcPts val="0"/>
              </a:spcAft>
            </a:pP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К.И.Сатпаев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учёным-геологом, общественным деятелем.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Он открыл месторождения меди и марганца в Жезказгане и организовал их добычу.</a:t>
            </a:r>
          </a:p>
          <a:p>
            <a:pPr>
              <a:spcAft>
                <a:spcPts val="0"/>
              </a:spcAft>
            </a:pP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К.И.Сатпаев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написал первый учебник по алгебре (математике) на казахском языке. За свою жизнь он написал свыше 640 научных работ.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За его заслуги перед наукой и человечеством решением ЮНЕСКО 1999 год был посвящён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Канышу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Имантаевичу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Сатпаеву.</a:t>
            </a: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4" descr="Академик Каныш Сатпаев - online presentation">
            <a:extLst>
              <a:ext uri="{FF2B5EF4-FFF2-40B4-BE49-F238E27FC236}">
                <a16:creationId xmlns:a16="http://schemas.microsoft.com/office/drawing/2014/main" id="{427D166A-0DF8-4536-86CA-4AD241A9F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1713" r="63696" b="32653"/>
          <a:stretch/>
        </p:blipFill>
        <p:spPr bwMode="auto">
          <a:xfrm flipH="1">
            <a:off x="7159568" y="1484784"/>
            <a:ext cx="1788272" cy="26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3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-3472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7B24BC-6BAE-485D-9BF4-22E03DBB6BF2}"/>
              </a:ext>
            </a:extLst>
          </p:cNvPr>
          <p:cNvSpPr/>
          <p:nvPr/>
        </p:nvSpPr>
        <p:spPr>
          <a:xfrm>
            <a:off x="1536905" y="154737"/>
            <a:ext cx="4384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Для любознательных!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193B99-279B-4CC1-ADBE-33C28D96F822}"/>
              </a:ext>
            </a:extLst>
          </p:cNvPr>
          <p:cNvSpPr/>
          <p:nvPr/>
        </p:nvSpPr>
        <p:spPr>
          <a:xfrm>
            <a:off x="430388" y="1529799"/>
            <a:ext cx="7032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За его заслуги перед наукой и человечеством решением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ЮНЕСКО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1999 год был посвящён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Канышу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Имантаевичу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Сатпаеву.</a:t>
            </a:r>
            <a:endParaRPr lang="ru-RU" sz="2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4" descr="Академик Каныш Сатпаев - online presentation">
            <a:extLst>
              <a:ext uri="{FF2B5EF4-FFF2-40B4-BE49-F238E27FC236}">
                <a16:creationId xmlns:a16="http://schemas.microsoft.com/office/drawing/2014/main" id="{F58BD4FD-933E-400F-9F2E-10E7DB9AC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1713" r="63696" b="32653"/>
          <a:stretch/>
        </p:blipFill>
        <p:spPr bwMode="auto">
          <a:xfrm flipH="1">
            <a:off x="7075813" y="2846330"/>
            <a:ext cx="1788272" cy="26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434368-7A17-4B06-9D2A-3E0688BA3058}"/>
              </a:ext>
            </a:extLst>
          </p:cNvPr>
          <p:cNvSpPr/>
          <p:nvPr/>
        </p:nvSpPr>
        <p:spPr>
          <a:xfrm>
            <a:off x="703370" y="316475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ЮНЕСКО</a:t>
            </a: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UNESCO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-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United Nations Educational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Scientific and Cultural Organization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) – организация при Организации Объединённых Наций по вопросам образования, науки и культуры.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2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D9438B-1E90-471E-8BB2-99492369FB1E}"/>
              </a:ext>
            </a:extLst>
          </p:cNvPr>
          <p:cNvSpPr/>
          <p:nvPr/>
        </p:nvSpPr>
        <p:spPr>
          <a:xfrm>
            <a:off x="1259632" y="182502"/>
            <a:ext cx="6096000" cy="528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Ответьте на вопросы.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59D9BBF-A02A-4A2F-8228-B4B8668E1265}"/>
              </a:ext>
            </a:extLst>
          </p:cNvPr>
          <p:cNvSpPr/>
          <p:nvPr/>
        </p:nvSpPr>
        <p:spPr>
          <a:xfrm>
            <a:off x="357332" y="1165445"/>
            <a:ext cx="9009190" cy="37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1. Почему имя </a:t>
            </a:r>
            <a:r>
              <a:rPr lang="ru-RU" b="1" dirty="0" err="1">
                <a:latin typeface="Tahoma" panose="020B0604030504040204" pitchFamily="34" charset="0"/>
                <a:ea typeface="Calibri" panose="020F0502020204030204" pitchFamily="34" charset="0"/>
              </a:rPr>
              <a:t>К.И.Сатпаева</a:t>
            </a: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 связано с наукой?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99A428-B002-4B27-B804-2E840761D70A}"/>
              </a:ext>
            </a:extLst>
          </p:cNvPr>
          <p:cNvSpPr/>
          <p:nvPr/>
        </p:nvSpPr>
        <p:spPr>
          <a:xfrm>
            <a:off x="1064977" y="1623535"/>
            <a:ext cx="6096000" cy="669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Потому что он был учёным-геологом, который написал свыше 640 научных работ.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DFC79AA-7D52-4793-ACC6-0D388262C5C3}"/>
              </a:ext>
            </a:extLst>
          </p:cNvPr>
          <p:cNvSpPr/>
          <p:nvPr/>
        </p:nvSpPr>
        <p:spPr>
          <a:xfrm>
            <a:off x="419707" y="2564904"/>
            <a:ext cx="6096000" cy="6690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2. Месторождения каких полезных ископаемых открыл </a:t>
            </a:r>
            <a:r>
              <a:rPr lang="ru-RU" b="1" dirty="0" err="1">
                <a:latin typeface="Tahoma" panose="020B0604030504040204" pitchFamily="34" charset="0"/>
                <a:ea typeface="Calibri" panose="020F0502020204030204" pitchFamily="34" charset="0"/>
              </a:rPr>
              <a:t>К.И.Сатпаев</a:t>
            </a:r>
            <a:r>
              <a:rPr lang="ru-RU" b="1" dirty="0">
                <a:latin typeface="Tahoma" panose="020B0604030504040204" pitchFamily="34" charset="0"/>
                <a:ea typeface="Calibri" panose="020F0502020204030204" pitchFamily="34" charset="0"/>
              </a:rPr>
              <a:t>?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AF8D7CF-A51F-4B80-8E70-B787FA3CB4FC}"/>
              </a:ext>
            </a:extLst>
          </p:cNvPr>
          <p:cNvSpPr/>
          <p:nvPr/>
        </p:nvSpPr>
        <p:spPr>
          <a:xfrm>
            <a:off x="1183798" y="3511667"/>
            <a:ext cx="6042039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Месторождения меди и марганца в Жезказгане.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E6DECD7-1E22-4D9D-8A0B-6C6666200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718" y="3876318"/>
            <a:ext cx="2114062" cy="25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477</Words>
  <Application>Microsoft Office PowerPoint</Application>
  <PresentationFormat>Экран (4:3)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677</cp:revision>
  <dcterms:created xsi:type="dcterms:W3CDTF">2020-07-18T05:19:20Z</dcterms:created>
  <dcterms:modified xsi:type="dcterms:W3CDTF">2024-12-03T09:09:02Z</dcterms:modified>
</cp:coreProperties>
</file>