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1" r:id="rId6"/>
    <p:sldId id="262" r:id="rId7"/>
    <p:sldId id="260" r:id="rId8"/>
    <p:sldId id="263" r:id="rId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83" d="100"/>
          <a:sy n="83" d="100"/>
        </p:scale>
        <p:origin x="-1416" y="-77"/>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A316EFBB-BA4B-4729-845F-C42FC18C56F9}" type="datetimeFigureOut">
              <a:rPr lang="ru-RU" smtClean="0"/>
              <a:t>17.01.2024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64B4562-6202-4F4C-BE2A-45B494BC11F4}"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A316EFBB-BA4B-4729-845F-C42FC18C56F9}" type="datetimeFigureOut">
              <a:rPr lang="ru-RU" smtClean="0"/>
              <a:t>17.01.2024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64B4562-6202-4F4C-BE2A-45B494BC11F4}"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A316EFBB-BA4B-4729-845F-C42FC18C56F9}" type="datetimeFigureOut">
              <a:rPr lang="ru-RU" smtClean="0"/>
              <a:t>17.01.2024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64B4562-6202-4F4C-BE2A-45B494BC11F4}"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A316EFBB-BA4B-4729-845F-C42FC18C56F9}" type="datetimeFigureOut">
              <a:rPr lang="ru-RU" smtClean="0"/>
              <a:t>17.01.2024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64B4562-6202-4F4C-BE2A-45B494BC11F4}"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316EFBB-BA4B-4729-845F-C42FC18C56F9}" type="datetimeFigureOut">
              <a:rPr lang="ru-RU" smtClean="0"/>
              <a:t>17.01.2024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64B4562-6202-4F4C-BE2A-45B494BC11F4}"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316EFBB-BA4B-4729-845F-C42FC18C56F9}" type="datetimeFigureOut">
              <a:rPr lang="ru-RU" smtClean="0"/>
              <a:t>17.01.2024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64B4562-6202-4F4C-BE2A-45B494BC11F4}"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A316EFBB-BA4B-4729-845F-C42FC18C56F9}" type="datetimeFigureOut">
              <a:rPr lang="ru-RU" smtClean="0"/>
              <a:t>17.01.2024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964B4562-6202-4F4C-BE2A-45B494BC11F4}"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A316EFBB-BA4B-4729-845F-C42FC18C56F9}" type="datetimeFigureOut">
              <a:rPr lang="ru-RU" smtClean="0"/>
              <a:t>17.01.2024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964B4562-6202-4F4C-BE2A-45B494BC11F4}"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16EFBB-BA4B-4729-845F-C42FC18C56F9}" type="datetimeFigureOut">
              <a:rPr lang="ru-RU" smtClean="0"/>
              <a:t>17.01.2024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964B4562-6202-4F4C-BE2A-45B494BC11F4}"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ru-RU" smtClean="0"/>
              <a:t>Образец заголовка</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A316EFBB-BA4B-4729-845F-C42FC18C56F9}" type="datetimeFigureOut">
              <a:rPr lang="ru-RU" smtClean="0"/>
              <a:t>17.01.2024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64B4562-6202-4F4C-BE2A-45B494BC11F4}" type="slidenum">
              <a:rPr lang="ru-RU" smtClean="0"/>
              <a:t>‹#›</a:t>
            </a:fld>
            <a:endParaRPr lang="ru-RU"/>
          </a:p>
        </p:txBody>
      </p:sp>
      <p:sp>
        <p:nvSpPr>
          <p:cNvPr id="9" name="Content Placeholder 8"/>
          <p:cNvSpPr>
            <a:spLocks noGrp="1"/>
          </p:cNvSpPr>
          <p:nvPr>
            <p:ph sz="quarter" idx="13"/>
          </p:nvPr>
        </p:nvSpPr>
        <p:spPr>
          <a:xfrm>
            <a:off x="304800" y="381000"/>
            <a:ext cx="7772400" cy="494284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ru-RU" smtClean="0"/>
              <a:t>Образец заголовка</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8" name="Date Placeholder 7"/>
          <p:cNvSpPr>
            <a:spLocks noGrp="1"/>
          </p:cNvSpPr>
          <p:nvPr>
            <p:ph type="dt" sz="half" idx="10"/>
          </p:nvPr>
        </p:nvSpPr>
        <p:spPr/>
        <p:txBody>
          <a:bodyPr/>
          <a:lstStyle/>
          <a:p>
            <a:fld id="{A316EFBB-BA4B-4729-845F-C42FC18C56F9}" type="datetimeFigureOut">
              <a:rPr lang="ru-RU" smtClean="0"/>
              <a:t>17.01.2024</a:t>
            </a:fld>
            <a:endParaRPr lang="ru-RU"/>
          </a:p>
        </p:txBody>
      </p:sp>
      <p:sp>
        <p:nvSpPr>
          <p:cNvPr id="9" name="Slide Number Placeholder 8"/>
          <p:cNvSpPr>
            <a:spLocks noGrp="1"/>
          </p:cNvSpPr>
          <p:nvPr>
            <p:ph type="sldNum" sz="quarter" idx="11"/>
          </p:nvPr>
        </p:nvSpPr>
        <p:spPr/>
        <p:txBody>
          <a:bodyPr/>
          <a:lstStyle/>
          <a:p>
            <a:fld id="{964B4562-6202-4F4C-BE2A-45B494BC11F4}" type="slidenum">
              <a:rPr lang="ru-RU" smtClean="0"/>
              <a:t>‹#›</a:t>
            </a:fld>
            <a:endParaRPr lang="ru-RU"/>
          </a:p>
        </p:txBody>
      </p:sp>
      <p:sp>
        <p:nvSpPr>
          <p:cNvPr id="10" name="Footer Placeholder 9"/>
          <p:cNvSpPr>
            <a:spLocks noGrp="1"/>
          </p:cNvSpPr>
          <p:nvPr>
            <p:ph type="ftr" sz="quarter" idx="12"/>
          </p:nvPr>
        </p:nvSpPr>
        <p:spPr/>
        <p:txBody>
          <a:bodyPr/>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964B4562-6202-4F4C-BE2A-45B494BC11F4}" type="slidenum">
              <a:rPr lang="ru-RU" smtClean="0"/>
              <a:t>‹#›</a:t>
            </a:fld>
            <a:endParaRPr lang="ru-RU"/>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ru-RU"/>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A316EFBB-BA4B-4729-845F-C42FC18C56F9}" type="datetimeFigureOut">
              <a:rPr lang="ru-RU" smtClean="0"/>
              <a:t>17.01.2024</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3.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7624" y="34288"/>
            <a:ext cx="6624736" cy="2296514"/>
          </a:xfrm>
          <a:prstGeom prst="rect">
            <a:avLst/>
          </a:prstGeom>
        </p:spPr>
      </p:pic>
      <p:sp>
        <p:nvSpPr>
          <p:cNvPr id="5" name="Подзаголовок 2"/>
          <p:cNvSpPr>
            <a:spLocks noGrp="1"/>
          </p:cNvSpPr>
          <p:nvPr>
            <p:ph type="subTitle" idx="1"/>
          </p:nvPr>
        </p:nvSpPr>
        <p:spPr>
          <a:xfrm>
            <a:off x="0" y="3140968"/>
            <a:ext cx="9144000" cy="1752600"/>
          </a:xfrm>
        </p:spPr>
        <p:txBody>
          <a:bodyPr>
            <a:noAutofit/>
          </a:bodyPr>
          <a:lstStyle/>
          <a:p>
            <a:pPr algn="l"/>
            <a:r>
              <a:rPr lang="en-US" sz="4000" dirty="0" smtClean="0">
                <a:solidFill>
                  <a:srgbClr val="FF0000"/>
                </a:solidFill>
                <a:latin typeface="Times New Roman" panose="02020603050405020304" pitchFamily="18" charset="0"/>
                <a:cs typeface="Times New Roman" panose="02020603050405020304" pitchFamily="18" charset="0"/>
              </a:rPr>
              <a:t>Subject: </a:t>
            </a:r>
            <a:r>
              <a:rPr lang="en-US" sz="4000" dirty="0" smtClean="0">
                <a:solidFill>
                  <a:schemeClr val="tx1"/>
                </a:solidFill>
                <a:latin typeface="Times New Roman" panose="02020603050405020304" pitchFamily="18" charset="0"/>
                <a:cs typeface="Times New Roman" panose="02020603050405020304" pitchFamily="18" charset="0"/>
              </a:rPr>
              <a:t>English language</a:t>
            </a:r>
          </a:p>
          <a:p>
            <a:pPr algn="l"/>
            <a:r>
              <a:rPr lang="en-US" sz="4000" dirty="0" smtClean="0">
                <a:solidFill>
                  <a:srgbClr val="FF0000"/>
                </a:solidFill>
                <a:latin typeface="Times New Roman" panose="02020603050405020304" pitchFamily="18" charset="0"/>
                <a:cs typeface="Times New Roman" panose="02020603050405020304" pitchFamily="18" charset="0"/>
              </a:rPr>
              <a:t>Grade: </a:t>
            </a:r>
            <a:r>
              <a:rPr lang="en-US" sz="4000" dirty="0" smtClean="0">
                <a:solidFill>
                  <a:schemeClr val="tx1"/>
                </a:solidFill>
                <a:latin typeface="Times New Roman" panose="02020603050405020304" pitchFamily="18" charset="0"/>
                <a:cs typeface="Times New Roman" panose="02020603050405020304" pitchFamily="18" charset="0"/>
              </a:rPr>
              <a:t>4</a:t>
            </a:r>
          </a:p>
          <a:p>
            <a:pPr algn="l"/>
            <a:r>
              <a:rPr lang="en-US" sz="4000" dirty="0" smtClean="0">
                <a:solidFill>
                  <a:srgbClr val="FF0000"/>
                </a:solidFill>
                <a:latin typeface="Times New Roman" panose="02020603050405020304" pitchFamily="18" charset="0"/>
                <a:cs typeface="Times New Roman" panose="02020603050405020304" pitchFamily="18" charset="0"/>
              </a:rPr>
              <a:t>The theme of the lesson: </a:t>
            </a:r>
            <a:r>
              <a:rPr lang="en-US" sz="4000" dirty="0" smtClean="0">
                <a:solidFill>
                  <a:schemeClr val="tx1"/>
                </a:solidFill>
                <a:latin typeface="Times New Roman" panose="02020603050405020304" pitchFamily="18" charset="0"/>
                <a:cs typeface="Times New Roman" panose="02020603050405020304" pitchFamily="18" charset="0"/>
              </a:rPr>
              <a:t>Save our </a:t>
            </a:r>
          </a:p>
          <a:p>
            <a:pPr algn="l"/>
            <a:r>
              <a:rPr lang="en-US" sz="4000" dirty="0" smtClean="0">
                <a:solidFill>
                  <a:schemeClr val="tx1"/>
                </a:solidFill>
                <a:latin typeface="Times New Roman" panose="02020603050405020304" pitchFamily="18" charset="0"/>
                <a:cs typeface="Times New Roman" panose="02020603050405020304" pitchFamily="18" charset="0"/>
              </a:rPr>
              <a:t>animals </a:t>
            </a:r>
            <a:r>
              <a:rPr lang="en-US" sz="4000" dirty="0">
                <a:solidFill>
                  <a:schemeClr val="tx1"/>
                </a:solidFill>
                <a:latin typeface="Times New Roman" panose="02020603050405020304" pitchFamily="18" charset="0"/>
                <a:cs typeface="Times New Roman" panose="02020603050405020304" pitchFamily="18" charset="0"/>
              </a:rPr>
              <a:t>2</a:t>
            </a:r>
            <a:endParaRPr lang="ru-RU" sz="4000" dirty="0">
              <a:solidFill>
                <a:schemeClr val="tx1"/>
              </a:solidFill>
              <a:latin typeface="Times New Roman" panose="02020603050405020304" pitchFamily="18" charset="0"/>
              <a:cs typeface="Times New Roman" panose="02020603050405020304" pitchFamily="18"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948221076"/>
      </p:ext>
    </p:extLst>
  </p:cSld>
  <p:clrMapOvr>
    <a:masterClrMapping/>
  </p:clrMapOvr>
  <mc:AlternateContent xmlns:mc="http://schemas.openxmlformats.org/markup-compatibility/2006">
    <mc:Choice xmlns:p14="http://schemas.microsoft.com/office/powerpoint/2010/main" Requires="p14">
      <p:transition spd="slow" p14:dur="2000" advTm="8036"/>
    </mc:Choice>
    <mc:Fallback>
      <p:transition spd="slow" advTm="8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smtClean="0"/>
              <a:t>New words</a:t>
            </a:r>
            <a:endParaRPr lang="ru-RU" dirty="0"/>
          </a:p>
        </p:txBody>
      </p:sp>
      <p:sp>
        <p:nvSpPr>
          <p:cNvPr id="3" name="Объект 2"/>
          <p:cNvSpPr>
            <a:spLocks noGrp="1"/>
          </p:cNvSpPr>
          <p:nvPr>
            <p:ph idx="1"/>
          </p:nvPr>
        </p:nvSpPr>
        <p:spPr/>
        <p:txBody>
          <a:bodyPr/>
          <a:lstStyle/>
          <a:p>
            <a:pPr marL="114300" indent="0">
              <a:buNone/>
            </a:pPr>
            <a:r>
              <a:rPr lang="en-US" sz="3200" dirty="0" smtClean="0">
                <a:latin typeface="Times New Roman" panose="02020603050405020304" pitchFamily="18" charset="0"/>
                <a:cs typeface="Times New Roman" panose="02020603050405020304" pitchFamily="18" charset="0"/>
              </a:rPr>
              <a:t>Destroy –</a:t>
            </a:r>
            <a:r>
              <a:rPr lang="kk-KZ" sz="3200" dirty="0" smtClean="0">
                <a:latin typeface="Times New Roman" panose="02020603050405020304" pitchFamily="18" charset="0"/>
                <a:cs typeface="Times New Roman" panose="02020603050405020304" pitchFamily="18" charset="0"/>
              </a:rPr>
              <a:t> жою </a:t>
            </a:r>
            <a:endParaRPr lang="en-US" sz="3200" dirty="0" smtClean="0">
              <a:latin typeface="Times New Roman" panose="02020603050405020304" pitchFamily="18" charset="0"/>
              <a:cs typeface="Times New Roman" panose="02020603050405020304" pitchFamily="18" charset="0"/>
            </a:endParaRPr>
          </a:p>
          <a:p>
            <a:pPr marL="114300" indent="0">
              <a:buNone/>
            </a:pPr>
            <a:r>
              <a:rPr lang="en-US" sz="3200" dirty="0" smtClean="0">
                <a:latin typeface="Times New Roman" panose="02020603050405020304" pitchFamily="18" charset="0"/>
                <a:cs typeface="Times New Roman" panose="02020603050405020304" pitchFamily="18" charset="0"/>
              </a:rPr>
              <a:t>Forest</a:t>
            </a:r>
            <a:r>
              <a:rPr lang="kk-KZ" sz="3200" dirty="0" smtClean="0">
                <a:latin typeface="Times New Roman" panose="02020603050405020304" pitchFamily="18" charset="0"/>
                <a:cs typeface="Times New Roman" panose="02020603050405020304" pitchFamily="18" charset="0"/>
              </a:rPr>
              <a:t> – орман </a:t>
            </a:r>
            <a:endParaRPr lang="en-US" sz="3200" dirty="0" smtClean="0">
              <a:latin typeface="Times New Roman" panose="02020603050405020304" pitchFamily="18" charset="0"/>
              <a:cs typeface="Times New Roman" panose="02020603050405020304" pitchFamily="18" charset="0"/>
            </a:endParaRPr>
          </a:p>
          <a:p>
            <a:pPr marL="114300" indent="0">
              <a:buNone/>
            </a:pPr>
            <a:r>
              <a:rPr lang="en-US" sz="3200" dirty="0" smtClean="0">
                <a:latin typeface="Times New Roman" panose="02020603050405020304" pitchFamily="18" charset="0"/>
                <a:cs typeface="Times New Roman" panose="02020603050405020304" pitchFamily="18" charset="0"/>
              </a:rPr>
              <a:t>Look</a:t>
            </a:r>
            <a:r>
              <a:rPr lang="kk-KZ" sz="3200" dirty="0" smtClean="0">
                <a:latin typeface="Times New Roman" panose="02020603050405020304" pitchFamily="18" charset="0"/>
                <a:cs typeface="Times New Roman" panose="02020603050405020304" pitchFamily="18" charset="0"/>
              </a:rPr>
              <a:t> – қарау </a:t>
            </a:r>
            <a:endParaRPr lang="en-US" sz="3200" dirty="0" smtClean="0">
              <a:latin typeface="Times New Roman" panose="02020603050405020304" pitchFamily="18" charset="0"/>
              <a:cs typeface="Times New Roman" panose="02020603050405020304" pitchFamily="18" charset="0"/>
            </a:endParaRPr>
          </a:p>
          <a:p>
            <a:pPr marL="114300" indent="0">
              <a:buNone/>
            </a:pPr>
            <a:r>
              <a:rPr lang="en-US" sz="3200" dirty="0" smtClean="0">
                <a:latin typeface="Times New Roman" panose="02020603050405020304" pitchFamily="18" charset="0"/>
                <a:cs typeface="Times New Roman" panose="02020603050405020304" pitchFamily="18" charset="0"/>
              </a:rPr>
              <a:t>Shame</a:t>
            </a:r>
            <a:r>
              <a:rPr lang="kk-KZ" sz="3200" dirty="0" smtClean="0">
                <a:latin typeface="Times New Roman" panose="02020603050405020304" pitchFamily="18" charset="0"/>
                <a:cs typeface="Times New Roman" panose="02020603050405020304" pitchFamily="18" charset="0"/>
              </a:rPr>
              <a:t> – ұят </a:t>
            </a:r>
            <a:endParaRPr lang="en-US" sz="3200" dirty="0" smtClean="0">
              <a:latin typeface="Times New Roman" panose="02020603050405020304" pitchFamily="18" charset="0"/>
              <a:cs typeface="Times New Roman" panose="02020603050405020304" pitchFamily="18" charset="0"/>
            </a:endParaRPr>
          </a:p>
          <a:p>
            <a:pPr marL="114300" indent="0">
              <a:buNone/>
            </a:pPr>
            <a:r>
              <a:rPr lang="en-US" sz="3200" dirty="0" smtClean="0">
                <a:latin typeface="Times New Roman" panose="02020603050405020304" pitchFamily="18" charset="0"/>
                <a:cs typeface="Times New Roman" panose="02020603050405020304" pitchFamily="18" charset="0"/>
              </a:rPr>
              <a:t>Protect</a:t>
            </a:r>
            <a:r>
              <a:rPr lang="kk-KZ" sz="3200" dirty="0" smtClean="0">
                <a:latin typeface="Times New Roman" panose="02020603050405020304" pitchFamily="18" charset="0"/>
                <a:cs typeface="Times New Roman" panose="02020603050405020304" pitchFamily="18" charset="0"/>
              </a:rPr>
              <a:t> – қорғау </a:t>
            </a:r>
            <a:endParaRPr lang="en-US" sz="3200" dirty="0" smtClean="0">
              <a:latin typeface="Times New Roman" panose="02020603050405020304" pitchFamily="18" charset="0"/>
              <a:cs typeface="Times New Roman" panose="02020603050405020304" pitchFamily="18" charset="0"/>
            </a:endParaRPr>
          </a:p>
          <a:p>
            <a:pPr marL="114300" indent="0">
              <a:buNone/>
            </a:pPr>
            <a:r>
              <a:rPr lang="en-US" sz="3200" dirty="0" smtClean="0">
                <a:latin typeface="Times New Roman" panose="02020603050405020304" pitchFamily="18" charset="0"/>
                <a:cs typeface="Times New Roman" panose="02020603050405020304" pitchFamily="18" charset="0"/>
              </a:rPr>
              <a:t>Jungle</a:t>
            </a:r>
            <a:r>
              <a:rPr lang="kk-KZ" sz="3200" dirty="0" smtClean="0">
                <a:latin typeface="Times New Roman" panose="02020603050405020304" pitchFamily="18" charset="0"/>
                <a:cs typeface="Times New Roman" panose="02020603050405020304" pitchFamily="18" charset="0"/>
              </a:rPr>
              <a:t> – джунгли </a:t>
            </a:r>
            <a:endParaRPr lang="en-US" sz="3200" dirty="0" smtClean="0">
              <a:latin typeface="Times New Roman" panose="02020603050405020304" pitchFamily="18" charset="0"/>
              <a:cs typeface="Times New Roman" panose="02020603050405020304" pitchFamily="18" charset="0"/>
            </a:endParaRPr>
          </a:p>
          <a:p>
            <a:pPr marL="114300" indent="0">
              <a:buNone/>
            </a:pPr>
            <a:r>
              <a:rPr lang="en-US" sz="3200" dirty="0" smtClean="0">
                <a:latin typeface="Times New Roman" panose="02020603050405020304" pitchFamily="18" charset="0"/>
                <a:cs typeface="Times New Roman" panose="02020603050405020304" pitchFamily="18" charset="0"/>
              </a:rPr>
              <a:t>Turtle</a:t>
            </a:r>
            <a:r>
              <a:rPr lang="kk-KZ" sz="3200" dirty="0" smtClean="0">
                <a:latin typeface="Times New Roman" panose="02020603050405020304" pitchFamily="18" charset="0"/>
                <a:cs typeface="Times New Roman" panose="02020603050405020304" pitchFamily="18" charset="0"/>
              </a:rPr>
              <a:t> – тасбақа </a:t>
            </a:r>
            <a:endParaRPr lang="en-US" sz="3200" dirty="0" smtClean="0">
              <a:latin typeface="Times New Roman" panose="02020603050405020304" pitchFamily="18" charset="0"/>
              <a:cs typeface="Times New Roman" panose="02020603050405020304" pitchFamily="18" charset="0"/>
            </a:endParaRPr>
          </a:p>
          <a:p>
            <a:pPr marL="114300" indent="0">
              <a:buNone/>
            </a:pPr>
            <a:r>
              <a:rPr lang="en-US" sz="3200" dirty="0" smtClean="0">
                <a:latin typeface="Times New Roman" panose="02020603050405020304" pitchFamily="18" charset="0"/>
                <a:cs typeface="Times New Roman" panose="02020603050405020304" pitchFamily="18" charset="0"/>
              </a:rPr>
              <a:t>Sea</a:t>
            </a:r>
            <a:r>
              <a:rPr lang="kk-KZ" sz="3200" smtClean="0">
                <a:latin typeface="Times New Roman" panose="02020603050405020304" pitchFamily="18" charset="0"/>
                <a:cs typeface="Times New Roman" panose="02020603050405020304" pitchFamily="18" charset="0"/>
              </a:rPr>
              <a:t> - теңіз</a:t>
            </a:r>
            <a:endParaRPr lang="en-US" sz="3200" dirty="0" smtClean="0">
              <a:latin typeface="Times New Roman" panose="02020603050405020304" pitchFamily="18" charset="0"/>
              <a:cs typeface="Times New Roman" panose="02020603050405020304" pitchFamily="18" charset="0"/>
            </a:endParaRPr>
          </a:p>
          <a:p>
            <a:pPr marL="114300" indent="0">
              <a:buNone/>
            </a:pPr>
            <a:endParaRPr lang="ru-RU" dirty="0"/>
          </a:p>
        </p:txBody>
      </p:sp>
      <p:pic>
        <p:nvPicPr>
          <p:cNvPr id="4" name="Звук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549286910"/>
      </p:ext>
    </p:extLst>
  </p:cSld>
  <p:clrMapOvr>
    <a:masterClrMapping/>
  </p:clrMapOvr>
  <mc:AlternateContent xmlns:mc="http://schemas.openxmlformats.org/markup-compatibility/2006">
    <mc:Choice xmlns:p14="http://schemas.microsoft.com/office/powerpoint/2010/main" Requires="p14">
      <p:transition spd="slow" p14:dur="2000" advTm="23230"/>
    </mc:Choice>
    <mc:Fallback>
      <p:transition spd="slow" advTm="23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sz="4000" dirty="0" smtClean="0">
                <a:solidFill>
                  <a:schemeClr val="tx1"/>
                </a:solidFill>
                <a:latin typeface="Times New Roman" panose="02020603050405020304" pitchFamily="18" charset="0"/>
                <a:cs typeface="Times New Roman" panose="02020603050405020304" pitchFamily="18" charset="0"/>
              </a:rPr>
              <a:t>Ex.27,p.93</a:t>
            </a:r>
            <a:br>
              <a:rPr lang="en-US" sz="4000" dirty="0" smtClean="0">
                <a:solidFill>
                  <a:schemeClr val="tx1"/>
                </a:solidFill>
                <a:latin typeface="Times New Roman" panose="02020603050405020304" pitchFamily="18" charset="0"/>
                <a:cs typeface="Times New Roman" panose="02020603050405020304" pitchFamily="18" charset="0"/>
              </a:rPr>
            </a:br>
            <a:r>
              <a:rPr lang="en-US" sz="4000" dirty="0" smtClean="0">
                <a:solidFill>
                  <a:schemeClr val="tx1"/>
                </a:solidFill>
                <a:latin typeface="Times New Roman" panose="02020603050405020304" pitchFamily="18" charset="0"/>
                <a:cs typeface="Times New Roman" panose="02020603050405020304" pitchFamily="18" charset="0"/>
              </a:rPr>
              <a:t>Listen and read. Then  act out similar dialogues.</a:t>
            </a:r>
            <a:endParaRPr lang="ru-RU" sz="4000" dirty="0">
              <a:solidFill>
                <a:schemeClr val="tx1"/>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3325" t="47422" r="30567" b="19863"/>
          <a:stretch/>
        </p:blipFill>
        <p:spPr bwMode="auto">
          <a:xfrm>
            <a:off x="971600" y="1916832"/>
            <a:ext cx="7128792" cy="3633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Звук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96417172"/>
      </p:ext>
    </p:extLst>
  </p:cSld>
  <p:clrMapOvr>
    <a:masterClrMapping/>
  </p:clrMapOvr>
  <mc:AlternateContent xmlns:mc="http://schemas.openxmlformats.org/markup-compatibility/2006">
    <mc:Choice xmlns:p14="http://schemas.microsoft.com/office/powerpoint/2010/main" Requires="p14">
      <p:transition spd="slow" p14:dur="2000" advTm="80683"/>
    </mc:Choice>
    <mc:Fallback>
      <p:transition spd="slow" advTm="80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sz="4000" dirty="0">
                <a:solidFill>
                  <a:schemeClr val="tx1"/>
                </a:solidFill>
                <a:latin typeface="Times New Roman" panose="02020603050405020304" pitchFamily="18" charset="0"/>
                <a:cs typeface="Times New Roman" panose="02020603050405020304" pitchFamily="18" charset="0"/>
              </a:rPr>
              <a:t>Ex.27,p.93</a:t>
            </a:r>
            <a:br>
              <a:rPr lang="en-US" sz="4000" dirty="0">
                <a:solidFill>
                  <a:schemeClr val="tx1"/>
                </a:solidFill>
                <a:latin typeface="Times New Roman" panose="02020603050405020304" pitchFamily="18" charset="0"/>
                <a:cs typeface="Times New Roman" panose="02020603050405020304" pitchFamily="18" charset="0"/>
              </a:rPr>
            </a:br>
            <a:r>
              <a:rPr lang="en-US" sz="4000" dirty="0">
                <a:solidFill>
                  <a:schemeClr val="tx1"/>
                </a:solidFill>
                <a:latin typeface="Times New Roman" panose="02020603050405020304" pitchFamily="18" charset="0"/>
                <a:cs typeface="Times New Roman" panose="02020603050405020304" pitchFamily="18" charset="0"/>
              </a:rPr>
              <a:t>Listen and read. Then  act out similar dialogues.</a:t>
            </a:r>
            <a:endParaRPr lang="ru-RU" sz="4000" dirty="0"/>
          </a:p>
        </p:txBody>
      </p:sp>
      <p:sp>
        <p:nvSpPr>
          <p:cNvPr id="3" name="Объект 2"/>
          <p:cNvSpPr>
            <a:spLocks noGrp="1"/>
          </p:cNvSpPr>
          <p:nvPr>
            <p:ph idx="1"/>
          </p:nvPr>
        </p:nvSpPr>
        <p:spPr>
          <a:xfrm>
            <a:off x="395536" y="1916832"/>
            <a:ext cx="7620000" cy="4800600"/>
          </a:xfrm>
        </p:spPr>
        <p:txBody>
          <a:bodyPr>
            <a:normAutofit/>
          </a:bodyPr>
          <a:lstStyle/>
          <a:p>
            <a:pPr marL="114300" indent="0">
              <a:buNone/>
            </a:pPr>
            <a:r>
              <a:rPr lang="en-US" sz="2800" dirty="0" smtClean="0">
                <a:latin typeface="Times New Roman" panose="02020603050405020304" pitchFamily="18" charset="0"/>
                <a:cs typeface="Times New Roman" panose="02020603050405020304" pitchFamily="18" charset="0"/>
              </a:rPr>
              <a:t>A: Look at these amazing  chimpanzees. Where do chimpanzees live?</a:t>
            </a:r>
          </a:p>
          <a:p>
            <a:pPr marL="114300" indent="0">
              <a:buNone/>
            </a:pPr>
            <a:r>
              <a:rPr lang="en-US" sz="2800" dirty="0" smtClean="0">
                <a:latin typeface="Times New Roman" panose="02020603050405020304" pitchFamily="18" charset="0"/>
                <a:cs typeface="Times New Roman" panose="02020603050405020304" pitchFamily="18" charset="0"/>
              </a:rPr>
              <a:t>B: they live in the jungle. </a:t>
            </a:r>
            <a:r>
              <a:rPr lang="en-US" sz="2800" dirty="0" smtClean="0">
                <a:latin typeface="Times New Roman" panose="02020603050405020304" pitchFamily="18" charset="0"/>
                <a:cs typeface="Times New Roman" panose="02020603050405020304" pitchFamily="18" charset="0"/>
              </a:rPr>
              <a:t>Do </a:t>
            </a:r>
            <a:r>
              <a:rPr lang="en-US" sz="2800" dirty="0" smtClean="0">
                <a:latin typeface="Times New Roman" panose="02020603050405020304" pitchFamily="18" charset="0"/>
                <a:cs typeface="Times New Roman" panose="02020603050405020304" pitchFamily="18" charset="0"/>
              </a:rPr>
              <a:t>you know they are in danger?</a:t>
            </a:r>
          </a:p>
          <a:p>
            <a:pPr marL="114300" indent="0">
              <a:buNone/>
            </a:pPr>
            <a:r>
              <a:rPr lang="en-US" sz="2800" dirty="0" smtClean="0">
                <a:latin typeface="Times New Roman" panose="02020603050405020304" pitchFamily="18" charset="0"/>
                <a:cs typeface="Times New Roman" panose="02020603050405020304" pitchFamily="18" charset="0"/>
              </a:rPr>
              <a:t>A: Really? Why?</a:t>
            </a:r>
          </a:p>
          <a:p>
            <a:pPr marL="114300" indent="0">
              <a:buNone/>
            </a:pPr>
            <a:r>
              <a:rPr lang="en-US" sz="2800" dirty="0" smtClean="0">
                <a:latin typeface="Times New Roman" panose="02020603050405020304" pitchFamily="18" charset="0"/>
                <a:cs typeface="Times New Roman" panose="02020603050405020304" pitchFamily="18" charset="0"/>
              </a:rPr>
              <a:t>B: Because people hunt them or sell them as pets.</a:t>
            </a:r>
          </a:p>
          <a:p>
            <a:pPr marL="114300" indent="0">
              <a:buNone/>
            </a:pPr>
            <a:r>
              <a:rPr lang="en-US" sz="2800" dirty="0" smtClean="0">
                <a:latin typeface="Times New Roman" panose="02020603050405020304" pitchFamily="18" charset="0"/>
                <a:cs typeface="Times New Roman" panose="02020603050405020304" pitchFamily="18" charset="0"/>
              </a:rPr>
              <a:t>A: That`s a shame. We must do something to protect them.</a:t>
            </a:r>
            <a:endParaRPr lang="ru-RU" sz="2800" dirty="0">
              <a:latin typeface="Times New Roman" panose="02020603050405020304" pitchFamily="18" charset="0"/>
              <a:cs typeface="Times New Roman" panose="02020603050405020304" pitchFamily="18" charset="0"/>
            </a:endParaRPr>
          </a:p>
        </p:txBody>
      </p:sp>
      <p:pic>
        <p:nvPicPr>
          <p:cNvPr id="6" name="Звук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764816291"/>
      </p:ext>
    </p:extLst>
  </p:cSld>
  <p:clrMapOvr>
    <a:masterClrMapping/>
  </p:clrMapOvr>
  <mc:AlternateContent xmlns:mc="http://schemas.openxmlformats.org/markup-compatibility/2006">
    <mc:Choice xmlns:p14="http://schemas.microsoft.com/office/powerpoint/2010/main" Requires="p14">
      <p:transition spd="slow" p14:dur="2000" advTm="38680"/>
    </mc:Choice>
    <mc:Fallback>
      <p:transition spd="slow" advTm="38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sz="4400" dirty="0" smtClean="0">
                <a:solidFill>
                  <a:schemeClr val="tx1"/>
                </a:solidFill>
                <a:latin typeface="Times New Roman" panose="02020603050405020304" pitchFamily="18" charset="0"/>
                <a:cs typeface="Times New Roman" panose="02020603050405020304" pitchFamily="18" charset="0"/>
              </a:rPr>
              <a:t>Endangered animals</a:t>
            </a:r>
            <a:endParaRPr lang="ru-RU" sz="4400" dirty="0">
              <a:solidFill>
                <a:schemeClr val="tx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23528" y="1268760"/>
            <a:ext cx="7753672" cy="5132040"/>
          </a:xfrm>
        </p:spPr>
        <p:txBody>
          <a:bodyPr>
            <a:normAutofit fontScale="92500"/>
          </a:bodyPr>
          <a:lstStyle/>
          <a:p>
            <a:pPr marL="114300" indent="0">
              <a:buNone/>
            </a:pPr>
            <a:r>
              <a:rPr lang="en-US" sz="2400" dirty="0">
                <a:latin typeface="Times New Roman" panose="02020603050405020304" pitchFamily="18" charset="0"/>
                <a:cs typeface="Times New Roman" panose="02020603050405020304" pitchFamily="18" charset="0"/>
              </a:rPr>
              <a:t>Today, it must be noted that human activities have a negative impact on nature, including </a:t>
            </a:r>
            <a:r>
              <a:rPr lang="en-US" sz="2400" dirty="0" err="1">
                <a:latin typeface="Times New Roman" panose="02020603050405020304" pitchFamily="18" charset="0"/>
                <a:cs typeface="Times New Roman" panose="02020603050405020304" pitchFamily="18" charset="0"/>
              </a:rPr>
              <a:t>Kazakhstan.Many</a:t>
            </a:r>
            <a:r>
              <a:rPr lang="en-US" sz="2400" dirty="0">
                <a:latin typeface="Times New Roman" panose="02020603050405020304" pitchFamily="18" charset="0"/>
                <a:cs typeface="Times New Roman" panose="02020603050405020304" pitchFamily="18" charset="0"/>
              </a:rPr>
              <a:t> animal species in danger of extinction, sometimes through direct destruction, so environmentalists all over the world are sounding the alarm for a long time, so in 1963, has been specially created Red Book of the International Union for Conservation of Nature. Kazakhstan also has a red book of animals Kazakhstan, which includes 40 mammals, 57 birds, 3 amphibians, 18 fish and 10 reptiles.</a:t>
            </a:r>
          </a:p>
          <a:p>
            <a:endParaRPr lang="en-US" sz="2400" dirty="0">
              <a:latin typeface="Times New Roman" panose="02020603050405020304" pitchFamily="18" charset="0"/>
              <a:cs typeface="Times New Roman" panose="02020603050405020304" pitchFamily="18" charset="0"/>
            </a:endParaRPr>
          </a:p>
          <a:p>
            <a:pPr marL="114300" indent="0">
              <a:buNone/>
            </a:pPr>
            <a:r>
              <a:rPr lang="en-US" sz="2400" dirty="0">
                <a:latin typeface="Times New Roman" panose="02020603050405020304" pitchFamily="18" charset="0"/>
                <a:cs typeface="Times New Roman" panose="02020603050405020304" pitchFamily="18" charset="0"/>
              </a:rPr>
              <a:t>Animals Red Book of Kazakhstan subject to special protection. This is a rare and endangered species of animals .In the Red Book of Kazakhstan are included animals such as the snow leopard, sand cat, Pallas' cat, red wolf, cheetah, gazelle, argali, </a:t>
            </a:r>
            <a:r>
              <a:rPr lang="en-US" sz="2400" dirty="0" err="1">
                <a:latin typeface="Times New Roman" panose="02020603050405020304" pitchFamily="18" charset="0"/>
                <a:cs typeface="Times New Roman" panose="02020603050405020304" pitchFamily="18" charset="0"/>
              </a:rPr>
              <a:t>tugai</a:t>
            </a:r>
            <a:r>
              <a:rPr lang="en-US" sz="2400" dirty="0">
                <a:latin typeface="Times New Roman" panose="02020603050405020304" pitchFamily="18" charset="0"/>
                <a:cs typeface="Times New Roman" panose="02020603050405020304" pitchFamily="18" charset="0"/>
              </a:rPr>
              <a:t> deer, </a:t>
            </a:r>
            <a:r>
              <a:rPr lang="en-US" sz="2400" dirty="0" err="1">
                <a:latin typeface="Times New Roman" panose="02020603050405020304" pitchFamily="18" charset="0"/>
                <a:cs typeface="Times New Roman" panose="02020603050405020304" pitchFamily="18" charset="0"/>
              </a:rPr>
              <a:t>Tien</a:t>
            </a:r>
            <a:r>
              <a:rPr lang="en-US" sz="2400" dirty="0">
                <a:latin typeface="Times New Roman" panose="02020603050405020304" pitchFamily="18" charset="0"/>
                <a:cs typeface="Times New Roman" panose="02020603050405020304" pitchFamily="18" charset="0"/>
              </a:rPr>
              <a:t> Shan brown bear and other animals.</a:t>
            </a:r>
            <a:endParaRPr lang="ru-RU" sz="2400" dirty="0">
              <a:latin typeface="Times New Roman" panose="02020603050405020304" pitchFamily="18" charset="0"/>
              <a:cs typeface="Times New Roman" panose="02020603050405020304" pitchFamily="18" charset="0"/>
            </a:endParaRPr>
          </a:p>
          <a:p>
            <a:endParaRPr lang="ru-RU" dirty="0"/>
          </a:p>
        </p:txBody>
      </p:sp>
      <p:pic>
        <p:nvPicPr>
          <p:cNvPr id="7" name="Звук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309533102"/>
      </p:ext>
    </p:extLst>
  </p:cSld>
  <p:clrMapOvr>
    <a:masterClrMapping/>
  </p:clrMapOvr>
  <mc:AlternateContent xmlns:mc="http://schemas.openxmlformats.org/markup-compatibility/2006">
    <mc:Choice xmlns:p14="http://schemas.microsoft.com/office/powerpoint/2010/main" Requires="p14">
      <p:transition spd="slow" p14:dur="2000" advTm="145067"/>
    </mc:Choice>
    <mc:Fallback>
      <p:transition spd="slow" advTm="145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6"/>
          <p:cNvPicPr>
            <a:picLocks noGrp="1" noChangeAspect="1"/>
          </p:cNvPicPr>
          <p:nvPr>
            <p:ph sz="half" idx="4294967295"/>
          </p:nvPr>
        </p:nvPicPr>
        <p:blipFill>
          <a:blip r:embed="rId4"/>
          <a:stretch>
            <a:fillRect/>
          </a:stretch>
        </p:blipFill>
        <p:spPr>
          <a:xfrm>
            <a:off x="107505" y="3429000"/>
            <a:ext cx="3816424" cy="2879725"/>
          </a:xfrm>
          <a:prstGeom prst="rect">
            <a:avLst/>
          </a:prstGeom>
        </p:spPr>
      </p:pic>
      <p:pic>
        <p:nvPicPr>
          <p:cNvPr id="7" name="Объект 7"/>
          <p:cNvPicPr>
            <a:picLocks noGrp="1" noChangeAspect="1"/>
          </p:cNvPicPr>
          <p:nvPr>
            <p:ph sz="quarter" idx="4294967295"/>
          </p:nvPr>
        </p:nvPicPr>
        <p:blipFill>
          <a:blip r:embed="rId5"/>
          <a:stretch>
            <a:fillRect/>
          </a:stretch>
        </p:blipFill>
        <p:spPr>
          <a:xfrm>
            <a:off x="4355976" y="3429000"/>
            <a:ext cx="3888432" cy="2951733"/>
          </a:xfrm>
          <a:prstGeom prst="rect">
            <a:avLst/>
          </a:prstGeom>
        </p:spPr>
      </p:pic>
      <p:sp>
        <p:nvSpPr>
          <p:cNvPr id="8" name="Текст 2"/>
          <p:cNvSpPr txBox="1">
            <a:spLocks/>
          </p:cNvSpPr>
          <p:nvPr/>
        </p:nvSpPr>
        <p:spPr>
          <a:xfrm>
            <a:off x="19465" y="356076"/>
            <a:ext cx="4336511" cy="2755481"/>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None/>
            </a:pPr>
            <a:r>
              <a:rPr lang="en-US" sz="2400" dirty="0" smtClean="0">
                <a:latin typeface="Times New Roman" panose="02020603050405020304" pitchFamily="18" charset="0"/>
                <a:cs typeface="Times New Roman" panose="02020603050405020304" pitchFamily="18" charset="0"/>
              </a:rPr>
              <a:t>Red Wolf is the only representative of this genus in the nature of Kazakhstan and CIS countries. The red wolf lives in the mountains is probably why he almost did not come across a person.</a:t>
            </a:r>
            <a:endParaRPr lang="ru-RU" sz="2400" dirty="0">
              <a:latin typeface="Times New Roman" panose="02020603050405020304" pitchFamily="18" charset="0"/>
              <a:cs typeface="Times New Roman" panose="02020603050405020304" pitchFamily="18" charset="0"/>
            </a:endParaRPr>
          </a:p>
        </p:txBody>
      </p:sp>
      <p:sp>
        <p:nvSpPr>
          <p:cNvPr id="9" name="Текст 4"/>
          <p:cNvSpPr txBox="1">
            <a:spLocks/>
          </p:cNvSpPr>
          <p:nvPr/>
        </p:nvSpPr>
        <p:spPr>
          <a:xfrm>
            <a:off x="4355976" y="188640"/>
            <a:ext cx="3960440" cy="2755480"/>
          </a:xfrm>
          <a:prstGeom prst="rect">
            <a:avLst/>
          </a:prstGeom>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None/>
            </a:pPr>
            <a:r>
              <a:rPr lang="en-US" sz="2400" dirty="0" smtClean="0">
                <a:latin typeface="Times New Roman" panose="02020603050405020304" pitchFamily="18" charset="0"/>
                <a:cs typeface="Times New Roman" panose="02020603050405020304" pitchFamily="18" charset="0"/>
              </a:rPr>
              <a:t>The snow leopard is listed in the Red Book of Kazakhstan as endangered, their habitat are thirteen states including Kazakhstan. Among the big cats he is the only permanent resident of the Central Asian mountains.</a:t>
            </a:r>
            <a:endParaRPr lang="ru-RU" sz="2400" dirty="0">
              <a:latin typeface="Times New Roman" panose="02020603050405020304" pitchFamily="18" charset="0"/>
              <a:cs typeface="Times New Roman" panose="02020603050405020304" pitchFamily="18" charset="0"/>
            </a:endParaRPr>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985408587"/>
      </p:ext>
    </p:extLst>
  </p:cSld>
  <p:clrMapOvr>
    <a:masterClrMapping/>
  </p:clrMapOvr>
  <mc:AlternateContent xmlns:mc="http://schemas.openxmlformats.org/markup-compatibility/2006">
    <mc:Choice xmlns:p14="http://schemas.microsoft.com/office/powerpoint/2010/main" Requires="p14">
      <p:transition spd="slow" p14:dur="2000" advTm="37760"/>
    </mc:Choice>
    <mc:Fallback>
      <p:transition spd="slow" advTm="37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sz="4000" dirty="0" smtClean="0">
                <a:solidFill>
                  <a:schemeClr val="tx1"/>
                </a:solidFill>
                <a:latin typeface="Times New Roman" panose="02020603050405020304" pitchFamily="18" charset="0"/>
                <a:cs typeface="Times New Roman" panose="02020603050405020304" pitchFamily="18" charset="0"/>
              </a:rPr>
              <a:t>Ex.16,p.64 Activity book</a:t>
            </a:r>
            <a:br>
              <a:rPr lang="en-US" sz="4000" dirty="0" smtClean="0">
                <a:solidFill>
                  <a:schemeClr val="tx1"/>
                </a:solidFill>
                <a:latin typeface="Times New Roman" panose="02020603050405020304" pitchFamily="18" charset="0"/>
                <a:cs typeface="Times New Roman" panose="02020603050405020304" pitchFamily="18" charset="0"/>
              </a:rPr>
            </a:br>
            <a:r>
              <a:rPr lang="en-US" sz="4000" dirty="0" smtClean="0">
                <a:solidFill>
                  <a:schemeClr val="tx1"/>
                </a:solidFill>
                <a:latin typeface="Times New Roman" panose="02020603050405020304" pitchFamily="18" charset="0"/>
                <a:cs typeface="Times New Roman" panose="02020603050405020304" pitchFamily="18" charset="0"/>
              </a:rPr>
              <a:t>Complete the poem. Draw a picture to go with the poem.</a:t>
            </a:r>
            <a:endParaRPr lang="ru-RU" sz="4000" dirty="0">
              <a:solidFill>
                <a:schemeClr val="tx1"/>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7964" t="40440" r="37139" b="30721"/>
          <a:stretch/>
        </p:blipFill>
        <p:spPr bwMode="auto">
          <a:xfrm>
            <a:off x="1619672" y="1944814"/>
            <a:ext cx="5746916"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987824" y="3573016"/>
            <a:ext cx="1224136" cy="400110"/>
          </a:xfrm>
          <a:prstGeom prst="rect">
            <a:avLst/>
          </a:prstGeom>
          <a:noFill/>
        </p:spPr>
        <p:txBody>
          <a:bodyPr wrap="square" rtlCol="0">
            <a:spAutoFit/>
          </a:bodyPr>
          <a:lstStyle/>
          <a:p>
            <a:pPr algn="ctr"/>
            <a:r>
              <a:rPr lang="en-US" sz="2000" b="1" dirty="0" smtClean="0">
                <a:solidFill>
                  <a:srgbClr val="FF0000"/>
                </a:solidFill>
                <a:latin typeface="Times New Roman" panose="02020603050405020304" pitchFamily="18" charset="0"/>
                <a:cs typeface="Times New Roman" panose="02020603050405020304" pitchFamily="18" charset="0"/>
              </a:rPr>
              <a:t>tree</a:t>
            </a:r>
            <a:endParaRPr lang="ru-RU" sz="20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5436096" y="3616967"/>
            <a:ext cx="1224136" cy="400110"/>
          </a:xfrm>
          <a:prstGeom prst="rect">
            <a:avLst/>
          </a:prstGeom>
          <a:noFill/>
        </p:spPr>
        <p:txBody>
          <a:bodyPr wrap="square" rtlCol="0">
            <a:spAutoFit/>
          </a:bodyPr>
          <a:lstStyle/>
          <a:p>
            <a:pPr algn="ctr"/>
            <a:r>
              <a:rPr lang="en-US" sz="2000" b="1" dirty="0" smtClean="0">
                <a:solidFill>
                  <a:srgbClr val="FF0000"/>
                </a:solidFill>
                <a:latin typeface="Times New Roman" panose="02020603050405020304" pitchFamily="18" charset="0"/>
                <a:cs typeface="Times New Roman" panose="02020603050405020304" pitchFamily="18" charset="0"/>
              </a:rPr>
              <a:t>taps</a:t>
            </a:r>
            <a:endParaRPr lang="ru-RU" sz="2000" b="1"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140224" y="4017077"/>
            <a:ext cx="1224136" cy="400110"/>
          </a:xfrm>
          <a:prstGeom prst="rect">
            <a:avLst/>
          </a:prstGeom>
          <a:noFill/>
        </p:spPr>
        <p:txBody>
          <a:bodyPr wrap="square" rtlCol="0">
            <a:spAutoFit/>
          </a:bodyPr>
          <a:lstStyle/>
          <a:p>
            <a:pPr algn="ctr"/>
            <a:r>
              <a:rPr lang="en-US" sz="2000" b="1" dirty="0" smtClean="0">
                <a:solidFill>
                  <a:srgbClr val="FF0000"/>
                </a:solidFill>
                <a:latin typeface="Times New Roman" panose="02020603050405020304" pitchFamily="18" charset="0"/>
                <a:cs typeface="Times New Roman" panose="02020603050405020304" pitchFamily="18" charset="0"/>
              </a:rPr>
              <a:t>walk</a:t>
            </a:r>
            <a:endParaRPr lang="ru-RU" sz="2000"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4213545" y="4509120"/>
            <a:ext cx="1224136" cy="400110"/>
          </a:xfrm>
          <a:prstGeom prst="rect">
            <a:avLst/>
          </a:prstGeom>
          <a:noFill/>
        </p:spPr>
        <p:txBody>
          <a:bodyPr wrap="square" rtlCol="0">
            <a:spAutoFit/>
          </a:bodyPr>
          <a:lstStyle/>
          <a:p>
            <a:pPr algn="ctr"/>
            <a:r>
              <a:rPr lang="en-US" sz="2000" b="1" dirty="0" smtClean="0">
                <a:solidFill>
                  <a:srgbClr val="FF0000"/>
                </a:solidFill>
                <a:latin typeface="Times New Roman" panose="02020603050405020304" pitchFamily="18" charset="0"/>
                <a:cs typeface="Times New Roman" panose="02020603050405020304" pitchFamily="18" charset="0"/>
              </a:rPr>
              <a:t>bin</a:t>
            </a:r>
            <a:endParaRPr lang="ru-RU" sz="2000" b="1"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4139952" y="4934096"/>
            <a:ext cx="1224136" cy="400110"/>
          </a:xfrm>
          <a:prstGeom prst="rect">
            <a:avLst/>
          </a:prstGeom>
          <a:noFill/>
        </p:spPr>
        <p:txBody>
          <a:bodyPr wrap="square" rtlCol="0">
            <a:spAutoFit/>
          </a:bodyPr>
          <a:lstStyle/>
          <a:p>
            <a:pPr algn="ctr"/>
            <a:r>
              <a:rPr lang="en-US" sz="2000" b="1" dirty="0" smtClean="0">
                <a:solidFill>
                  <a:srgbClr val="FF0000"/>
                </a:solidFill>
                <a:latin typeface="Times New Roman" panose="02020603050405020304" pitchFamily="18" charset="0"/>
                <a:cs typeface="Times New Roman" panose="02020603050405020304" pitchFamily="18" charset="0"/>
              </a:rPr>
              <a:t>Earth</a:t>
            </a:r>
            <a:endParaRPr lang="ru-RU" sz="2000" b="1" dirty="0">
              <a:solidFill>
                <a:srgbClr val="FF0000"/>
              </a:solidFill>
              <a:latin typeface="Times New Roman" panose="02020603050405020304" pitchFamily="18" charset="0"/>
              <a:cs typeface="Times New Roman" panose="02020603050405020304" pitchFamily="18" charset="0"/>
            </a:endParaRPr>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092612733"/>
      </p:ext>
    </p:extLst>
  </p:cSld>
  <p:clrMapOvr>
    <a:masterClrMapping/>
  </p:clrMapOvr>
  <mc:AlternateContent xmlns:mc="http://schemas.openxmlformats.org/markup-compatibility/2006">
    <mc:Choice xmlns:p14="http://schemas.microsoft.com/office/powerpoint/2010/main" Requires="p14">
      <p:transition spd="slow" p14:dur="2000" advTm="63963"/>
    </mc:Choice>
    <mc:Fallback>
      <p:transition spd="slow" advTm="63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3527" t="12632" r="36446" b="16350"/>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672459456"/>
      </p:ext>
    </p:extLst>
  </p:cSld>
  <p:clrMapOvr>
    <a:masterClrMapping/>
  </p:clrMapOvr>
  <mc:AlternateContent xmlns:mc="http://schemas.openxmlformats.org/markup-compatibility/2006">
    <mc:Choice xmlns:p14="http://schemas.microsoft.com/office/powerpoint/2010/main" Requires="p14">
      <p:transition spd="slow" p14:dur="2000" advTm="5439"/>
    </mc:Choice>
    <mc:Fallback>
      <p:transition spd="slow" advTm="5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оседство">
  <a:themeElements>
    <a:clrScheme name="Соседство">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Стандартная">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оседство">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222</TotalTime>
  <Words>344</Words>
  <Application>Microsoft Office PowerPoint</Application>
  <PresentationFormat>Экран (4:3)</PresentationFormat>
  <Paragraphs>32</Paragraphs>
  <Slides>8</Slides>
  <Notes>0</Notes>
  <HiddenSlides>0</HiddenSlides>
  <MMClips>8</MMClips>
  <ScaleCrop>false</ScaleCrop>
  <HeadingPairs>
    <vt:vector size="4" baseType="variant">
      <vt:variant>
        <vt:lpstr>Тема</vt:lpstr>
      </vt:variant>
      <vt:variant>
        <vt:i4>1</vt:i4>
      </vt:variant>
      <vt:variant>
        <vt:lpstr>Заголовки слайдов</vt:lpstr>
      </vt:variant>
      <vt:variant>
        <vt:i4>8</vt:i4>
      </vt:variant>
    </vt:vector>
  </HeadingPairs>
  <TitlesOfParts>
    <vt:vector size="9" baseType="lpstr">
      <vt:lpstr>Соседство</vt:lpstr>
      <vt:lpstr>Презентация PowerPoint</vt:lpstr>
      <vt:lpstr>New words</vt:lpstr>
      <vt:lpstr>Ex.27,p.93 Listen and read. Then  act out similar dialogues.</vt:lpstr>
      <vt:lpstr>Ex.27,p.93 Listen and read. Then  act out similar dialogues.</vt:lpstr>
      <vt:lpstr>Endangered animals</vt:lpstr>
      <vt:lpstr>Презентация PowerPoint</vt:lpstr>
      <vt:lpstr>Ex.16,p.64 Activity book Complete the poem. Draw a picture to go with the poem.</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 Windows</dc:creator>
  <cp:lastModifiedBy>Пользователь Windows</cp:lastModifiedBy>
  <cp:revision>11</cp:revision>
  <dcterms:created xsi:type="dcterms:W3CDTF">2024-01-16T16:26:40Z</dcterms:created>
  <dcterms:modified xsi:type="dcterms:W3CDTF">2024-01-17T06:10:19Z</dcterms:modified>
</cp:coreProperties>
</file>