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38" r:id="rId4"/>
    <p:sldId id="339" r:id="rId5"/>
    <p:sldId id="341" r:id="rId6"/>
    <p:sldId id="343" r:id="rId7"/>
    <p:sldId id="344" r:id="rId8"/>
    <p:sldId id="345" r:id="rId9"/>
    <p:sldId id="346" r:id="rId10"/>
    <p:sldId id="33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24" autoAdjust="0"/>
  </p:normalViewPr>
  <p:slideViewPr>
    <p:cSldViewPr>
      <p:cViewPr>
        <p:scale>
          <a:sx n="60" d="100"/>
          <a:sy n="60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92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/>
            <a:fld id="{CDA2C456-6FE9-466B-BAAF-441C93924892}" type="slidenum">
              <a:rPr sz="1200"/>
              <a:t>‹#›</a:t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C3BEAE8-7D30-4F04-9963-20937F1B8867}" type="slidenum">
              <a:rPr sz="1200"/>
              <a:t>‹#›</a:t>
            </a:fld>
            <a:endParaRPr sz="12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440BCBDF-AE02-4C82-8ECA-7CF6D780F048}" type="slidenum">
              <a:rPr sz="1400"/>
              <a:t>‹#›</a:t>
            </a:fld>
            <a:endParaRPr sz="1400"/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  <p:sldLayoutId id="2147484194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7632700" cy="2519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Қазақ тілі пәні      </a:t>
            </a: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400" b="1" i="1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Табиғат ғажайыптары</a:t>
            </a:r>
            <a:br>
              <a:rPr kumimoji="0" lang="kk-KZ" sz="44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 </a:t>
            </a:r>
            <a:b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Дыбыс  үндестігі</a:t>
            </a:r>
            <a:r>
              <a:rPr kumimoji="0" lang="kk-KZ" sz="40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br>
              <a:rPr kumimoji="0" lang="kk-KZ" sz="4000" b="1" i="0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0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10-сабақ</a:t>
            </a:r>
            <a:endParaRPr kumimoji="0" lang="ru-RU" sz="4000" b="0" i="1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5" name="Заголовок 1" title=""/>
          <p:cNvSpPr txBox="1"/>
          <p:nvPr/>
        </p:nvSpPr>
        <p:spPr bwMode="white">
          <a:xfrm>
            <a:off x="1042988" y="1916113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 title=""/>
          <p:cNvSpPr txBox="1"/>
          <p:nvPr/>
        </p:nvSpPr>
        <p:spPr bwMode="white">
          <a:xfrm>
            <a:off x="1042988" y="1916113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099" name="Заголовок 1" title=""/>
          <p:cNvSpPr txBox="1"/>
          <p:nvPr/>
        </p:nvSpPr>
        <p:spPr bwMode="white">
          <a:xfrm>
            <a:off x="539750" y="1916113"/>
            <a:ext cx="7391400" cy="5635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endParaRPr sz="28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hangingPunct="0"/>
            <a:r>
              <a:rPr lang="kk-KZ" altLang="en-US" sz="4800" b="1" i="1" spc="0">
                <a:solidFill>
                  <a:srgbClr val="FFC000"/>
                </a:solidFill>
                <a:latin typeface="Times New Roman" pitchFamily="18" charset="0"/>
                <a:ea typeface="Times New Roman" pitchFamily="18" charset="0"/>
              </a:rPr>
              <a:t>Бүгінгі сабақта: </a:t>
            </a:r>
            <a:endParaRPr lang="ru-RU" altLang="en-US" sz="4800" b="1" i="1">
              <a:solidFill>
                <a:srgbClr val="FFC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0" name="Содержимое 2" title=""/>
          <p:cNvSpPr>
            <a:spLocks noGrp="1"/>
          </p:cNvSpPr>
          <p:nvPr>
            <p:ph idx="1"/>
          </p:nvPr>
        </p:nvSpPr>
        <p:spPr>
          <a:xfrm>
            <a:off x="323850" y="3141663"/>
            <a:ext cx="8569325" cy="2320925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kk-KZ" altLang="en-US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</a:t>
            </a:r>
            <a:r>
              <a:rPr lang="kk-KZ" altLang="en-US" sz="36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Сөздерді, дыбыстарды орфоэпиялық нормаларға сәйкес дұрыс айтуды үйренесің.</a:t>
            </a:r>
            <a:endParaRPr lang="ru-RU" altLang="en-US" sz="3600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1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5122" name="Содержимое 3" descr="https://ds02.infourok.ru/uploads/ex/07bb/000439f2-3d991a66/img13.jpg" title="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16113"/>
            <a:ext cx="9144000" cy="4464050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23" name="Заголовок 1" title=""/>
          <p:cNvSpPr txBox="1"/>
          <p:nvPr/>
        </p:nvSpPr>
        <p:spPr bwMode="white">
          <a:xfrm>
            <a:off x="971550" y="765175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“Ойлан,тап”</a:t>
            </a:r>
            <a:endParaRPr lang="ru-RU" altLang="en-US" sz="48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6146" name="Содержимое 3" descr="https://ds02.infourok.ru/uploads/ex/07bb/000439f2-3d991a66/img13.jpg" title="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4076700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6147" name="Заголовок 1" title=""/>
          <p:cNvSpPr txBox="1"/>
          <p:nvPr/>
        </p:nvSpPr>
        <p:spPr bwMode="white">
          <a:xfrm>
            <a:off x="0" y="3860800"/>
            <a:ext cx="9144000" cy="14398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kk-KZ" altLang="en-US" sz="4800" b="1" i="1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algn="ctr" hangingPunct="0"/>
            <a:endParaRPr lang="kk-KZ" altLang="en-US" sz="4800" b="1" i="1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algn="ctr" hangingPunct="0"/>
            <a:r>
              <a:rPr lang="kk-KZ" altLang="en-US" sz="4800" b="1" i="1" spc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</a:rPr>
              <a:t>Т</a:t>
            </a:r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аға   </a:t>
            </a:r>
            <a:r>
              <a:rPr lang="kk-KZ" altLang="en-US" sz="4800" b="1" i="1" spc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</a:rPr>
              <a:t>о</a:t>
            </a:r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   </a:t>
            </a:r>
            <a:r>
              <a:rPr lang="kk-KZ" altLang="en-US" sz="4800" b="1" i="1" spc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</a:rPr>
              <a:t>п</a:t>
            </a:r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іл    </a:t>
            </a:r>
            <a:r>
              <a:rPr lang="kk-KZ" altLang="en-US" sz="4800" b="1" i="1" spc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</a:rPr>
              <a:t>ы</a:t>
            </a:r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а</a:t>
            </a:r>
            <a:r>
              <a:rPr lang="kk-KZ" altLang="en-US" sz="4800" b="1" i="1" spc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</a:rPr>
              <a:t>ра</a:t>
            </a:r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</a:t>
            </a:r>
            <a:r>
              <a:rPr lang="kk-KZ" altLang="en-US" sz="4800" b="1" i="1" spc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</a:rPr>
              <a:t>қ</a:t>
            </a:r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асық</a:t>
            </a:r>
            <a:endParaRPr lang="kk-KZ" altLang="en-US" sz="48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algn="ctr" hangingPunct="0"/>
            <a:endParaRPr lang="kk-KZ" altLang="en-US" sz="48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algn="ctr" hangingPunct="0"/>
            <a:r>
              <a:rPr lang="kk-KZ" altLang="en-US" sz="36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Жауабы: ТОПЫРАҚ </a:t>
            </a:r>
            <a:r>
              <a:rPr lang="kk-KZ" altLang="en-US" sz="4800" b="1" i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endParaRPr lang="ru-RU" altLang="en-US" sz="48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cxnSp>
        <p:nvCxnSpPr>
          <p:cNvPr id="6148" name="Прямая соединительная линия 7" title=""/>
          <p:cNvCxnSpPr/>
          <p:nvPr/>
        </p:nvCxnSpPr>
        <p:spPr>
          <a:xfrm flipH="1">
            <a:off x="1547813" y="4221163"/>
            <a:ext cx="360362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49" name="Прямая соединительная линия 8" title=""/>
          <p:cNvCxnSpPr/>
          <p:nvPr/>
        </p:nvCxnSpPr>
        <p:spPr>
          <a:xfrm flipH="1">
            <a:off x="1258888" y="4221163"/>
            <a:ext cx="360362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0" name="Прямая соединительная линия 9" title=""/>
          <p:cNvCxnSpPr/>
          <p:nvPr/>
        </p:nvCxnSpPr>
        <p:spPr>
          <a:xfrm flipH="1">
            <a:off x="971550" y="4221163"/>
            <a:ext cx="360363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1" name="Прямая соединительная линия 10" title=""/>
          <p:cNvCxnSpPr/>
          <p:nvPr/>
        </p:nvCxnSpPr>
        <p:spPr>
          <a:xfrm flipH="1">
            <a:off x="2627313" y="4292600"/>
            <a:ext cx="360362" cy="792163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2" name="Прямая соединительная линия 11" title=""/>
          <p:cNvCxnSpPr/>
          <p:nvPr/>
        </p:nvCxnSpPr>
        <p:spPr>
          <a:xfrm flipH="1">
            <a:off x="3708400" y="4221163"/>
            <a:ext cx="358775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3" name="Прямая соединительная линия 12" title=""/>
          <p:cNvCxnSpPr/>
          <p:nvPr/>
        </p:nvCxnSpPr>
        <p:spPr>
          <a:xfrm flipH="1">
            <a:off x="3995738" y="4221163"/>
            <a:ext cx="360362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4" name="Прямая соединительная линия 13" title=""/>
          <p:cNvCxnSpPr/>
          <p:nvPr/>
        </p:nvCxnSpPr>
        <p:spPr>
          <a:xfrm flipH="1">
            <a:off x="5580063" y="4221163"/>
            <a:ext cx="360362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5" name="Прямая соединительная линия 14" title=""/>
          <p:cNvCxnSpPr/>
          <p:nvPr/>
        </p:nvCxnSpPr>
        <p:spPr>
          <a:xfrm flipH="1">
            <a:off x="7164388" y="4221163"/>
            <a:ext cx="360362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6" name="Прямая соединительная линия 15" title=""/>
          <p:cNvCxnSpPr/>
          <p:nvPr/>
        </p:nvCxnSpPr>
        <p:spPr>
          <a:xfrm flipH="1">
            <a:off x="7451725" y="4292600"/>
            <a:ext cx="360363" cy="792163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7" name="Прямая соединительная линия 16" title=""/>
          <p:cNvCxnSpPr/>
          <p:nvPr/>
        </p:nvCxnSpPr>
        <p:spPr>
          <a:xfrm flipH="1">
            <a:off x="7812088" y="4292600"/>
            <a:ext cx="360362" cy="792163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cxnSp>
        <p:nvCxnSpPr>
          <p:cNvPr id="6158" name="Прямая соединительная линия 17" title=""/>
          <p:cNvCxnSpPr/>
          <p:nvPr/>
        </p:nvCxnSpPr>
        <p:spPr>
          <a:xfrm flipH="1">
            <a:off x="8172450" y="4221163"/>
            <a:ext cx="360363" cy="792162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</a:ln>
        </p:spPr>
      </p:cxnSp>
      <p:sp>
        <p:nvSpPr>
          <p:cNvPr id="6159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7170" name="Rectangle 5" title=""/>
          <p:cNvSpPr/>
          <p:nvPr/>
        </p:nvSpPr>
        <p:spPr>
          <a:xfrm>
            <a:off x="971550" y="-354012"/>
            <a:ext cx="7164388" cy="29543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/>
            <a:endParaRPr lang="kk-KZ" altLang="en-US" sz="2800" b="1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algn="ctr"/>
            <a:endParaRPr lang="kk-KZ" altLang="en-US" sz="2800" b="1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  <a:p>
            <a:pPr marL="0" lvl="0" indent="0" algn="ctr"/>
            <a:r>
              <a:rPr lang="kk-KZ" altLang="en-US" sz="2800" b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</a:rPr>
              <a:t>Суреттегі заттардың атауын үш жақта тәуелдеп айтып көр, тәуелдік жалғау жалғанған кезде,  түбір сөздері қандай өзгеріске ұшырады?</a:t>
            </a:r>
            <a:endParaRPr lang="ru-RU" altLang="en-US" sz="4400">
              <a:latin typeface="Times New Roman" pitchFamily="18" charset="0"/>
              <a:ea typeface="Times New Roman" pitchFamily="18" charset="0"/>
            </a:endParaRPr>
          </a:p>
          <a:p>
            <a:pPr marL="0" lvl="0" indent="0"/>
            <a:endParaRPr lang="ru-RU" altLang="en-US"/>
          </a:p>
        </p:txBody>
      </p:sp>
      <p:pic>
        <p:nvPicPr>
          <p:cNvPr id="7171" name="Рисунок 1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2708275"/>
            <a:ext cx="8569325" cy="26654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2" name="Rectangle 6" title=""/>
          <p:cNvSpPr/>
          <p:nvPr/>
        </p:nvSpPr>
        <p:spPr>
          <a:xfrm>
            <a:off x="0" y="1257300"/>
            <a:ext cx="9144000" cy="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indent="0"/>
          </a:p>
        </p:txBody>
      </p:sp>
      <p:sp>
        <p:nvSpPr>
          <p:cNvPr id="7173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3600" b="1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Өзіңді тексер</a:t>
            </a:r>
            <a:endParaRPr kumimoji="0" lang="ru-RU" sz="3600" b="1" i="0" u="none" strike="noStrike" kern="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5" name="Содержимое 2" title=""/>
          <p:cNvSpPr>
            <a:spLocks noGrp="1"/>
          </p:cNvSpPr>
          <p:nvPr>
            <p:ph idx="1"/>
          </p:nvPr>
        </p:nvSpPr>
        <p:spPr>
          <a:xfrm>
            <a:off x="1187450" y="2060575"/>
            <a:ext cx="7354888" cy="3687763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kk-KZ" altLang="en-US" b="1"/>
              <a:t>-</a:t>
            </a:r>
            <a:r>
              <a:rPr lang="kk-KZ" altLang="en-US"/>
              <a:t> </a:t>
            </a:r>
            <a:r>
              <a:rPr lang="kk-KZ" altLang="en-US">
                <a:latin typeface="Times New Roman" pitchFamily="18" charset="0"/>
                <a:ea typeface="Times New Roman" pitchFamily="18" charset="0"/>
              </a:rPr>
              <a:t>күшік түбір сөзіндегі к-г дыбысына айналды;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-доп түбір сөзіндегі п-б дыбысына өзгерді; 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>
                <a:latin typeface="Times New Roman" pitchFamily="18" charset="0"/>
                <a:ea typeface="Times New Roman" pitchFamily="18" charset="0"/>
              </a:rPr>
              <a:t>-тауық түбір сөзіндегі қ-ғ дыбысына өзгерді; </a:t>
            </a:r>
            <a:endParaRPr lang="ru-RU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endParaRPr lang="ru-RU" altLang="en-US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3600" b="1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«Ақиқат  па жалған ба?»</a:t>
            </a:r>
            <a:endParaRPr kumimoji="0" lang="ru-RU" sz="3600" b="1" i="0" u="none" strike="noStrike" kern="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219" name="Таблица 3" title=""/>
          <p:cNvGraphicFramePr>
            <a:graphicFrameLocks noGrp="1"/>
          </p:cNvGraphicFramePr>
          <p:nvPr/>
        </p:nvGraphicFramePr>
        <p:xfrm>
          <a:off x="684212" y="1700212"/>
          <a:ext cx="7993062" cy="4462462"/>
        </p:xfrm>
        <a:graphic>
          <a:graphicData uri="http://schemas.openxmlformats.org/drawingml/2006/table">
            <a:tbl>
              <a:tblPr/>
              <a:tblGrid>
                <a:gridCol w="4789488"/>
                <a:gridCol w="1581150"/>
                <a:gridCol w="1622425"/>
              </a:tblGrid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 pitchFamily="34" charset="0"/>
                        </a:rPr>
                        <a:t>Қосымшалардың  жалғануы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solidFill>
                            <a:srgbClr val="4F6228"/>
                          </a:solidFill>
                          <a:latin typeface="Times New Roman" pitchFamily="18" charset="0"/>
                          <a:ea typeface="Calibri" pitchFamily="34" charset="0"/>
                        </a:rPr>
                        <a:t>ақиқат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 pitchFamily="34" charset="0"/>
                        </a:rPr>
                        <a:t>жалған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9636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табиғаттың  ғажайыптары 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1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1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ауылдің маңы 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0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0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үлкендерден үйрену 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0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0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қуыршақке кигізу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0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10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245" name="Rectangle 1" title="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indent="0"/>
          </a:p>
        </p:txBody>
      </p:sp>
      <p:sp>
        <p:nvSpPr>
          <p:cNvPr id="924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3600" b="1" i="0" u="none" strike="noStrike" kern="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«Ақиқат па жалған ба?»</a:t>
            </a:r>
            <a:endParaRPr kumimoji="0" lang="ru-RU" sz="3600" b="1" i="0" u="none" strike="noStrike" kern="0" cap="none" spc="0" normalizeH="0" baseline="0" noProof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243" name="Таблица 3" title=""/>
          <p:cNvGraphicFramePr>
            <a:graphicFrameLocks noGrp="1"/>
          </p:cNvGraphicFramePr>
          <p:nvPr/>
        </p:nvGraphicFramePr>
        <p:xfrm>
          <a:off x="684212" y="1700213"/>
          <a:ext cx="7993062" cy="4745186"/>
        </p:xfrm>
        <a:graphic>
          <a:graphicData uri="http://schemas.openxmlformats.org/drawingml/2006/table">
            <a:tbl>
              <a:tblPr/>
              <a:tblGrid>
                <a:gridCol w="4789488"/>
                <a:gridCol w="1581150"/>
                <a:gridCol w="1622425"/>
              </a:tblGrid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 pitchFamily="34" charset="0"/>
                        </a:rPr>
                        <a:t>Қосымшалардың  жалғануы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solidFill>
                            <a:srgbClr val="4F6228"/>
                          </a:solidFill>
                          <a:latin typeface="Times New Roman" pitchFamily="18" charset="0"/>
                          <a:ea typeface="Calibri" pitchFamily="34" charset="0"/>
                        </a:rPr>
                        <a:t>ақиқат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 pitchFamily="34" charset="0"/>
                        </a:rPr>
                        <a:t>жалған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9636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табиғаттың  ғажайыптары 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3200">
                          <a:latin typeface="Times New Roman" pitchFamily="18" charset="0"/>
                          <a:ea typeface="Calibri" pitchFamily="34" charset="0"/>
                        </a:rPr>
                        <a:t>А</a:t>
                      </a:r>
                      <a:endParaRPr lang="kk-KZ" altLang="en-US" sz="32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endParaRPr lang="kk-KZ" altLang="en-US" sz="32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         дың</a:t>
                      </a:r>
                      <a:endParaRPr lang="kk-KZ" altLang="en-US" sz="28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ауылдің </a:t>
                      </a: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маңы 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endParaRPr lang="kk-KZ" altLang="en-US" sz="24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400">
                          <a:latin typeface="Times New Roman" pitchFamily="18" charset="0"/>
                          <a:ea typeface="Calibri" pitchFamily="34" charset="0"/>
                        </a:rPr>
                        <a:t>Ж</a:t>
                      </a:r>
                      <a:endParaRPr lang="kk-KZ" altLang="en-US" sz="24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endParaRPr lang="kk-KZ" altLang="en-US" sz="28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үлкендерден </a:t>
                      </a: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үйрену 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А</a:t>
                      </a:r>
                      <a:endParaRPr lang="kk-KZ" altLang="en-US" sz="28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endParaRPr lang="kk-KZ" altLang="en-US" sz="24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874712"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                қа</a:t>
                      </a:r>
                      <a:endParaRPr lang="kk-KZ" altLang="en-US" sz="2800">
                        <a:latin typeface="Times New Roman" pitchFamily="18" charset="0"/>
                        <a:ea typeface="Calibri" pitchFamily="34" charset="0"/>
                      </a:endParaRPr>
                    </a:p>
                    <a:p>
                      <a:pPr marL="0" lvl="0" indent="0" eaLnBrk="1" hangingPunct="1">
                        <a:lnSpc>
                          <a:spcPct val="115000"/>
                        </a:lnSpc>
                      </a:pP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қуыршақке </a:t>
                      </a:r>
                      <a:r>
                        <a:rPr lang="kk-KZ" altLang="en-US" sz="2800">
                          <a:latin typeface="Times New Roman" pitchFamily="18" charset="0"/>
                          <a:ea typeface="Calibri" pitchFamily="34" charset="0"/>
                        </a:rPr>
                        <a:t>кигізу</a:t>
                      </a:r>
                      <a:endParaRPr lang="ru-RU" altLang="en-US" sz="3600"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endParaRPr lang="kk-KZ" altLang="en-US" sz="24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lIns="68580" tIns="0" rIns="68580" bIns="0"/>
                    <a:lstStyle>
                      <a:defPPr>
                        <a:defRPr lang="en-US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/>
                        </a:defRPr>
                      </a:lvl5pPr>
                    </a:lstStyle>
                    <a:p>
                      <a:pPr marL="0" lvl="0" indent="0" algn="ctr" eaLnBrk="1" hangingPunct="1">
                        <a:lnSpc>
                          <a:spcPct val="115000"/>
                        </a:lnSpc>
                      </a:pPr>
                      <a:r>
                        <a:rPr lang="kk-KZ" altLang="en-US" sz="2400">
                          <a:latin typeface="Times New Roman" pitchFamily="18" charset="0"/>
                          <a:ea typeface="Calibri" pitchFamily="34" charset="0"/>
                        </a:rPr>
                        <a:t>Ж</a:t>
                      </a:r>
                      <a:endParaRPr lang="kk-KZ" altLang="en-US" sz="2400">
                        <a:latin typeface="Times New Roman" pitchFamily="18" charset="0"/>
                        <a:ea typeface="Calibri" pitchFamily="34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269" name="Rectangle 1" title="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indent="0"/>
          </a:p>
        </p:txBody>
      </p:sp>
      <p:cxnSp>
        <p:nvCxnSpPr>
          <p:cNvPr id="10270" name="Прямая соединительная линия 5" title=""/>
          <p:cNvCxnSpPr/>
          <p:nvPr/>
        </p:nvCxnSpPr>
        <p:spPr>
          <a:xfrm flipH="1">
            <a:off x="1547813" y="4076700"/>
            <a:ext cx="503237" cy="431800"/>
          </a:xfrm>
          <a:prstGeom prst="line">
            <a:avLst/>
          </a:prstGeom>
          <a:noFill/>
          <a:ln>
            <a:solidFill>
              <a:srgbClr val="C00000"/>
            </a:solidFill>
            <a:miter lim="800000"/>
          </a:ln>
        </p:spPr>
      </p:cxnSp>
      <p:cxnSp>
        <p:nvCxnSpPr>
          <p:cNvPr id="10271" name="Прямая соединительная линия 6" title=""/>
          <p:cNvCxnSpPr/>
          <p:nvPr/>
        </p:nvCxnSpPr>
        <p:spPr>
          <a:xfrm flipH="1">
            <a:off x="2195513" y="5949950"/>
            <a:ext cx="288925" cy="431800"/>
          </a:xfrm>
          <a:prstGeom prst="line">
            <a:avLst/>
          </a:prstGeom>
          <a:noFill/>
          <a:ln>
            <a:solidFill>
              <a:srgbClr val="C00000"/>
            </a:solidFill>
            <a:miter lim="800000"/>
          </a:ln>
        </p:spPr>
      </p:cxnSp>
      <p:sp>
        <p:nvSpPr>
          <p:cNvPr id="10272" name="Фигура, имеющая форму буквы L 11"/>
          <p:cNvSpPr/>
          <p:nvPr/>
        </p:nvSpPr>
        <p:spPr>
          <a:xfrm rot="18780000">
            <a:off x="4787901" y="2708275"/>
            <a:ext cx="431800" cy="288925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73" name="Фигура, имеющая форму буквы L 12"/>
          <p:cNvSpPr/>
          <p:nvPr/>
        </p:nvSpPr>
        <p:spPr>
          <a:xfrm rot="18780000">
            <a:off x="4103688" y="4981575"/>
            <a:ext cx="433388" cy="287337"/>
          </a:xfrm>
          <a:prstGeom prst="corne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7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1266" name="Содержимое 2" title=""/>
          <p:cNvSpPr>
            <a:spLocks noGrp="1"/>
          </p:cNvSpPr>
          <p:nvPr>
            <p:ph idx="1"/>
          </p:nvPr>
        </p:nvSpPr>
        <p:spPr>
          <a:xfrm>
            <a:off x="539750" y="69215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en-US" sz="4000" b="1" i="1">
                <a:latin typeface="Times New Roman" pitchFamily="18" charset="0"/>
                <a:ea typeface="Times New Roman" pitchFamily="18" charset="0"/>
              </a:rPr>
              <a:t>Не үйрендік?</a:t>
            </a:r>
            <a:endParaRPr lang="ru-RU" altLang="en-US" sz="32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sz="3200">
                <a:latin typeface="Times New Roman" pitchFamily="18" charset="0"/>
                <a:ea typeface="Times New Roman" pitchFamily="18" charset="0"/>
              </a:rPr>
              <a:t>-Сөздерді дыбыс үндестігіне сәйкес айтуды;</a:t>
            </a:r>
            <a:endParaRPr lang="kk-KZ" altLang="en-US" sz="32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kk-KZ" altLang="en-US" sz="3200">
                <a:latin typeface="Times New Roman" pitchFamily="18" charset="0"/>
                <a:ea typeface="Times New Roman" pitchFamily="18" charset="0"/>
              </a:rPr>
              <a:t>-</a:t>
            </a: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kk-KZ" altLang="en-US" sz="3200">
                <a:latin typeface="Times New Roman" pitchFamily="18" charset="0"/>
                <a:ea typeface="Times New Roman" pitchFamily="18" charset="0"/>
              </a:rPr>
              <a:t>Сөздерді, дыбыстарды орфоэпиялық нормаларға сәйкес дұрыс айтуды үйрендік.</a:t>
            </a:r>
            <a:endParaRPr lang="ru-RU" altLang="en-US" sz="32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126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16</Paragraphs>
  <Slides>9</Slides>
  <Notes>0</Notes>
  <TotalTime>2046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4">
      <vt:lpstr>Arial</vt:lpstr>
      <vt:lpstr>Wingdings</vt:lpstr>
      <vt:lpstr>Times New Roman</vt:lpstr>
      <vt:lpstr>Calibri</vt:lpstr>
      <vt:lpstr>cdb2004169gl</vt:lpstr>
      <vt:lpstr>Қазақ тілі пәні      4 сыныпТабиғат ғажайыптарыСабақтың тақырыбы: Дыбыс  үндестігі.10-сабақ</vt:lpstr>
      <vt:lpstr>PowerPoint Presentation</vt:lpstr>
      <vt:lpstr>PowerPoint Presentation</vt:lpstr>
      <vt:lpstr>PowerPoint Presentation</vt:lpstr>
      <vt:lpstr>PowerPoint Presentation</vt:lpstr>
      <vt:lpstr>Өзіңді тексер</vt:lpstr>
      <vt:lpstr>«Ақиқат  па жалған ба?»</vt:lpstr>
      <vt:lpstr>«Ақиқат па жалған ба?»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админ</cp:lastModifiedBy>
  <cp:revision>190</cp:revision>
  <dcterms:created xsi:type="dcterms:W3CDTF">2011-10-14T09:11:52Z</dcterms:created>
  <dcterms:modified xsi:type="dcterms:W3CDTF">2024-10-15T20:31:53Z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