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gif" ContentType="image/gi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38" r:id="rId4"/>
    <p:sldId id="339" r:id="rId5"/>
    <p:sldId id="340" r:id="rId6"/>
    <p:sldId id="341" r:id="rId7"/>
    <p:sldId id="342" r:id="rId8"/>
    <p:sldId id="348" r:id="rId9"/>
    <p:sldId id="343" r:id="rId10"/>
    <p:sldId id="345" r:id="rId11"/>
    <p:sldId id="346" r:id="rId12"/>
    <p:sldId id="347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 autoAdjust="0"/>
    <p:restoredTop sz="94624" autoAdjust="0"/>
  </p:normalViewPr>
  <p:slideViewPr>
    <p:cSldViewPr>
      <p:cViewPr>
        <p:scale>
          <a:sx n="60" d="100"/>
          <a:sy n="60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340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ACEFF7F0-3D40-48D0-8E6C-E8ECB7E259C9}" type="slidenum">
              <a:rPr sz="1200"/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947ACF80-7384-4A15-AAF8-9617C6E41CE4}" type="slidenum">
              <a:rPr sz="1200"/>
              <a:t>‹#›</a:t>
            </a:fld>
            <a:endParaRPr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B44103DC-AE68-48F8-85B7-933777B74363}" type="slidenum">
              <a:rPr sz="1400"/>
              <a:t>‹#›</a:t>
            </a:fld>
            <a:endParaRPr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0" r:id="rId1"/>
    <p:sldLayoutId id="2147484171" r:id="rId2"/>
    <p:sldLayoutId id="2147484172" r:id="rId3"/>
    <p:sldLayoutId id="2147484173" r:id="rId4"/>
    <p:sldLayoutId id="2147484174" r:id="rId5"/>
    <p:sldLayoutId id="2147484175" r:id="rId6"/>
    <p:sldLayoutId id="2147484176" r:id="rId7"/>
    <p:sldLayoutId id="2147484177" r:id="rId8"/>
    <p:sldLayoutId id="2147484178" r:id="rId9"/>
    <p:sldLayoutId id="2147484179" r:id="rId10"/>
    <p:sldLayoutId id="2147484180" r:id="rId11"/>
    <p:sldLayoutId id="2147484181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gif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7632700" cy="25193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Қазақ тілі пәні      </a:t>
            </a: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Табиғат ғажайыптары</a:t>
            </a:r>
            <a:b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 </a:t>
            </a:r>
            <a:b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Дыбыс  үндестігі</a:t>
            </a:r>
            <a:r>
              <a:rPr kumimoji="0" lang="kk-KZ" sz="40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br>
              <a:rPr kumimoji="0" lang="kk-KZ" sz="40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0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11 -сабақ</a:t>
            </a:r>
            <a:endParaRPr kumimoji="0" lang="ru-RU" sz="4000" b="0" i="1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1042988" y="1916113"/>
            <a:ext cx="7777162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229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>
              <a:lnSpc>
                <a:spcPct val="150000"/>
              </a:lnSpc>
            </a:pP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 «</a:t>
            </a:r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Менің қолымнан келеді...» </a:t>
            </a: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Монолог құрап айтып көр</a:t>
            </a: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«Арал теңізі»</a:t>
            </a:r>
            <a:br>
              <a:rPr lang="ru-RU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 </a:t>
            </a:r>
            <a:br>
              <a:rPr lang="ru-RU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endParaRPr lang="ru-RU" altLang="en-US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2291" name="Заголовок 1" title=""/>
          <p:cNvSpPr txBox="1"/>
          <p:nvPr/>
        </p:nvSpPr>
        <p:spPr bwMode="white">
          <a:xfrm>
            <a:off x="827088" y="40767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>
              <a:lnSpc>
                <a:spcPct val="150000"/>
              </a:lnSpc>
            </a:pP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ru-RU" altLang="en-US" sz="3600" spc="0"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 </a:t>
            </a:r>
            <a:br>
              <a:rPr lang="ru-RU" altLang="en-US" sz="3600" spc="0">
                <a:latin typeface="Times New Roman" pitchFamily="18" charset="0"/>
                <a:ea typeface="Times New Roman" pitchFamily="18" charset="0"/>
              </a:rPr>
            </a:b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2292" name="Заголовок 1" title=""/>
          <p:cNvSpPr txBox="1"/>
          <p:nvPr/>
        </p:nvSpPr>
        <p:spPr bwMode="white">
          <a:xfrm>
            <a:off x="827088" y="34290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2800" u="sng" spc="0">
                <a:latin typeface="Times New Roman" pitchFamily="18" charset="0"/>
                <a:ea typeface="Times New Roman" pitchFamily="18" charset="0"/>
              </a:rPr>
              <a:t>Тірек сөздер:   </a:t>
            </a:r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Арал теңізі,мен</a:t>
            </a:r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, апатты </a:t>
            </a:r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аймақ,</a:t>
            </a:r>
            <a:endParaRPr lang="kk-KZ" altLang="en-US" sz="28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endParaRPr lang="kk-KZ" altLang="en-US" sz="28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 қазір, ғаламдық мәселе,буға айналу, </a:t>
            </a:r>
            <a:endParaRPr lang="kk-KZ" altLang="en-US" sz="28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endParaRPr lang="kk-KZ" altLang="en-US" sz="28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аударылды, бұрынғыдай, су,суалып қалды.</a:t>
            </a:r>
            <a:br>
              <a:rPr lang="ru-RU" altLang="en-US" sz="2800" spc="0"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 </a:t>
            </a:r>
            <a:br>
              <a:rPr lang="ru-RU" altLang="en-US" sz="3600" spc="0">
                <a:latin typeface="Times New Roman" pitchFamily="18" charset="0"/>
                <a:ea typeface="Times New Roman" pitchFamily="18" charset="0"/>
              </a:rPr>
            </a:b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229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13314" name="Содержимое 3" descr="https://fsd.multiurok.ru/html/2019/06/07/s_5cfa9ec3b30ba/1169983_1.jpeg" title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1331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Заголовок 1" title=""/>
          <p:cNvSpPr txBox="1"/>
          <p:nvPr/>
        </p:nvSpPr>
        <p:spPr bwMode="white">
          <a:xfrm>
            <a:off x="1042988" y="1916113"/>
            <a:ext cx="7777162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099" name="Заголовок 1" title=""/>
          <p:cNvSpPr txBox="1"/>
          <p:nvPr/>
        </p:nvSpPr>
        <p:spPr bwMode="white">
          <a:xfrm>
            <a:off x="539750" y="1916113"/>
            <a:ext cx="7391400" cy="5635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endParaRPr sz="28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4800" b="1" i="1" spc="0">
                <a:solidFill>
                  <a:srgbClr val="FFC000"/>
                </a:solidFill>
                <a:latin typeface="Times New Roman" pitchFamily="18" charset="0"/>
                <a:ea typeface="Times New Roman" pitchFamily="18" charset="0"/>
              </a:rPr>
              <a:t>Бүгінгі сабақта: </a:t>
            </a:r>
            <a:endParaRPr lang="ru-RU" altLang="en-US" sz="4800" b="1" i="1">
              <a:solidFill>
                <a:srgbClr val="FFC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100" name="Содержимое 2" title=""/>
          <p:cNvSpPr>
            <a:spLocks noGrp="1"/>
          </p:cNvSpPr>
          <p:nvPr>
            <p:ph idx="1"/>
          </p:nvPr>
        </p:nvSpPr>
        <p:spPr>
          <a:xfrm>
            <a:off x="323850" y="3141663"/>
            <a:ext cx="8569325" cy="2320925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just">
              <a:buNone/>
            </a:pPr>
            <a:r>
              <a:rPr lang="kk-KZ" altLang="en-US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- 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сөздердің жазылуы мен айтылуын салыстыруды, сөздердің қатесін түзетуді; 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 algn="just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-монолог құрауды үйренесің;</a:t>
            </a:r>
            <a:endParaRPr lang="ru-RU" altLang="en-US" sz="3600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101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graphicFrame>
        <p:nvGraphicFramePr>
          <p:cNvPr id="5122" name="Содержимое 3" title=""/>
          <p:cNvGraphicFramePr>
            <a:graphicFrameLocks noGrp="1"/>
          </p:cNvGraphicFramePr>
          <p:nvPr>
            <p:ph idx="4294967295"/>
          </p:nvPr>
        </p:nvGraphicFramePr>
        <p:xfrm>
          <a:off x="1547812" y="549275"/>
          <a:ext cx="6577012" cy="1787125"/>
        </p:xfrm>
        <a:graphic>
          <a:graphicData uri="http://schemas.openxmlformats.org/drawingml/2006/table">
            <a:tbl>
              <a:tblPr/>
              <a:tblGrid>
                <a:gridCol w="6577012"/>
              </a:tblGrid>
              <a:tr h="0">
                <a:tc>
                  <a:txBody>
                    <a:bodyPr lIns="114300" tIns="0" rIns="11430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3600" b="1">
                          <a:latin typeface="Times New Roman" pitchFamily="18" charset="0"/>
                          <a:ea typeface="Times New Roman" pitchFamily="18" charset="0"/>
                        </a:rPr>
                        <a:t>«Фосуреттер »</a:t>
                      </a:r>
                      <a:endParaRPr lang="ru-RU" altLang="en-US" sz="3200">
                        <a:latin typeface="Times New Roman" pitchFamily="18" charset="0"/>
                        <a:ea typeface="Times New Roman" pitchFamily="18" charset="0"/>
                      </a:endParaRPr>
                    </a:p>
                    <a:p>
                      <a:pPr marL="0" lvl="0" indent="0" algn="ctr" eaLnBrk="1" hangingPunct="1">
                        <a:lnSpc>
                          <a:spcPct val="150000"/>
                        </a:lnSpc>
                      </a:pPr>
                      <a:r>
                        <a:rPr lang="kk-KZ" altLang="en-US" sz="2800">
                          <a:latin typeface="Times New Roman" pitchFamily="18" charset="0"/>
                          <a:ea typeface="Times New Roman" pitchFamily="18" charset="0"/>
                        </a:rPr>
                        <a:t>Дыбыс үндестігіне ұшыраған дыбыстары бар сөз тіркестерін айтып көр.</a:t>
                      </a:r>
                      <a:endParaRPr lang="ru-RU" altLang="en-US" sz="2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124" name="Рисунок 4" descr="https://ds05.infourok.ru/uploads/ex/0f9d/0003a594-10bbf4d4/hello_html_64610ad7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8" y="2813050"/>
            <a:ext cx="7416800" cy="33528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Содержимое 2" title=""/>
          <p:cNvSpPr>
            <a:spLocks noGrp="1"/>
          </p:cNvSpPr>
          <p:nvPr>
            <p:ph idx="1"/>
          </p:nvPr>
        </p:nvSpPr>
        <p:spPr>
          <a:xfrm>
            <a:off x="1116013" y="404813"/>
            <a:ext cx="7272337" cy="5976937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just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Менің қонжығым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 algn="just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Сенің қонжығың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 algn="just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Оның қонжығы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                           Менің кітабым 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                           Сенің кітабың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                            Оның кітабы</a:t>
            </a: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  <a:p>
            <a:pPr lvl="0" algn="ctr">
              <a:buNone/>
            </a:pPr>
            <a:r>
              <a:rPr lang="kk-KZ" altLang="en-US" sz="3200">
                <a:latin typeface="Times New Roman" pitchFamily="18" charset="0"/>
                <a:ea typeface="Times New Roman" pitchFamily="18" charset="0"/>
              </a:rPr>
              <a:t>      </a:t>
            </a:r>
            <a:r>
              <a:rPr lang="kk-KZ" altLang="en-US" sz="4400">
                <a:latin typeface="Times New Roman" pitchFamily="18" charset="0"/>
                <a:ea typeface="Times New Roman" pitchFamily="18" charset="0"/>
              </a:rPr>
              <a:t>қонжы</a:t>
            </a:r>
            <a:r>
              <a:rPr lang="kk-KZ" altLang="en-US" sz="44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қ-</a:t>
            </a:r>
            <a:r>
              <a:rPr lang="kk-KZ" altLang="en-US" sz="4400">
                <a:latin typeface="Times New Roman" pitchFamily="18" charset="0"/>
                <a:ea typeface="Times New Roman" pitchFamily="18" charset="0"/>
              </a:rPr>
              <a:t>қонжы</a:t>
            </a:r>
            <a:r>
              <a:rPr lang="kk-KZ" altLang="en-US" sz="44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ғ</a:t>
            </a:r>
            <a:r>
              <a:rPr lang="kk-KZ" altLang="en-US" sz="4400">
                <a:latin typeface="Times New Roman" pitchFamily="18" charset="0"/>
                <a:ea typeface="Times New Roman" pitchFamily="18" charset="0"/>
              </a:rPr>
              <a:t>ым</a:t>
            </a:r>
            <a:endParaRPr lang="ru-RU" altLang="en-US" sz="4400">
              <a:latin typeface="Times New Roman" pitchFamily="18" charset="0"/>
              <a:ea typeface="Times New Roman" pitchFamily="18" charset="0"/>
            </a:endParaRPr>
          </a:p>
          <a:p>
            <a:pPr lvl="0" algn="ctr">
              <a:buNone/>
            </a:pPr>
            <a:r>
              <a:rPr lang="kk-KZ" altLang="en-US" sz="4400">
                <a:latin typeface="Times New Roman" pitchFamily="18" charset="0"/>
                <a:ea typeface="Times New Roman" pitchFamily="18" charset="0"/>
              </a:rPr>
              <a:t>   кіта</a:t>
            </a:r>
            <a:r>
              <a:rPr lang="kk-KZ" altLang="en-US" sz="44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п</a:t>
            </a:r>
            <a:r>
              <a:rPr lang="kk-KZ" altLang="en-US" sz="4400">
                <a:latin typeface="Times New Roman" pitchFamily="18" charset="0"/>
                <a:ea typeface="Times New Roman" pitchFamily="18" charset="0"/>
              </a:rPr>
              <a:t>-кіта</a:t>
            </a:r>
            <a:r>
              <a:rPr lang="kk-KZ" altLang="en-US" sz="44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б</a:t>
            </a:r>
            <a:r>
              <a:rPr lang="kk-KZ" altLang="en-US" sz="4400">
                <a:latin typeface="Times New Roman" pitchFamily="18" charset="0"/>
                <a:ea typeface="Times New Roman" pitchFamily="18" charset="0"/>
              </a:rPr>
              <a:t>ым</a:t>
            </a:r>
            <a:endParaRPr lang="ru-RU" altLang="en-US" sz="44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614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br>
              <a:rPr lang="kk-KZ" altLang="en-US" sz="4400">
                <a:solidFill>
                  <a:schemeClr val="tx1"/>
                </a:solidFill>
              </a:rPr>
            </a:br>
            <a:r>
              <a:rPr lang="kk-KZ" altLang="en-US" sz="440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«</a:t>
            </a:r>
            <a:r>
              <a:rPr lang="kk-KZ" altLang="en-US" sz="44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Жауабыңыз қандай?»</a:t>
            </a:r>
            <a:br>
              <a:rPr lang="ru-RU" altLang="en-US" sz="44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endParaRPr lang="ru-RU" altLang="en-US" b="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1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Сөздердің қатесін тауып көр.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 жұмышшы-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 сембеді-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 жауыңгер-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 жарғабақ-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 ағ лақ-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                ала гел-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/>
            <a:endParaRPr lang="ru-RU" altLang="en-US"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7172" name="Picture 2" descr="http://avatars.mds.yandex.net/get-pdb/881477/9f3fec68-82c1-4276-951f-c6b464c46dd0/ori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8312" y="0"/>
            <a:ext cx="2663825" cy="26638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44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Өзіңді тексер</a:t>
            </a:r>
            <a:endParaRPr lang="ru-RU" altLang="en-US" sz="4400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8195" name="Содержимое 2" title=""/>
          <p:cNvSpPr>
            <a:spLocks noGrp="1"/>
          </p:cNvSpPr>
          <p:nvPr>
            <p:ph idx="1"/>
          </p:nvPr>
        </p:nvSpPr>
        <p:spPr>
          <a:xfrm>
            <a:off x="1835150" y="1700213"/>
            <a:ext cx="5832475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жұмы</a:t>
            </a:r>
            <a:r>
              <a:rPr lang="kk-KZ" altLang="en-US" sz="3600" u="sng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ш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шы-жұмысшы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се</a:t>
            </a:r>
            <a:r>
              <a:rPr lang="kk-KZ" altLang="en-US" sz="3600" u="sng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м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беді-сенбеді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жауы</a:t>
            </a:r>
            <a:r>
              <a:rPr lang="kk-KZ" altLang="en-US" sz="3600" u="sng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ң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гер-жауынгер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жар</a:t>
            </a:r>
            <a:r>
              <a:rPr lang="kk-KZ" altLang="en-US" sz="3600" u="sng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ғ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абақ-жарқабақ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а</a:t>
            </a:r>
            <a:r>
              <a:rPr lang="kk-KZ" altLang="en-US" sz="3600" u="sng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ғ</a:t>
            </a:r>
            <a:r>
              <a:rPr lang="kk-KZ" altLang="en-US" sz="3600" u="sng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лақ-ақ лақ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ала </a:t>
            </a:r>
            <a:r>
              <a:rPr lang="kk-KZ" altLang="en-US" sz="36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г</a:t>
            </a: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ел- ала кел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/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819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48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Есіңде сақта!</a:t>
            </a:r>
            <a:endParaRPr lang="ru-RU" altLang="en-US" sz="4800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9219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lnSpc>
                <a:spcPct val="150000"/>
              </a:lnSpc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Дауыссыз дыбыстардың бір – біріне ықпал етіп, өзара сәйкестеніп айтылуын </a:t>
            </a:r>
            <a:r>
              <a:rPr lang="kk-KZ" altLang="en-US" sz="4000" b="1">
                <a:latin typeface="Times New Roman" pitchFamily="18" charset="0"/>
                <a:ea typeface="Times New Roman" pitchFamily="18" charset="0"/>
              </a:rPr>
              <a:t>дыбыс үндестігі</a:t>
            </a: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 деп атайды .</a:t>
            </a:r>
            <a:endParaRPr lang="ru-RU" altLang="en-US" sz="40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922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br>
              <a:rPr lang="kk-KZ" altLang="en-US" sz="320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20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200"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Сөздердің айтылуы мен жазылуы бойынша бір-бірімен сәйкестендір</a:t>
            </a:r>
            <a:br>
              <a:rPr lang="ru-RU" altLang="en-US" b="0">
                <a:solidFill>
                  <a:schemeClr val="tx1"/>
                </a:solidFill>
              </a:rPr>
            </a:br>
            <a:r>
              <a:rPr lang="kk-KZ" altLang="en-US" b="0">
                <a:solidFill>
                  <a:schemeClr val="tx1"/>
                </a:solidFill>
              </a:rPr>
              <a:t> </a:t>
            </a:r>
            <a:br>
              <a:rPr lang="ru-RU" altLang="en-US" b="0">
                <a:solidFill>
                  <a:schemeClr val="tx1"/>
                </a:solidFill>
              </a:rPr>
            </a:br>
            <a:endParaRPr lang="ru-RU" altLang="en-US" b="0">
              <a:solidFill>
                <a:schemeClr val="tx1"/>
              </a:solidFill>
            </a:endParaRPr>
          </a:p>
        </p:txBody>
      </p:sp>
      <p:sp>
        <p:nvSpPr>
          <p:cNvPr id="10243" name="Заголовок 1" title=""/>
          <p:cNvSpPr txBox="1"/>
          <p:nvPr/>
        </p:nvSpPr>
        <p:spPr bwMode="white">
          <a:xfrm>
            <a:off x="323850" y="2636838"/>
            <a:ext cx="3168650" cy="5635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r>
              <a:rPr lang="ru-RU" altLang="en-US" sz="3600" spc="0">
                <a:latin typeface="Times New Roman" pitchFamily="18" charset="0"/>
                <a:ea typeface="Times New Roman" pitchFamily="18" charset="0"/>
              </a:rPr>
              <a:t>қараала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үңгүр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жасса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көмбеді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келемекен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көк күл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0244" name="Заголовок 1" title=""/>
          <p:cNvSpPr txBox="1"/>
          <p:nvPr/>
        </p:nvSpPr>
        <p:spPr bwMode="white">
          <a:xfrm>
            <a:off x="5435600" y="2349500"/>
            <a:ext cx="3168650" cy="635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kk-KZ" altLang="en-US" sz="3600"/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үңгір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қара ала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көнбеді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жазса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көк гүл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келе ме екен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cxnSp>
        <p:nvCxnSpPr>
          <p:cNvPr id="10245" name="Прямая соединительная линия 8" title=""/>
          <p:cNvCxnSpPr/>
          <p:nvPr/>
        </p:nvCxnSpPr>
        <p:spPr>
          <a:xfrm flipH="1">
            <a:off x="4211638" y="2276475"/>
            <a:ext cx="0" cy="3600450"/>
          </a:xfrm>
          <a:prstGeom prst="line">
            <a:avLst/>
          </a:prstGeom>
          <a:noFill/>
          <a:ln>
            <a:solidFill>
              <a:schemeClr val="tx1">
                <a:alpha val="63136"/>
              </a:schemeClr>
            </a:solidFill>
            <a:miter lim="800000"/>
          </a:ln>
        </p:spPr>
      </p:cxnSp>
      <p:sp>
        <p:nvSpPr>
          <p:cNvPr id="1024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126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br>
              <a:rPr lang="kk-KZ" altLang="en-US" sz="320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200"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200"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Орындаған жұмысыңды салыстырып көр.</a:t>
            </a:r>
            <a:b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b="0">
                <a:solidFill>
                  <a:schemeClr val="tx1"/>
                </a:solidFill>
              </a:rPr>
              <a:t> </a:t>
            </a:r>
            <a:br>
              <a:rPr lang="ru-RU" altLang="en-US" b="0">
                <a:solidFill>
                  <a:schemeClr val="tx1"/>
                </a:solidFill>
              </a:rPr>
            </a:br>
            <a:endParaRPr lang="ru-RU" altLang="en-US" b="0">
              <a:solidFill>
                <a:schemeClr val="tx1"/>
              </a:solidFill>
            </a:endParaRPr>
          </a:p>
        </p:txBody>
      </p:sp>
      <p:sp>
        <p:nvSpPr>
          <p:cNvPr id="11267" name="Заголовок 1" title=""/>
          <p:cNvSpPr txBox="1"/>
          <p:nvPr/>
        </p:nvSpPr>
        <p:spPr bwMode="white">
          <a:xfrm>
            <a:off x="323850" y="2636838"/>
            <a:ext cx="3168650" cy="5635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r>
              <a:rPr lang="ru-RU" altLang="en-US" sz="3600" spc="0">
                <a:latin typeface="Times New Roman" pitchFamily="18" charset="0"/>
                <a:ea typeface="Times New Roman" pitchFamily="18" charset="0"/>
              </a:rPr>
              <a:t>қараала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үңгүр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жасса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көмбеді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келемекен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көк күл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1268" name="Заголовок 1" title=""/>
          <p:cNvSpPr txBox="1"/>
          <p:nvPr/>
        </p:nvSpPr>
        <p:spPr bwMode="white">
          <a:xfrm>
            <a:off x="5435600" y="2349500"/>
            <a:ext cx="3168650" cy="635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ru-RU" altLang="en-US" sz="3600"/>
          </a:p>
          <a:p>
            <a:pPr marL="0" lvl="0" indent="0" hangingPunct="0"/>
            <a:endParaRPr lang="kk-KZ" altLang="en-US" sz="3600"/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үңгір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қара ала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көнбеді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жазса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көк гүл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келе ме екен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cxnSp>
        <p:nvCxnSpPr>
          <p:cNvPr id="11269" name="Прямая соединительная линия 8" title=""/>
          <p:cNvCxnSpPr/>
          <p:nvPr/>
        </p:nvCxnSpPr>
        <p:spPr>
          <a:xfrm flipH="1">
            <a:off x="4211638" y="2276475"/>
            <a:ext cx="0" cy="3600450"/>
          </a:xfrm>
          <a:prstGeom prst="line">
            <a:avLst/>
          </a:prstGeom>
          <a:noFill/>
          <a:ln>
            <a:solidFill>
              <a:schemeClr val="tx1">
                <a:alpha val="63136"/>
              </a:schemeClr>
            </a:solidFill>
            <a:miter lim="800000"/>
          </a:ln>
        </p:spPr>
      </p:cxnSp>
      <p:cxnSp>
        <p:nvCxnSpPr>
          <p:cNvPr id="11270" name="Прямая со стрелкой 7" title=""/>
          <p:cNvCxnSpPr/>
          <p:nvPr/>
        </p:nvCxnSpPr>
        <p:spPr>
          <a:xfrm>
            <a:off x="2411413" y="2708275"/>
            <a:ext cx="2881312" cy="649288"/>
          </a:xfrm>
          <a:prstGeom prst="line">
            <a:avLst/>
          </a:prstGeom>
          <a:noFill/>
          <a:ln w="25400"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1271" name="Прямая со стрелкой 9" title=""/>
          <p:cNvCxnSpPr/>
          <p:nvPr/>
        </p:nvCxnSpPr>
        <p:spPr>
          <a:xfrm flipV="1">
            <a:off x="1979613" y="2781300"/>
            <a:ext cx="3168650" cy="503238"/>
          </a:xfrm>
          <a:prstGeom prst="line">
            <a:avLst/>
          </a:prstGeom>
          <a:noFill/>
          <a:ln w="25400"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1272" name="Прямая со стрелкой 12" title=""/>
          <p:cNvCxnSpPr/>
          <p:nvPr/>
        </p:nvCxnSpPr>
        <p:spPr>
          <a:xfrm>
            <a:off x="2195513" y="3789363"/>
            <a:ext cx="3097212" cy="576262"/>
          </a:xfrm>
          <a:prstGeom prst="line">
            <a:avLst/>
          </a:prstGeom>
          <a:noFill/>
          <a:ln w="25400"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1273" name="Прямая со стрелкой 15" title=""/>
          <p:cNvCxnSpPr/>
          <p:nvPr/>
        </p:nvCxnSpPr>
        <p:spPr>
          <a:xfrm flipV="1">
            <a:off x="2555875" y="3860800"/>
            <a:ext cx="2736850" cy="576263"/>
          </a:xfrm>
          <a:prstGeom prst="line">
            <a:avLst/>
          </a:prstGeom>
          <a:noFill/>
          <a:ln w="25400"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1274" name="Прямая со стрелкой 18" title=""/>
          <p:cNvCxnSpPr/>
          <p:nvPr/>
        </p:nvCxnSpPr>
        <p:spPr>
          <a:xfrm>
            <a:off x="2916238" y="4941888"/>
            <a:ext cx="2447925" cy="358775"/>
          </a:xfrm>
          <a:prstGeom prst="line">
            <a:avLst/>
          </a:prstGeom>
          <a:noFill/>
          <a:ln w="25400"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1275" name="Прямая со стрелкой 21" title=""/>
          <p:cNvCxnSpPr/>
          <p:nvPr/>
        </p:nvCxnSpPr>
        <p:spPr>
          <a:xfrm flipV="1">
            <a:off x="2555875" y="4941888"/>
            <a:ext cx="2808288" cy="503237"/>
          </a:xfrm>
          <a:prstGeom prst="line">
            <a:avLst/>
          </a:prstGeom>
          <a:noFill/>
          <a:ln w="25400">
            <a:solidFill>
              <a:srgbClr val="00B050"/>
            </a:solidFill>
            <a:miter lim="800000"/>
            <a:tailEnd type="arrow"/>
          </a:ln>
        </p:spPr>
      </p:cxnSp>
      <p:sp>
        <p:nvSpPr>
          <p:cNvPr id="1127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61</Paragraphs>
  <Slides>11</Slides>
  <Notes>0</Notes>
  <TotalTime>2230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6">
      <vt:lpstr>Arial</vt:lpstr>
      <vt:lpstr>Wingdings</vt:lpstr>
      <vt:lpstr>Times New Roman</vt:lpstr>
      <vt:lpstr>Calibri</vt:lpstr>
      <vt:lpstr>cdb2004169gl</vt:lpstr>
      <vt:lpstr>     Қазақ тілі пәні      4 сыныпТабиғат ғажайыптарыСабақтың тақырыбы: Дыбыс  үндестігі.11 -сабақ</vt:lpstr>
      <vt:lpstr>PowerPoint Presentation</vt:lpstr>
      <vt:lpstr>PowerPoint Presentation</vt:lpstr>
      <vt:lpstr>PowerPoint Presentation</vt:lpstr>
      <vt:lpstr>«Жауабыңыз қандай?»</vt:lpstr>
      <vt:lpstr>Өзіңді тексер</vt:lpstr>
      <vt:lpstr>Есіңде сақта!</vt:lpstr>
      <vt:lpstr>Сөздердің айтылуы мен жазылуы бойынша бір-бірімен сәйкестендір </vt:lpstr>
      <vt:lpstr>Орындаған жұмысыңды салыстырып көр. </vt:lpstr>
      <vt:lpstr> «Менің қолымнан келеді...» Монолог құрап айтып көр«Арал теңізі» 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198</cp:revision>
  <dcterms:created xsi:type="dcterms:W3CDTF">2011-10-14T09:11:52Z</dcterms:created>
  <dcterms:modified xsi:type="dcterms:W3CDTF">2024-10-15T20:31:54Z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