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4.10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4012" r:id="rId1"/>
  </p:sldMasterIdLst>
  <p:sldIdLst>
    <p:sldId id="303" r:id="rId2"/>
    <p:sldId id="300" r:id="rId3"/>
    <p:sldId id="302" r:id="rId4"/>
    <p:sldId id="322" r:id="rId5"/>
    <p:sldId id="313" r:id="rId6"/>
    <p:sldId id="277" r:id="rId7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Arial" pitchFamily="34" charset="0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Arial" pitchFamily="34" charset="0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Arial" pitchFamily="34" charset="0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Arial" pitchFamily="34" charset="0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Arial" pitchFamily="34" charset="0"/>
      </a:defRPr>
    </a:lvl5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fill>
          <a:solidFill>
            <a:schemeClr val="dk1">
              <a:tint val="40000"/>
            </a:schemeClr>
          </a:solidFill>
        </a:fill>
      </a:tcStyle>
    </a:band1H>
    <a:band1V>
      <a:tcStyle>
        <a:fill>
          <a:solidFill>
            <a:schemeClr val="dk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fill>
          <a:solidFill>
            <a:schemeClr val="accent4">
              <a:tint val="40000"/>
            </a:schemeClr>
          </a:solidFill>
        </a:fill>
      </a:tcStyle>
    </a:band1H>
    <a:band1V>
      <a:tcStyle>
        <a:fill>
          <a:solidFill>
            <a:schemeClr val="accent4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0" y="0"/>
      </p:cViewPr>
    </p:cSldViewPr>
  </p:slideViewPr>
  <p:notesViewPr>
    <p:cSldViewPr>
      <p:cViewPr varScale="1">
        <p:scale>
          <a:sx n="1" d="100"/>
          <a:sy n="1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viewProps" Target="viewProps.xml" /><Relationship Id="rId11" Type="http://schemas.openxmlformats.org/officeDocument/2006/relationships/theme" Target="theme/theme1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tags" Target="tags/tag1.xml" /><Relationship Id="rId9" Type="http://schemas.openxmlformats.org/officeDocument/2006/relationships/presProps" Target="presProps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itle">
  <p:cSld name="Титульный слайд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grpSp>
        <p:nvGrpSpPr>
          <p:cNvPr id="2050" name="Group 6" title=""/>
          <p:cNvGrpSpPr/>
          <p:nvPr/>
        </p:nvGrpSpPr>
        <p:grpSpPr>
          <a:xfrm>
            <a:off x="-7937" y="-7937"/>
            <a:ext cx="9169400" cy="6873875"/>
            <a:chOff x="-8466" y="-8468"/>
            <a:chExt cx="9169804" cy="6874935"/>
          </a:xfrm>
        </p:grpSpPr>
        <p:cxnSp>
          <p:nvCxnSpPr>
            <p:cNvPr id="2056" name="Straight Connector 16" title="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noFill/>
            <a:ln cap="rnd">
              <a:solidFill>
                <a:srgbClr val="D9D9D9"/>
              </a:solidFill>
              <a:miter lim="800000"/>
            </a:ln>
          </p:spPr>
        </p:cxnSp>
        <p:cxnSp>
          <p:nvCxnSpPr>
            <p:cNvPr id="2057" name="Straight Connector 17" title="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noFill/>
            <a:ln cap="rnd">
              <a:solidFill>
                <a:srgbClr val="BFBFBF"/>
              </a:solidFill>
              <a:miter lim="800000"/>
            </a:ln>
          </p:spPr>
        </p:cxnSp>
        <p:sp>
          <p:nvSpPr>
            <p:cNvPr id="2058" name="Freeform 18"/>
            <p:cNvSpPr/>
            <p:nvPr/>
          </p:nvSpPr>
          <p:spPr>
            <a:xfrm>
              <a:off x="6891113" y="-529"/>
              <a:ext cx="2270225" cy="6866996"/>
            </a:xfrm>
            <a:custGeom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059" name="Freeform 19"/>
            <p:cNvSpPr/>
            <p:nvPr/>
          </p:nvSpPr>
          <p:spPr>
            <a:xfrm>
              <a:off x="7205452" y="-8468"/>
              <a:ext cx="1947948" cy="6866996"/>
            </a:xfrm>
            <a:custGeom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060" name="Freeform 20"/>
            <p:cNvSpPr/>
            <p:nvPr/>
          </p:nvSpPr>
          <p:spPr>
            <a:xfrm>
              <a:off x="6638689" y="3919613"/>
              <a:ext cx="2513123" cy="2938915"/>
            </a:xfrm>
            <a:custGeom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061" name="Freeform 21"/>
            <p:cNvSpPr/>
            <p:nvPr/>
          </p:nvSpPr>
          <p:spPr>
            <a:xfrm>
              <a:off x="7010180" y="-8468"/>
              <a:ext cx="2143219" cy="6866996"/>
            </a:xfrm>
            <a:custGeom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062" name="Freeform 22"/>
            <p:cNvSpPr/>
            <p:nvPr/>
          </p:nvSpPr>
          <p:spPr>
            <a:xfrm>
              <a:off x="8296112" y="-8468"/>
              <a:ext cx="857288" cy="6866996"/>
            </a:xfrm>
            <a:custGeom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063" name="Freeform 23"/>
            <p:cNvSpPr/>
            <p:nvPr/>
          </p:nvSpPr>
          <p:spPr>
            <a:xfrm>
              <a:off x="8077027" y="-8468"/>
              <a:ext cx="1066847" cy="6866996"/>
            </a:xfrm>
            <a:custGeom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064" name="Freeform 24"/>
            <p:cNvSpPr/>
            <p:nvPr/>
          </p:nvSpPr>
          <p:spPr>
            <a:xfrm>
              <a:off x="8059565" y="4894488"/>
              <a:ext cx="1095423" cy="1964040"/>
            </a:xfrm>
            <a:custGeom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065" name="Freeform 27"/>
            <p:cNvSpPr/>
            <p:nvPr/>
          </p:nvSpPr>
          <p:spPr>
            <a:xfrm>
              <a:off x="-8466" y="-8468"/>
              <a:ext cx="863639" cy="5698416"/>
            </a:xfrm>
            <a:custGeom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053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55E69F4-6094-4A79-9B18-B9DA36479B0C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05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05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8435588-BB85-4CBD-A340-28542E77A326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Цитата с подписью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3075" name="TextBox 17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ru-RU" sz="8000" b="0" i="0" u="none" strike="noStrike" kern="1200" cap="none" spc="0" normalizeH="0" baseline="0" noProof="0" smtClean="0">
                <a:ln>
                  <a:noFill/>
                </a:ln>
                <a:solidFill>
                  <a:srgbClr val="C0E474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“</a:t>
            </a:r>
          </a:p>
        </p:txBody>
      </p:sp>
      <p:sp>
        <p:nvSpPr>
          <p:cNvPr id="3076" name="TextBox 18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ru-RU" sz="8000" b="0" i="0" u="none" strike="noStrike" kern="1200" cap="none" spc="0" normalizeH="0" baseline="0" noProof="0" smtClean="0">
                <a:ln>
                  <a:noFill/>
                </a:ln>
                <a:solidFill>
                  <a:srgbClr val="C0E474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79" name="Date Placeholder 3"/>
          <p:cNvSpPr>
            <a:spLocks noGrp="1"/>
          </p:cNvSpPr>
          <p:nvPr>
            <p:ph type="dt" sz="half" idx="14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A813F49-311F-42E4-8EDA-84A8FB50CA22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08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081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76777B-9839-4CC2-A022-D3BBEC1AEDDE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Цитата карточки имени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4099" name="TextBox 17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ru-RU" sz="8000" b="0" i="0" u="none" strike="noStrike" kern="1200" cap="none" spc="0" normalizeH="0" baseline="0" noProof="0" smtClean="0">
                <a:ln>
                  <a:noFill/>
                </a:ln>
                <a:solidFill>
                  <a:srgbClr val="C0E474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“</a:t>
            </a:r>
          </a:p>
        </p:txBody>
      </p:sp>
      <p:sp>
        <p:nvSpPr>
          <p:cNvPr id="4100" name="TextBox 18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ru-RU" sz="8000" b="0" i="0" u="none" strike="noStrike" kern="1200" cap="none" spc="0" normalizeH="0" baseline="0" noProof="0" smtClean="0">
                <a:ln>
                  <a:noFill/>
                </a:ln>
                <a:solidFill>
                  <a:srgbClr val="C0E474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03" name="Date Placeholder 3"/>
          <p:cNvSpPr>
            <a:spLocks noGrp="1"/>
          </p:cNvSpPr>
          <p:nvPr>
            <p:ph type="dt" sz="half" idx="14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F560F82-869B-4526-A124-2EAC7521C37C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104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105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6C45C43-7938-4187-B605-96363409E779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Date Placeholder 3"/>
          <p:cNvSpPr>
            <a:spLocks noGrp="1"/>
          </p:cNvSpPr>
          <p:nvPr>
            <p:ph type="dt" sz="half" idx="14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None/>
              <a:defRPr/>
            </a:pPr>
            <a:r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grpSp>
        <p:nvGrpSpPr>
          <p:cNvPr id="1026" name="Group 16" title=""/>
          <p:cNvGrpSpPr/>
          <p:nvPr/>
        </p:nvGrpSpPr>
        <p:grpSpPr>
          <a:xfrm>
            <a:off x="-7937" y="-7937"/>
            <a:ext cx="9169400" cy="6873875"/>
            <a:chOff x="-8467" y="-8468"/>
            <a:chExt cx="9169805" cy="6874935"/>
          </a:xfrm>
        </p:grpSpPr>
        <p:sp>
          <p:nvSpPr>
            <p:cNvPr id="1032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cxnSp>
          <p:nvCxnSpPr>
            <p:cNvPr id="1033" name="Straight Connector 7" title="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noFill/>
            <a:ln cap="rnd">
              <a:solidFill>
                <a:srgbClr val="D9D9D9"/>
              </a:solidFill>
              <a:miter lim="800000"/>
            </a:ln>
          </p:spPr>
        </p:cxnSp>
        <p:cxnSp>
          <p:nvCxnSpPr>
            <p:cNvPr id="1034" name="Straight Connector 8" title="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noFill/>
            <a:ln cap="rnd">
              <a:solidFill>
                <a:srgbClr val="BFBFBF"/>
              </a:solidFill>
              <a:miter lim="800000"/>
            </a:ln>
          </p:spPr>
        </p:cxnSp>
        <p:sp>
          <p:nvSpPr>
            <p:cNvPr id="1035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036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037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038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039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040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041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1027" name="Title Placeholder 1" title="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3600" b="0" i="0" u="none" kern="1200" baseline="0">
                <a:solidFill>
                  <a:schemeClr val="accent1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pPr lvl="0"/>
            <a:r>
              <a:t>Образец заголовка</a:t>
            </a:r>
          </a:p>
        </p:txBody>
      </p:sp>
      <p:sp>
        <p:nvSpPr>
          <p:cNvPr id="1028" name="Text Placeholder 2" title=""/>
          <p:cNvSpPr>
            <a:spLocks noGrp="1"/>
          </p:cNvSpPr>
          <p:nvPr>
            <p:ph type="body" idx="1"/>
          </p:nvPr>
        </p:nvSpPr>
        <p:spPr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8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6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4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2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2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29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6A0EEF-0E31-4A8C-BB4B-38FB3A1403FD}" type="datetime1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3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3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E48D91-33BF-448A-8985-B8BB53F855C2}" type="slidenum">
              <a:rPr kumimoji="0" lang="ru-RU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74" r:id="rId4"/>
    <p:sldLayoutId id="2147484075" r:id="rId5"/>
    <p:sldLayoutId id="2147484076" r:id="rId6"/>
    <p:sldLayoutId id="2147484077" r:id="rId7"/>
    <p:sldLayoutId id="2147484078" r:id="rId8"/>
    <p:sldLayoutId id="2147484079" r:id="rId9"/>
    <p:sldLayoutId id="2147484080" r:id="rId10"/>
    <p:sldLayoutId id="2147484082" r:id="rId11"/>
    <p:sldLayoutId id="2147484083" r:id="rId12"/>
    <p:sldLayoutId id="2147484085" r:id="rId13"/>
    <p:sldLayoutId id="2147484086" r:id="rId14"/>
    <p:sldLayoutId id="2147484087" r:id="rId15"/>
    <p:sldLayoutId id="2147484088" r:id="rId16"/>
  </p:sldLayoutIdLst>
  <p:transition/>
  <p:timing/>
  <p:txStyles>
    <p:titleStyle>
      <a:lvl1pPr marL="0" indent="0" algn="l" defTabSz="4572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3600" b="0" i="0" u="none" kern="1200" baseline="0">
          <a:solidFill>
            <a:schemeClr val="accent1"/>
          </a:solidFill>
          <a:effectLst/>
          <a:latin typeface="Trebuchet MS" pitchFamily="34" charset="0"/>
          <a:ea typeface="+mj-ea"/>
          <a:cs typeface="+mj-cs"/>
        </a:defRPr>
      </a:lvl1pPr>
    </p:titleStyle>
    <p:bodyStyle>
      <a:lvl1pPr marL="342900" indent="-342900" algn="l" defTabSz="457200" rtl="0" eaLnBrk="0" fontAlgn="base" hangingPunct="0">
        <a:lnSpc>
          <a:spcPct val="10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umimoji="0" sz="1800" b="0" i="0" u="none" kern="1200" baseline="0">
          <a:solidFill>
            <a:srgbClr val="404040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10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umimoji="0" sz="1600" b="0" i="0" u="none" kern="1200" baseline="0">
          <a:solidFill>
            <a:srgbClr val="404040"/>
          </a:solidFill>
          <a:effectLst/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10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umimoji="0" sz="1400" b="0" i="0" u="none" kern="1200" baseline="0">
          <a:solidFill>
            <a:srgbClr val="404040"/>
          </a:solidFill>
          <a:effectLst/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10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umimoji="0" sz="1200" b="0" i="0" u="none" kern="1200" baseline="0">
          <a:solidFill>
            <a:srgbClr val="404040"/>
          </a:solidFill>
          <a:effectLst/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10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umimoji="0" sz="1200" b="0" i="0" u="none" kern="1200" baseline="0">
          <a:solidFill>
            <a:srgbClr val="404040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457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457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457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457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457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5122" name="Прямоугольник 4"/>
          <p:cNvSpPr/>
          <p:nvPr/>
        </p:nvSpPr>
        <p:spPr>
          <a:xfrm>
            <a:off x="7000860" y="785794"/>
            <a:ext cx="214314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/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50" normalizeH="0" baseline="0" noProof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17- саба</a:t>
            </a:r>
            <a:r>
              <a:rPr kumimoji="0" lang="kk-KZ" sz="2000" b="1" i="0" u="none" strike="noStrike" kern="1200" cap="none" spc="50" normalizeH="0" baseline="0" noProof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қ</a:t>
            </a:r>
            <a:endParaRPr kumimoji="0" lang="ru-RU" sz="2000" b="1" i="0" u="none" strike="noStrike" kern="1200" cap="none" spc="50" normalizeH="0" baseline="0" noProof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5123" name="Рисунок 5" descr="ÐÐ¾ÑÐ¾Ð¶ÐµÐµ Ð¸Ð·Ð¾Ð±ÑÐ°Ð¶ÐµÐ½Ð¸Ðµ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388" y="620713"/>
            <a:ext cx="4065587" cy="280828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4" name="TextBox 1" title=""/>
          <p:cNvSpPr txBox="1"/>
          <p:nvPr/>
        </p:nvSpPr>
        <p:spPr>
          <a:xfrm>
            <a:off x="2212975" y="3213100"/>
            <a:ext cx="6030913" cy="17541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8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6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4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2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2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5400" b="1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4-</a:t>
            </a:r>
            <a:r>
              <a:rPr lang="kk-KZ" altLang="ru-RU" sz="5400" b="1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сынып</a:t>
            </a:r>
            <a:endParaRPr lang="kk-KZ" altLang="ru-RU" sz="5400" b="1">
              <a:solidFill>
                <a:srgbClr val="FF0000"/>
              </a:solidFill>
              <a:latin typeface="Arial" pitchFamily="34" charset="0"/>
              <a:ea typeface="Arial" pitchFamily="34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5400" b="1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Қазақ тілі</a:t>
            </a:r>
            <a:endParaRPr lang="ru-RU" altLang="ru-RU" sz="5400" b="1">
              <a:solidFill>
                <a:srgbClr val="FF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5125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6146" name="Прямоугольник 1"/>
          <p:cNvSpPr/>
          <p:nvPr/>
        </p:nvSpPr>
        <p:spPr>
          <a:xfrm>
            <a:off x="395288" y="188913"/>
            <a:ext cx="8391525" cy="63706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 pitchFamily="34" charset="0"/>
                <a:cs typeface="Times New Roman" pitchFamily="18" charset="0"/>
              </a:rPr>
              <a:t>Сабақтың тақырыбы: </a:t>
            </a:r>
            <a:r>
              <a:rPr kumimoji="0" lang="kk-KZ" sz="40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 pitchFamily="34" charset="0"/>
                <a:cs typeface="Times New Roman" pitchFamily="18" charset="0"/>
              </a:rPr>
              <a:t>Мәтіннің тақырыбы және мәтіндегі негізгі ой .</a:t>
            </a:r>
            <a:endParaRPr kumimoji="0" lang="kk-KZ" sz="36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600" b="1" i="0" u="none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 pitchFamily="34" charset="0"/>
                <a:cs typeface="Times New Roman" pitchFamily="18" charset="0"/>
              </a:rPr>
              <a:t>Сабаққа негізделген оқу мақсаты:</a:t>
            </a:r>
            <a:r>
              <a:rPr kumimoji="0" lang="kk-KZ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 pitchFamily="34" charset="0"/>
                <a:cs typeface="Arial" pitchFamily="34" charset="0"/>
              </a:rPr>
              <a:t> </a:t>
            </a:r>
            <a:r>
              <a:rPr kumimoji="0" lang="kk-KZ" sz="2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 pitchFamily="34" charset="0"/>
                <a:cs typeface="Arial" pitchFamily="34" charset="0"/>
              </a:rPr>
              <a:t>4.2.1.1   Мәтін түрлері мен құрлымдық бөліктерін анықтау. </a:t>
            </a:r>
            <a:endParaRPr kumimoji="0" lang="ru-RU" sz="24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 pitchFamily="34" charset="0"/>
                <a:cs typeface="Arial" pitchFamily="34" charset="0"/>
              </a:rPr>
              <a:t>2.4          Мәтіннің тақырыбы және негізгі ойды анықтау </a:t>
            </a:r>
            <a:endParaRPr kumimoji="0" lang="ru-RU" sz="24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 pitchFamily="34" charset="0"/>
                <a:cs typeface="Times New Roman" pitchFamily="18" charset="0"/>
              </a:rPr>
              <a:t> </a:t>
            </a:r>
            <a:r>
              <a:rPr kumimoji="0" lang="kk-KZ" sz="20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 pitchFamily="34" charset="0"/>
                <a:cs typeface="Arial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600" b="1" i="0" u="none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 pitchFamily="34" charset="0"/>
                <a:cs typeface="Times New Roman" pitchFamily="18" charset="0"/>
              </a:rPr>
              <a:t>Бағалау критерийі.</a:t>
            </a:r>
            <a:r>
              <a:rPr kumimoji="0" lang="kk-KZ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 pitchFamily="34" charset="0"/>
                <a:cs typeface="Arial"/>
              </a:rPr>
              <a:t> </a:t>
            </a:r>
            <a:endParaRPr kumimoji="0" lang="ru-RU" sz="3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0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 pitchFamily="34" charset="0"/>
                <a:cs typeface="Arial"/>
              </a:rPr>
              <a:t>1.Берілген тақырып бойынша өз көзқарасын білдіріп, ой қорыту жасай алады.</a:t>
            </a:r>
            <a:endParaRPr kumimoji="0" lang="ru-RU" sz="2000" b="1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0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 pitchFamily="34" charset="0"/>
                <a:cs typeface="Arial"/>
              </a:rPr>
              <a:t>2.Оқу мақсатына сәйкес дауыстап, түсініп, іштей, мәнерлеп, сын тұрғысынан бағалап, көз жүгіртіп оқу дағдылары жетілдіріледі.</a:t>
            </a:r>
            <a:endParaRPr kumimoji="0" lang="ru-RU" sz="2000" b="1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0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 pitchFamily="34" charset="0"/>
                <a:cs typeface="Arial"/>
              </a:rPr>
              <a:t>3.Тақырыпты және негізгі ойды анықтап үйренеді</a:t>
            </a:r>
            <a:endParaRPr kumimoji="0" lang="ru-RU" sz="2000" b="1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147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7170" name="Заголовок 1" title="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900"/>
          </a:xfrm>
          <a:noFill/>
          <a:ln>
            <a:miter lim="800000"/>
          </a:ln>
        </p:spPr>
        <p:txBody>
          <a:bodyPr wrap="square" lIns="91440" tIns="45720" rIns="91440" bIns="45720" anchor="t" anchorCtr="0"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3600" b="0" i="0" u="none" kern="1200" baseline="0">
                <a:solidFill>
                  <a:schemeClr val="accent1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pPr lvl="0" algn="ctr" eaLnBrk="1" hangingPunct="1"/>
            <a:r>
              <a:rPr lang="kk-KZ" altLang="ru-RU" sz="4400" b="1">
                <a:solidFill>
                  <a:srgbClr val="FF0000"/>
                </a:solidFill>
              </a:rPr>
              <a:t>Мәтін дегеніміз не?</a:t>
            </a:r>
            <a:endParaRPr lang="ru-RU" altLang="ru-RU" sz="4400" b="1">
              <a:solidFill>
                <a:srgbClr val="FF0000"/>
              </a:solidFill>
            </a:endParaRPr>
          </a:p>
        </p:txBody>
      </p:sp>
      <p:sp>
        <p:nvSpPr>
          <p:cNvPr id="7171" name="Объект 2" title=""/>
          <p:cNvSpPr>
            <a:spLocks noGrp="1"/>
          </p:cNvSpPr>
          <p:nvPr>
            <p:ph idx="1"/>
          </p:nvPr>
        </p:nvSpPr>
        <p:spPr>
          <a:xfrm>
            <a:off x="755650" y="1196975"/>
            <a:ext cx="7467600" cy="4873625"/>
          </a:xfrm>
          <a:noFill/>
          <a:ln>
            <a:miter lim="800000"/>
          </a:ln>
        </p:spPr>
        <p:txBody>
          <a:bodyPr wrap="square" lIns="91440" tIns="45720" rIns="91440" bIns="45720" anchor="t" anchorCtr="0"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8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6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4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2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2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>
              <a:buFont typeface="Symbol" pitchFamily="18" charset="2"/>
              <a:buChar char=""/>
            </a:pPr>
            <a:r>
              <a:rPr lang="kk-KZ" altLang="ru-RU" b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</a:rPr>
              <a:t>Мазмұны жағынан өз ара байланысты екі не оданда көп сөйлемнен құралады.</a:t>
            </a:r>
            <a:endParaRPr lang="kk-KZ" altLang="ru-RU" b="1">
              <a:solidFill>
                <a:srgbClr val="0070C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eaLnBrk="1" hangingPunct="1">
              <a:buFont typeface="Symbol" pitchFamily="18" charset="2"/>
              <a:buChar char=""/>
            </a:pPr>
            <a:r>
              <a:rPr lang="kk-KZ" altLang="ru-RU" b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</a:rPr>
              <a:t>Мәтінде баяндалатын оқиға мен ойдың түйіні.</a:t>
            </a:r>
            <a:endParaRPr lang="kk-KZ" altLang="ru-RU" b="1">
              <a:solidFill>
                <a:srgbClr val="0070C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eaLnBrk="1" hangingPunct="1">
              <a:buFont typeface="Symbol" pitchFamily="18" charset="2"/>
              <a:buChar char=""/>
            </a:pPr>
            <a:r>
              <a:rPr lang="kk-KZ" altLang="ru-RU" b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</a:rPr>
              <a:t>Мәтіндегі негізгі ой.</a:t>
            </a:r>
            <a:endParaRPr lang="kk-KZ" altLang="ru-RU" b="1">
              <a:solidFill>
                <a:srgbClr val="0070C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eaLnBrk="1" hangingPunct="1">
              <a:buFont typeface="Symbol" pitchFamily="18" charset="2"/>
              <a:buChar char=""/>
            </a:pPr>
            <a:r>
              <a:rPr lang="kk-KZ" altLang="ru-RU" b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</a:rPr>
              <a:t>Мәтіннің басы .</a:t>
            </a:r>
            <a:endParaRPr lang="kk-KZ" altLang="ru-RU" b="1">
              <a:solidFill>
                <a:srgbClr val="0070C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eaLnBrk="1" hangingPunct="1">
              <a:buFont typeface="Symbol" pitchFamily="18" charset="2"/>
              <a:buChar char=""/>
            </a:pPr>
            <a:r>
              <a:rPr lang="kk-KZ" altLang="ru-RU" b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</a:rPr>
              <a:t>Мәттіннің негізгі бөлігі.</a:t>
            </a:r>
            <a:endParaRPr lang="kk-KZ" altLang="ru-RU" b="1">
              <a:solidFill>
                <a:srgbClr val="0070C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eaLnBrk="1" hangingPunct="1">
              <a:buFont typeface="Symbol" pitchFamily="18" charset="2"/>
              <a:buChar char=""/>
            </a:pPr>
            <a:r>
              <a:rPr lang="kk-KZ" altLang="ru-RU" b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</a:rPr>
              <a:t>Мәтіннің соңғы бөлігі.</a:t>
            </a:r>
            <a:endParaRPr lang="kk-KZ" altLang="ru-RU" b="1">
              <a:solidFill>
                <a:srgbClr val="0070C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eaLnBrk="1" hangingPunct="1">
              <a:buNone/>
            </a:pPr>
            <a:r>
              <a:rPr lang="kk-KZ" altLang="ru-RU">
                <a:latin typeface="Times New Roman" pitchFamily="18" charset="0"/>
                <a:ea typeface="Times New Roman" pitchFamily="18" charset="0"/>
              </a:rPr>
              <a:t>     </a:t>
            </a:r>
            <a:r>
              <a:rPr lang="kk-KZ" altLang="ru-RU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Мәтін атауы тақырып деп аталады. Тақырып  мәтінде не туралы айтылғанын көрсетеді.</a:t>
            </a:r>
            <a:endParaRPr lang="ru-RU" altLang="ru-RU" b="1">
              <a:solidFill>
                <a:srgbClr val="002060"/>
              </a:solidFill>
              <a:latin typeface="Calibri" pitchFamily="34" charset="0"/>
              <a:ea typeface="Times New Roman" pitchFamily="18" charset="0"/>
            </a:endParaRPr>
          </a:p>
          <a:p>
            <a:pPr lvl="0" algn="just" eaLnBrk="1" hangingPunct="1">
              <a:lnSpc>
                <a:spcPct val="115000"/>
              </a:lnSpc>
              <a:buFont typeface="Symbol" pitchFamily="18" charset="2"/>
              <a:buChar char=""/>
            </a:pPr>
            <a:r>
              <a:rPr lang="kk-KZ" altLang="ru-RU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Мәтін бірнеше бөлімнен құралады. Әрбір бөлім абзац деп аталады және жаңа жолдан бастап жазылады.</a:t>
            </a:r>
            <a:endParaRPr lang="en-US" altLang="ru-RU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just" eaLnBrk="1" hangingPunct="1">
              <a:lnSpc>
                <a:spcPct val="115000"/>
              </a:lnSpc>
              <a:buFont typeface="Symbol" pitchFamily="18" charset="2"/>
              <a:buChar char=""/>
            </a:pPr>
            <a:endParaRPr lang="ru-RU" altLang="ru-RU">
              <a:latin typeface="Calibri" pitchFamily="34" charset="0"/>
              <a:ea typeface="Times New Roman" pitchFamily="18" charset="0"/>
            </a:endParaRPr>
          </a:p>
          <a:p>
            <a:pPr lvl="0" eaLnBrk="1" hangingPunct="1"/>
            <a:endParaRPr lang="ru-RU" altLang="ru-RU"/>
          </a:p>
        </p:txBody>
      </p:sp>
      <p:sp>
        <p:nvSpPr>
          <p:cNvPr id="7172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8194" name="Заголовок 1" title="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8413" cy="1320800"/>
          </a:xfrm>
          <a:noFill/>
          <a:ln>
            <a:miter lim="800000"/>
          </a:ln>
        </p:spPr>
        <p:txBody>
          <a:bodyPr wrap="square" lIns="91440" tIns="45720" rIns="91440" bIns="45720" anchor="t" anchorCtr="0"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3600" b="0" i="0" u="none" kern="1200" baseline="0">
                <a:solidFill>
                  <a:schemeClr val="accent1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pPr lvl="0" algn="ctr" eaLnBrk="1" hangingPunct="1"/>
            <a:r>
              <a:rPr lang="kk-KZ" altLang="ru-RU" sz="4800" b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Оқулықпен жұмыс</a:t>
            </a:r>
            <a:endParaRPr lang="ru-RU" altLang="ru-RU" sz="4800" b="1">
              <a:solidFill>
                <a:srgbClr val="FF000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/>
            </a:pPr>
            <a:r>
              <a:rPr kumimoji="0" lang="kk-KZ" sz="18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12-жаттығу</a:t>
            </a:r>
            <a:r>
              <a:rPr kumimoji="0" 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.41-бет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/>
            </a:pPr>
            <a:r>
              <a:rPr kumimoji="0" lang="kk-KZ" sz="18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Тапсырма: </a:t>
            </a:r>
            <a:r>
              <a:rPr kumimoji="0" lang="kk-KZ" sz="1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Мәтіннің тақырыбын анықта,мәтінге ат қойып, көшіріп жаз.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/>
            </a:pPr>
            <a:r>
              <a:rPr kumimoji="0" lang="kk-KZ" sz="18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 </a:t>
            </a:r>
            <a:r>
              <a:rPr kumimoji="0" lang="kk-KZ" sz="18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      </a:t>
            </a:r>
            <a:r>
              <a:rPr kumimoji="0" lang="kk-KZ" sz="28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.... </a:t>
            </a:r>
            <a:r>
              <a:rPr kumimoji="0" lang="kk-KZ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а</a:t>
            </a:r>
            <a:r>
              <a:rPr kumimoji="0" lang="kk-KZ" sz="28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йы – қыстың хабаршысы. .... </a:t>
            </a:r>
            <a:r>
              <a:rPr kumimoji="0" lang="kk-KZ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а</a:t>
            </a:r>
            <a:r>
              <a:rPr kumimoji="0" lang="kk-KZ" sz="28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йында жердің топырағы тоң болып қатады.Қара суық күшейеді.Су бетіне қабыршық мұз қатады.Күн қысқарып, түн ұзарады.Кей жерлерді қар басады.Кей жерлерде жауған жаңбырдың арты қарға айналады.</a:t>
            </a:r>
          </a:p>
        </p:txBody>
      </p:sp>
      <p:sp>
        <p:nvSpPr>
          <p:cNvPr id="819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9218" name="Заголовок 1" title=""/>
          <p:cNvSpPr>
            <a:spLocks noGrp="1"/>
          </p:cNvSpPr>
          <p:nvPr>
            <p:ph type="title"/>
          </p:nvPr>
        </p:nvSpPr>
        <p:spPr>
          <a:xfrm>
            <a:off x="0" y="44450"/>
            <a:ext cx="7467600" cy="4752975"/>
          </a:xfrm>
          <a:noFill/>
          <a:ln>
            <a:miter lim="800000"/>
          </a:ln>
        </p:spPr>
        <p:txBody>
          <a:bodyPr wrap="square" lIns="91440" tIns="45720" rIns="91440" bIns="45720" anchor="t" anchorCtr="0"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3600" b="0" i="0" u="none" kern="1200" baseline="0">
                <a:solidFill>
                  <a:schemeClr val="accent1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pPr lvl="0" algn="ctr" eaLnBrk="1" hangingPunct="1"/>
            <a:br>
              <a:rPr lang="kk-KZ" altLang="ru-RU" sz="4800" b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ru-RU" sz="3100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13-жаттығу.  41-бет</a:t>
            </a:r>
            <a:br>
              <a:rPr lang="kk-KZ" altLang="ru-RU" sz="3100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ru-RU" sz="3100" b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</a:rPr>
              <a:t>Өлеңдер қандай тақырыпқа жазылғанын анықта.</a:t>
            </a:r>
            <a:br>
              <a:rPr lang="kk-KZ" altLang="ru-RU" sz="3100" b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</a:rPr>
            </a:br>
            <a:br>
              <a:rPr lang="kk-KZ" altLang="ru-RU" sz="3100" b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</a:rPr>
            </a:br>
            <a:br>
              <a:rPr lang="kk-KZ" altLang="ru-RU" sz="4800" b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</a:br>
            <a:endParaRPr lang="ru-RU" altLang="ru-RU" sz="4800" b="1">
              <a:solidFill>
                <a:srgbClr val="FF000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9219" name="Объект 3" title="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2852738"/>
            <a:ext cx="4133850" cy="36115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9220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0242" name="Прямоугольник 1"/>
          <p:cNvSpPr/>
          <p:nvPr/>
        </p:nvSpPr>
        <p:spPr>
          <a:xfrm>
            <a:off x="142844" y="1714488"/>
            <a:ext cx="8429684" cy="489364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k-KZ" sz="4800" b="1" i="0" u="none" strike="noStrike" kern="1200" cap="none" spc="0" normalizeH="0" baseline="0" noProof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k-KZ" sz="4800" b="1" i="0" u="none" strike="noStrike" kern="1200" cap="none" spc="0" normalizeH="0" baseline="0" noProof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k-KZ" sz="4800" b="1" i="0" u="none" strike="noStrike" kern="1200" cap="none" spc="0" normalizeH="0" baseline="0" noProof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k-KZ" sz="4800" b="1" i="0" u="none" strike="noStrike" kern="1200" cap="none" spc="0" normalizeH="0" baseline="0" noProof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k-KZ" sz="4800" b="1" i="0" u="none" strike="noStrike" kern="1200" cap="none" spc="0" normalizeH="0" baseline="0" noProof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k-KZ" sz="4800" b="1" i="0" u="none" strike="noStrike" kern="1200" cap="none" spc="0" normalizeH="0" baseline="0" noProof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400" b="1" i="0" u="none" strike="noStrike" kern="1200" cap="none" spc="0" normalizeH="0" baseline="0" noProof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sz="2400" b="1" i="0" u="none" strike="noStrike" kern="1200" cap="none" spc="0" normalizeH="0" baseline="0" noProof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243" name="Rectangle 5" title=""/>
          <p:cNvSpPr/>
          <p:nvPr/>
        </p:nvSpPr>
        <p:spPr>
          <a:xfrm>
            <a:off x="714375" y="-506412"/>
            <a:ext cx="347663" cy="6864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ctr" anchorCtr="0">
            <a:sp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8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6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4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2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18" charset="2"/>
              <a:buChar char=""/>
              <a:defRPr kumimoji="0" lang="ru-RU" altLang="en-US" sz="1200" b="0" i="0" u="none" kern="1200" baseline="0">
                <a:solidFill>
                  <a:srgbClr val="404040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lang="ru-RU" alt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ru-RU" altLang="ru-RU" sz="20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</a:pPr>
            <a:endParaRPr lang="kk-KZ" altLang="ru-RU" sz="28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kk-KZ" altLang="ru-RU" sz="2800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endParaRPr lang="ru-RU" altLang="ru-RU" sz="20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0244" name="Скругленный прямоугольник 2"/>
          <p:cNvSpPr/>
          <p:nvPr/>
        </p:nvSpPr>
        <p:spPr>
          <a:xfrm>
            <a:off x="1042988" y="620713"/>
            <a:ext cx="7058025" cy="22320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32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Біз мақсатқа жеттік пе?</a:t>
            </a:r>
            <a:endParaRPr kumimoji="0" lang="ru-RU" sz="32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5" name="Трапеция 3"/>
          <p:cNvSpPr/>
          <p:nvPr/>
        </p:nvSpPr>
        <p:spPr>
          <a:xfrm>
            <a:off x="714375" y="3141663"/>
            <a:ext cx="7673975" cy="23749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*Мәтіннің тақырыбын анықтай аламын.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*Мәтіннің құрылымын анықтай аламын.</a:t>
            </a:r>
            <a:endParaRPr kumimoji="0" lang="ru-RU" sz="24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3.1.32"/>
  <p:tag name="AS_OS" val="Microsoft Windows NT 10.0.19044.0"/>
  <p:tag name="AS_RELEASE_DATE" val="2024.10.14"/>
  <p:tag name="AS_TITLE" val="Aspose.Slides for Python via .NET"/>
  <p:tag name="AS_VERSION" val="24.10"/>
</p:tagLst>
</file>

<file path=ppt/theme/theme1.xml><?xml version="1.0" encoding="utf-8"?>
<a:theme xmlns:r="http://schemas.openxmlformats.org/officeDocument/2006/relationships"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Trebuchet MS" panose="020b0603020202020204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Trebuchet MS" panose="020b0603020202020204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On-screen Show (4:3)</PresentationFormat>
  <Paragraphs>31</Paragraphs>
  <Slides>6</Slides>
  <Notes>0</Notes>
  <TotalTime>2068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baseType="lpstr" size="14">
      <vt:lpstr>Arial</vt:lpstr>
      <vt:lpstr>Trebuchet MS</vt:lpstr>
      <vt:lpstr>Wingdings 3</vt:lpstr>
      <vt:lpstr>Calibri</vt:lpstr>
      <vt:lpstr>Times New Roman</vt:lpstr>
      <vt:lpstr>Symbol</vt:lpstr>
      <vt:lpstr>Wingdings</vt:lpstr>
      <vt:lpstr>Аспект</vt:lpstr>
      <vt:lpstr>PowerPoint Presentation</vt:lpstr>
      <vt:lpstr>PowerPoint Presentation</vt:lpstr>
      <vt:lpstr>Мәтін дегеніміз не?</vt:lpstr>
      <vt:lpstr>Оқулықпен жұмыс</vt:lpstr>
      <vt:lpstr>13-жаттығу.  41-бетӨлеңдер қандай тақырыпқа жазылғанын анықта.</vt:lpstr>
      <vt:lpstr>PowerPoint Presentation</vt:lpstr>
    </vt:vector>
  </TitlesOfParts>
  <LinksUpToDate>0</LinksUpToDate>
  <SharedDoc>0</SharedDoc>
  <HyperlinksChanged>0</HyperlinksChanged>
  <Application>Aspose.Slides for Python via .NET</Application>
  <AppVersion>24.1000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Слайд 1</dc:title>
  <dc:creator>Дом</dc:creator>
  <cp:lastModifiedBy>Пользователь</cp:lastModifiedBy>
  <cp:revision>337</cp:revision>
  <dcterms:created xsi:type="dcterms:W3CDTF">2020-03-25T07:44:58Z</dcterms:created>
  <dcterms:modified xsi:type="dcterms:W3CDTF">2024-10-15T20:31:56Z</dcterms:modified>
</cp:coreProperties>
</file>