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6" r:id="rId3"/>
    <p:sldId id="257" r:id="rId4"/>
    <p:sldId id="258" r:id="rId5"/>
    <p:sldId id="259" r:id="rId6"/>
    <p:sldId id="265" r:id="rId7"/>
    <p:sldId id="260" r:id="rId8"/>
    <p:sldId id="262" r:id="rId9"/>
    <p:sldId id="264" r:id="rId10"/>
    <p:sldId id="261" r:id="rId11"/>
    <p:sldId id="267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5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7.xml"/><Relationship Id="rId1" Type="http://schemas.openxmlformats.org/officeDocument/2006/relationships/audio" Target="file:///C:\Users\&#1044;&#1080;&#1085;&#1072;&#1088;&#1072;\Downloads\alarm_clock_ticking_loop_002.mp3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7.xml"/><Relationship Id="rId1" Type="http://schemas.openxmlformats.org/officeDocument/2006/relationships/video" Target="file:///C:\Users\&#1044;&#1080;&#1085;&#1072;&#1088;&#1072;\Desktop\YouCut_20200725_183626697.mp4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7.xml"/><Relationship Id="rId1" Type="http://schemas.openxmlformats.org/officeDocument/2006/relationships/audio" Target="file:///C:\Users\&#1044;&#1080;&#1085;&#1072;&#1088;&#1072;\Downloads\alarm_clock_ticking_loop_002.mp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7.xml"/><Relationship Id="rId1" Type="http://schemas.openxmlformats.org/officeDocument/2006/relationships/audio" Target="file:///C:\Users\&#1044;&#1080;&#1085;&#1072;&#1088;&#1072;\Downloads\alarm_clock_ticking_loop_002.mp3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00034" y="571480"/>
            <a:ext cx="4214842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тоқсан</a:t>
            </a:r>
          </a:p>
          <a:p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қазақ тілі </a:t>
            </a:r>
          </a:p>
          <a:p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Сынып: 4 </a:t>
            </a:r>
            <a:endParaRPr lang="ru-RU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7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7686" y="1357298"/>
            <a:ext cx="3707144" cy="4809805"/>
          </a:xfrm>
          <a:prstGeom prst="rect">
            <a:avLst/>
          </a:prstGeom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214742" y="-214338"/>
            <a:ext cx="8229600" cy="1143000"/>
          </a:xfrm>
        </p:spPr>
        <p:txBody>
          <a:bodyPr>
            <a:normAutofit/>
          </a:bodyPr>
          <a:lstStyle/>
          <a:p>
            <a:r>
              <a:rPr lang="kk-KZ" sz="2000" dirty="0" smtClean="0"/>
              <a:t>10-тапсырма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229600" cy="614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Мәтінді түсініп оқып, сұрақтарға жауап бер 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214422"/>
            <a:ext cx="87154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Бірде Еркебай күні бойы ойнап, сабағына дайындалмастан, ұйықтап қалады.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Таңертең әлденені сылтауратып, мектепке барғысы келмей, жүріп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алды. Мұны әжесі байқады да, киімін кие бастады. </a:t>
            </a: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Әже, сіз қайда барасыз? – деді Еркебай.</a:t>
            </a: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Мектепке.</a:t>
            </a: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Онда не істейсіз, әже?</a:t>
            </a: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Сенің орныңа оқып келемін.</a:t>
            </a: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Еркебай қатты ұялды.</a:t>
            </a: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Әже, әже-тай, бармай-ақ қойыңызшы, өзім барамын! </a:t>
            </a: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Сол күннен кейін Еркебайдың сабағы жөнделе бастады. Күні бойы ойнағанды қойды.Әжесінің рұқсатымен біраз ойнап келеді де, сабағына кіріседі.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42974" y="428604"/>
            <a:ext cx="7467600" cy="642958"/>
          </a:xfrm>
        </p:spPr>
        <p:txBody>
          <a:bodyPr>
            <a:norm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</a:rPr>
              <a:t>Мәтін бойынша сұрақтарға жауап бер.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1000108"/>
            <a:ext cx="84296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Еркебай әжесіне не деді?  </a:t>
            </a:r>
            <a:endParaRPr lang="kk-KZ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Әжесі </a:t>
            </a:r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немересіне не деп жауап берді</a:t>
            </a:r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Еркебайдың өзгеруіне не әсер етті?</a:t>
            </a:r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2571744"/>
            <a:ext cx="7000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Дескрипторы:</a:t>
            </a: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Мәтінді оқиды, сұрақтарға нақты жауап береді.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57422" y="3857628"/>
            <a:ext cx="7072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Сабақ аяқталды!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alarm_clock_ticking_loop_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571472" y="5857892"/>
            <a:ext cx="509590" cy="509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1960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827107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solidFill>
                  <a:schemeClr val="accent1">
                    <a:lumMod val="75000"/>
                  </a:schemeClr>
                </a:solidFill>
              </a:rPr>
              <a:t>1-бөлім:</a:t>
            </a:r>
            <a:r>
              <a:rPr lang="kk-KZ" sz="3200" b="1" dirty="0" smtClean="0">
                <a:solidFill>
                  <a:srgbClr val="C00000"/>
                </a:solidFill>
              </a:rPr>
              <a:t>Менің Отаным – Қазақстан 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2214554"/>
            <a:ext cx="6172200" cy="1371600"/>
          </a:xfrm>
        </p:spPr>
        <p:txBody>
          <a:bodyPr/>
          <a:lstStyle/>
          <a:p>
            <a:r>
              <a:rPr lang="kk-KZ" sz="2800" b="1" dirty="0" smtClean="0">
                <a:solidFill>
                  <a:schemeClr val="accent1">
                    <a:lumMod val="75000"/>
                  </a:schemeClr>
                </a:solidFill>
              </a:rPr>
              <a:t>Осы сабақ арқылы жүзеге асатын оқу мақсаттары :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71472" y="1000108"/>
            <a:ext cx="8358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solidFill>
                  <a:schemeClr val="accent1">
                    <a:lumMod val="75000"/>
                  </a:schemeClr>
                </a:solidFill>
              </a:rPr>
              <a:t>Тақырыбы:</a:t>
            </a:r>
            <a:r>
              <a:rPr lang="kk-KZ" sz="3200" b="1" dirty="0" smtClean="0">
                <a:solidFill>
                  <a:srgbClr val="C00000"/>
                </a:solidFill>
              </a:rPr>
              <a:t> Ауызша және жазбаша сөйлеу  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928662" y="3500438"/>
            <a:ext cx="78581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Мәтіннің</a:t>
            </a:r>
            <a:r>
              <a:rPr kumimoji="0" lang="kk-KZ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тақырыбы берілген диаграмма, </a:t>
            </a:r>
            <a:r>
              <a:rPr lang="kk-KZ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kk-KZ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ызба, кесте бойынша мәтіннің мазмұнын болжау және өз ойын дәлелдеу.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/>
          </a:bodyPr>
          <a:lstStyle/>
          <a:p>
            <a:r>
              <a:rPr lang="kk-KZ" sz="3600" b="1" dirty="0" smtClean="0">
                <a:solidFill>
                  <a:schemeClr val="accent1">
                    <a:lumMod val="75000"/>
                  </a:schemeClr>
                </a:solidFill>
              </a:rPr>
              <a:t>Бағалау критерийлері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28661" y="1779432"/>
            <a:ext cx="6377653" cy="935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4" name="Прямоугольник 3"/>
          <p:cNvSpPr/>
          <p:nvPr/>
        </p:nvSpPr>
        <p:spPr>
          <a:xfrm>
            <a:off x="1000099" y="3493944"/>
            <a:ext cx="6377653" cy="935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5" name="Прямоугольник 4"/>
          <p:cNvSpPr/>
          <p:nvPr/>
        </p:nvSpPr>
        <p:spPr>
          <a:xfrm>
            <a:off x="1142975" y="5208456"/>
            <a:ext cx="6377653" cy="935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57356" y="1571612"/>
            <a:ext cx="571504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Диалогке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</a:rPr>
              <a:t>қатысады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00298" y="4857760"/>
            <a:ext cx="571504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</a:rPr>
              <a:t>Оқу мақсатына сәйкес дауыстап, түсініп, іштей, мәнерлеп, сын тұрғысынан бағалап, көз жүгіртіп оқу дағдылары жетілдіріледі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14546" y="3214686"/>
            <a:ext cx="571504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643173" y="3210580"/>
            <a:ext cx="463829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Берілген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тақырып бойынша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өз көзқарасын білдіріп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ой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қорыту жасай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алады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</a:rPr>
              <a:t>Сабақтың басы:</a:t>
            </a:r>
            <a:br>
              <a:rPr lang="kk-KZ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</a:rPr>
              <a:t>ресурс – бейнеролик </a:t>
            </a:r>
            <a:endParaRPr lang="ru-RU" b="1" dirty="0"/>
          </a:p>
        </p:txBody>
      </p:sp>
      <p:pic>
        <p:nvPicPr>
          <p:cNvPr id="3" name="YouCut_20200725_18362669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00100" y="2000240"/>
            <a:ext cx="6715172" cy="39290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b="1" dirty="0" smtClean="0">
                <a:solidFill>
                  <a:schemeClr val="tx2"/>
                </a:solidFill>
              </a:rPr>
              <a:t>Сен ауызша және жазбаша сөйлеуді қалай түсінесің?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1571612"/>
            <a:ext cx="835824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Ауызша сөйлеу </a:t>
            </a:r>
            <a:r>
              <a:rPr lang="kk-K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адамдардың бір-бірімен тікелей дыбыс арқылы қарым-қатынас жасауы болып есептеледі.</a:t>
            </a:r>
          </a:p>
          <a:p>
            <a:r>
              <a:rPr lang="kk-KZ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Жазбаша сөйлеу </a:t>
            </a:r>
            <a:r>
              <a:rPr lang="kk-K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арнаулы әдістер арқылы меңгеріледі. Жазу кезінде адам қатты зейін қойып, сөзін ойлап жазады. 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214290"/>
            <a:ext cx="607223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Өлеңді мұқият тыңда</a:t>
            </a:r>
          </a:p>
          <a:p>
            <a:r>
              <a:rPr lang="kk-KZ" dirty="0" smtClean="0"/>
              <a:t>                        </a:t>
            </a:r>
          </a:p>
          <a:p>
            <a:r>
              <a:rPr lang="kk-KZ" sz="2000" dirty="0" smtClean="0"/>
              <a:t>                     </a:t>
            </a:r>
            <a:r>
              <a:rPr lang="kk-KZ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Үш бақытым 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Ең бірінші бақытым – Халқым  менің,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Соған берем ойымның алтын кенін. 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 бар болса, мен бармын, қор болмаймын,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Қымбаттырақ алтыннан нарқым менің. </a:t>
            </a:r>
          </a:p>
          <a:p>
            <a:endParaRPr lang="kk-KZ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 екінші бақытым – Тілім менің,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Тас жүректі тіліммен тілімдедім.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Кей-кейде дүниеден түңілсем де, 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Қасиетті тілімнен түңілмедім. </a:t>
            </a:r>
          </a:p>
          <a:p>
            <a:endParaRPr lang="kk-KZ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Бақытым бар үшінші – “Отан” деген, 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Кім мықты? – десе біреу: “Отан” дер ем.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Оты сөнген жалғанда жан барсың ба?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Ойланбай-ақ кел дағы от ал менен. </a:t>
            </a:r>
          </a:p>
          <a:p>
            <a:endParaRPr lang="kk-KZ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500694" y="3929066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i="1" u="sng" dirty="0" smtClean="0"/>
              <a:t>Мұқағали Мақатаев </a:t>
            </a:r>
            <a:endParaRPr lang="ru-RU" sz="2400" b="1" i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642910" y="5643578"/>
            <a:ext cx="8501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Дескрипторы:</a:t>
            </a:r>
          </a:p>
          <a:p>
            <a:r>
              <a:rPr lang="kk-KZ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Өлеңді мәнерлеп оқиды;</a:t>
            </a:r>
          </a:p>
        </p:txBody>
      </p:sp>
      <p:pic>
        <p:nvPicPr>
          <p:cNvPr id="7" name="Рисунок 6" descr="37fbad355cd67c6c1ae332d77244377d-e153415475217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642918"/>
            <a:ext cx="2854071" cy="3014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larm_clock_ticking_loop_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571472" y="6019816"/>
            <a:ext cx="500066" cy="50006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5720" y="428604"/>
            <a:ext cx="88582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/>
              <a:t>Өлеңнің екінші шумағын жатқа жаз. Сөйлеудің қай түрін қолданасың?</a:t>
            </a:r>
          </a:p>
          <a:p>
            <a:endParaRPr lang="kk-KZ" sz="2000" b="1" dirty="0" smtClean="0"/>
          </a:p>
          <a:p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57158" y="857232"/>
            <a:ext cx="72152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Өлеңдегі “тілімдедім” сөзі қандай мағынаны береді?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071538" y="2214554"/>
          <a:ext cx="6453189" cy="6000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1063"/>
                <a:gridCol w="2151063"/>
                <a:gridCol w="2151063"/>
              </a:tblGrid>
              <a:tr h="600076">
                <a:tc>
                  <a:txBody>
                    <a:bodyPr/>
                    <a:lstStyle/>
                    <a:p>
                      <a:r>
                        <a:rPr lang="kk-KZ" sz="2400" b="1" dirty="0" smtClean="0"/>
                        <a:t>1.Жұмсарттым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/>
                        <a:t>2.Жібіттім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/>
                        <a:t>3.Кестім 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785918" y="3357562"/>
            <a:ext cx="55007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 екінші бақытым – Тілім менің,</a:t>
            </a:r>
          </a:p>
          <a:p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Тас жүректі тіліммен тілімдедім.</a:t>
            </a:r>
          </a:p>
          <a:p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Кей-кейде дүниеден түңілсем де, </a:t>
            </a:r>
          </a:p>
          <a:p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Қасиетті тілімнен түңілмедім</a:t>
            </a:r>
            <a:r>
              <a:rPr lang="kk-KZ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85720" y="0"/>
            <a:ext cx="6572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7-тапсырма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142976" y="5357826"/>
            <a:ext cx="5572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Дескрипторы: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Сөйлеудің түрін ажыратады</a:t>
            </a:r>
            <a:r>
              <a:rPr lang="kk-KZ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0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7158" y="2500306"/>
            <a:ext cx="4273747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Аңдамай сөйлеген ... </a:t>
            </a:r>
            <a:endParaRPr lang="ru-RU" sz="28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3000372"/>
            <a:ext cx="3381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Айтылған сөз - ...  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21429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/>
              <a:t>Көп нүктенің орнындағы сөзді тауып жаз, мақалдың мағынасын түсін.</a:t>
            </a:r>
            <a:endParaRPr lang="ru-RU" sz="2400" b="1" dirty="0"/>
          </a:p>
        </p:txBody>
      </p:sp>
      <p:pic>
        <p:nvPicPr>
          <p:cNvPr id="17" name="alarm_clock_ticking_loop_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668812" y="6286520"/>
            <a:ext cx="331537" cy="3048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00034" y="1285860"/>
            <a:ext cx="36521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Жақсы сөз - 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 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5720" y="1643050"/>
            <a:ext cx="36521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Сөз сүйектен өтеді,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 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282" y="2071678"/>
            <a:ext cx="5517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Өз білмегеніңді кішіден сұра, 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 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0034" y="3500438"/>
            <a:ext cx="4196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Біліп тұрсаңда,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 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0034" y="4000504"/>
            <a:ext cx="4429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Жақсы кітап - жақсы дос, ...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21143" y="1285860"/>
            <a:ext cx="2875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</a:t>
            </a:r>
            <a:r>
              <a:rPr lang="kk-KZ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арым ырыс 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71868" y="1643050"/>
            <a:ext cx="2952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kk-KZ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аяқ еттен өтеді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57752" y="2071678"/>
            <a:ext cx="5786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ү</a:t>
            </a:r>
            <a:r>
              <a:rPr lang="kk-K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лкен жоқ болса, кішіден сұра</a:t>
            </a:r>
            <a:endParaRPr lang="ru-RU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43240" y="3500438"/>
            <a:ext cx="3108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kk-KZ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ұрап ал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0" y="3929066"/>
            <a:ext cx="2641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ү</a:t>
            </a:r>
            <a:r>
              <a:rPr lang="kk-KZ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нсіз ұстаз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43306" y="2500306"/>
            <a:ext cx="3570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ауырмай өледі 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00364" y="3000372"/>
            <a:ext cx="3185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атылған оқ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14282" y="0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8-тапсырма 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000100" y="5214950"/>
            <a:ext cx="77867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Дескрипторы: 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Жазбаша сөйлеу туралы мәтелді анықтайды және жазады</a:t>
            </a:r>
            <a:r>
              <a:rPr lang="kk-KZ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0" dur="19608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>
                <p:cTn id="5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0004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Сөз қуаты шығарар ел төріне,</a:t>
            </a:r>
          </a:p>
          <a:p>
            <a:pPr>
              <a:buNone/>
            </a:pP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Жер бетінен самғатар көк шегіне.</a:t>
            </a:r>
          </a:p>
          <a:p>
            <a:pPr>
              <a:buNone/>
            </a:pP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Екі нәрсе тірі адамға керегі:</a:t>
            </a:r>
          </a:p>
          <a:p>
            <a:pPr>
              <a:buNone/>
            </a:pP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Бірі – көңіл, бірі – тілдің желегі. </a:t>
            </a:r>
          </a:p>
          <a:p>
            <a:pPr>
              <a:buNone/>
            </a:pP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Көңіл – тілдің иесі, сүйенеді сөз тілге, </a:t>
            </a:r>
          </a:p>
          <a:p>
            <a:pPr>
              <a:buNone/>
            </a:pP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Сөз күйресе, күйгені көңіл мен тіл, көркің де.</a:t>
            </a:r>
          </a:p>
          <a:p>
            <a:pPr>
              <a:buNone/>
            </a:pP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Жүсіп Баласұғын.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0"/>
            <a:ext cx="735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9-тапсырма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4214818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Бұл өлеңдегі “сөз қуаты” тіркесі қандай мағынаны беретінін анықтайық.</a:t>
            </a: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Әдемі сөз              2. Дұрыс сөйлеу                  3.Сөздің күші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2294</TotalTime>
  <Words>568</Words>
  <PresentationFormat>Экран (4:3)</PresentationFormat>
  <Paragraphs>93</Paragraphs>
  <Slides>11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1_Тема Office</vt:lpstr>
      <vt:lpstr>Слайд 1</vt:lpstr>
      <vt:lpstr>1-бөлім:Менің Отаным – Қазақстан </vt:lpstr>
      <vt:lpstr>Бағалау критерийлері</vt:lpstr>
      <vt:lpstr>Сабақтың басы: ресурс – бейнеролик </vt:lpstr>
      <vt:lpstr>Сен ауызша және жазбаша сөйлеуді қалай түсінесің?</vt:lpstr>
      <vt:lpstr>Слайд 6</vt:lpstr>
      <vt:lpstr>Слайд 7</vt:lpstr>
      <vt:lpstr>Слайд 8</vt:lpstr>
      <vt:lpstr>Слайд 9</vt:lpstr>
      <vt:lpstr>10-тапсырма</vt:lpstr>
      <vt:lpstr>Мәтін бойынша сұрақтарға жауап бер.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Динара</cp:lastModifiedBy>
  <cp:revision>15</cp:revision>
  <dcterms:modified xsi:type="dcterms:W3CDTF">2020-08-01T12:56:29Z</dcterms:modified>
</cp:coreProperties>
</file>