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2" r:id="rId6"/>
    <p:sldId id="263" r:id="rId7"/>
    <p:sldId id="264" r:id="rId8"/>
    <p:sldId id="265" r:id="rId9"/>
    <p:sldId id="266" r:id="rId10"/>
    <p:sldId id="267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119" autoAdjust="0"/>
  </p:normalViewPr>
  <p:slideViewPr>
    <p:cSldViewPr>
      <p:cViewPr varScale="1">
        <p:scale>
          <a:sx n="62" d="100"/>
          <a:sy n="62" d="100"/>
        </p:scale>
        <p:origin x="1075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012DA-9F0E-4A6F-BCD0-3D84A41779EA}" type="datetimeFigureOut">
              <a:rPr lang="ru-RU" smtClean="0"/>
              <a:t>15.08.2020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CC0D8-F9CA-4129-B76E-F8BDB8A88B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3967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012DA-9F0E-4A6F-BCD0-3D84A41779EA}" type="datetimeFigureOut">
              <a:rPr lang="ru-RU" smtClean="0"/>
              <a:t>15.08.2020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CC0D8-F9CA-4129-B76E-F8BDB8A88B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3294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012DA-9F0E-4A6F-BCD0-3D84A41779EA}" type="datetimeFigureOut">
              <a:rPr lang="ru-RU" smtClean="0"/>
              <a:t>15.08.2020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CC0D8-F9CA-4129-B76E-F8BDB8A88B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7161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012DA-9F0E-4A6F-BCD0-3D84A41779EA}" type="datetimeFigureOut">
              <a:rPr lang="ru-RU" smtClean="0"/>
              <a:t>15.08.2020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CC0D8-F9CA-4129-B76E-F8BDB8A88B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2086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012DA-9F0E-4A6F-BCD0-3D84A41779EA}" type="datetimeFigureOut">
              <a:rPr lang="ru-RU" smtClean="0"/>
              <a:t>15.08.2020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CC0D8-F9CA-4129-B76E-F8BDB8A88B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45939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012DA-9F0E-4A6F-BCD0-3D84A41779EA}" type="datetimeFigureOut">
              <a:rPr lang="ru-RU" smtClean="0"/>
              <a:t>15.08.2020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CC0D8-F9CA-4129-B76E-F8BDB8A88B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1217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012DA-9F0E-4A6F-BCD0-3D84A41779EA}" type="datetimeFigureOut">
              <a:rPr lang="ru-RU" smtClean="0"/>
              <a:t>15.08.2020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CC0D8-F9CA-4129-B76E-F8BDB8A88B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4411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012DA-9F0E-4A6F-BCD0-3D84A41779EA}" type="datetimeFigureOut">
              <a:rPr lang="ru-RU" smtClean="0"/>
              <a:t>15.08.2020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CC0D8-F9CA-4129-B76E-F8BDB8A88B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0433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012DA-9F0E-4A6F-BCD0-3D84A41779EA}" type="datetimeFigureOut">
              <a:rPr lang="ru-RU" smtClean="0"/>
              <a:t>15.08.2020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CC0D8-F9CA-4129-B76E-F8BDB8A88B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3092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012DA-9F0E-4A6F-BCD0-3D84A41779EA}" type="datetimeFigureOut">
              <a:rPr lang="ru-RU" smtClean="0"/>
              <a:t>15.08.2020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CC0D8-F9CA-4129-B76E-F8BDB8A88B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6221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012DA-9F0E-4A6F-BCD0-3D84A41779EA}" type="datetimeFigureOut">
              <a:rPr lang="ru-RU" smtClean="0"/>
              <a:t>15.08.2020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CC0D8-F9CA-4129-B76E-F8BDB8A88B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8225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8012DA-9F0E-4A6F-BCD0-3D84A41779EA}" type="datetimeFigureOut">
              <a:rPr lang="ru-RU" smtClean="0"/>
              <a:t>15.08.2020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8CC0D8-F9CA-4129-B76E-F8BDB8A88B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232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00B0F0"/>
                </a:solidFill>
              </a:rPr>
              <a:t>4-Сынып</a:t>
            </a:r>
            <a:endParaRPr lang="ru-RU" sz="4000" b="1" dirty="0">
              <a:solidFill>
                <a:srgbClr val="00B0F0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kk-KZ" sz="6600" b="1" dirty="0" smtClean="0">
                <a:solidFill>
                  <a:srgbClr val="0070C0"/>
                </a:solidFill>
                <a:cs typeface="FrankRuehl" pitchFamily="34" charset="-79"/>
              </a:rPr>
              <a:t>Сабақтың тақырыбы:</a:t>
            </a:r>
          </a:p>
          <a:p>
            <a:pPr marL="0" indent="0" algn="ctr">
              <a:buNone/>
            </a:pPr>
            <a:r>
              <a:rPr lang="kk-KZ" sz="8800" b="1" dirty="0" smtClean="0">
                <a:solidFill>
                  <a:srgbClr val="0070C0"/>
                </a:solidFill>
                <a:cs typeface="FrankRuehl" pitchFamily="34" charset="-79"/>
              </a:rPr>
              <a:t>Сөз тіркесі</a:t>
            </a:r>
            <a:endParaRPr lang="ru-RU" sz="8800" b="1" dirty="0">
              <a:solidFill>
                <a:srgbClr val="0070C0"/>
              </a:solidFill>
              <a:cs typeface="FrankRuehl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548836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32656"/>
            <a:ext cx="8856983" cy="60486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84930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6000" b="1" dirty="0" smtClean="0">
                <a:solidFill>
                  <a:srgbClr val="00B0F0"/>
                </a:solidFill>
              </a:rPr>
              <a:t>Сабақтың мақсаты:</a:t>
            </a:r>
            <a:endParaRPr lang="ru-RU" sz="6000" b="1" dirty="0">
              <a:solidFill>
                <a:srgbClr val="00B0F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b="1" dirty="0" smtClean="0">
                <a:solidFill>
                  <a:srgbClr val="0070C0"/>
                </a:solidFill>
              </a:rPr>
              <a:t>3.3.3 Сөз тіркесі ұғымын толық түсіне отырып алған білімдерін толықтыру және сөз тіркесінің жасалу </a:t>
            </a:r>
            <a:r>
              <a:rPr lang="kk-KZ" b="1" dirty="0" smtClean="0">
                <a:solidFill>
                  <a:srgbClr val="0070C0"/>
                </a:solidFill>
              </a:rPr>
              <a:t>жолын,мағынасын </a:t>
            </a:r>
            <a:r>
              <a:rPr lang="kk-KZ" b="1" dirty="0" smtClean="0">
                <a:solidFill>
                  <a:srgbClr val="0070C0"/>
                </a:solidFill>
              </a:rPr>
              <a:t>түсіну.</a:t>
            </a:r>
            <a:endParaRPr lang="ru-RU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525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6000" b="1" dirty="0" smtClean="0">
                <a:solidFill>
                  <a:srgbClr val="00B0F0"/>
                </a:solidFill>
              </a:rPr>
              <a:t>Сөз тіркесі</a:t>
            </a:r>
            <a:endParaRPr lang="ru-RU" sz="6000" b="1" dirty="0">
              <a:solidFill>
                <a:srgbClr val="00B0F0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Autofit/>
          </a:bodyPr>
          <a:lstStyle/>
          <a:p>
            <a:r>
              <a:rPr lang="kk-KZ" sz="2000" b="1" dirty="0" smtClean="0">
                <a:solidFill>
                  <a:srgbClr val="002060"/>
                </a:solidFill>
              </a:rPr>
              <a:t>Толық мағыналы екі я бірнеше сөздің бір-біріне тұлғалық әрі мағыналық жағынан бағына байланысуын атаймыз.</a:t>
            </a:r>
          </a:p>
          <a:p>
            <a:r>
              <a:rPr lang="kk-KZ" sz="2000" b="1" dirty="0" smtClean="0">
                <a:solidFill>
                  <a:srgbClr val="002060"/>
                </a:solidFill>
              </a:rPr>
              <a:t>Мысалы: Қайрат балаларға Досанмен болған әңгіменің мән-жайын баяндады деген сөйлемдегі сөздер мына сияқты тіркестерден құралған:</a:t>
            </a:r>
          </a:p>
          <a:p>
            <a:r>
              <a:rPr lang="kk-KZ" sz="2000" b="1" dirty="0" smtClean="0">
                <a:solidFill>
                  <a:srgbClr val="002060"/>
                </a:solidFill>
              </a:rPr>
              <a:t>•Қайрат баяндады;</a:t>
            </a:r>
          </a:p>
          <a:p>
            <a:r>
              <a:rPr lang="kk-KZ" sz="2000" b="1" dirty="0" smtClean="0">
                <a:solidFill>
                  <a:srgbClr val="002060"/>
                </a:solidFill>
              </a:rPr>
              <a:t>•балаларға баяндады;</a:t>
            </a:r>
          </a:p>
          <a:p>
            <a:r>
              <a:rPr lang="kk-KZ" sz="2000" b="1" dirty="0" smtClean="0">
                <a:solidFill>
                  <a:srgbClr val="002060"/>
                </a:solidFill>
              </a:rPr>
              <a:t>•Досанмен болған;</a:t>
            </a:r>
          </a:p>
          <a:p>
            <a:r>
              <a:rPr lang="kk-KZ" sz="2000" b="1" dirty="0" smtClean="0">
                <a:solidFill>
                  <a:srgbClr val="002060"/>
                </a:solidFill>
              </a:rPr>
              <a:t>•болған әңгіменің;</a:t>
            </a:r>
          </a:p>
          <a:p>
            <a:r>
              <a:rPr lang="kk-KZ" sz="2000" b="1" dirty="0" smtClean="0">
                <a:solidFill>
                  <a:srgbClr val="002060"/>
                </a:solidFill>
              </a:rPr>
              <a:t>•әңгіменің мән-жайын;</a:t>
            </a:r>
          </a:p>
          <a:p>
            <a:r>
              <a:rPr lang="kk-KZ" sz="2000" b="1" dirty="0" smtClean="0">
                <a:solidFill>
                  <a:srgbClr val="002060"/>
                </a:solidFill>
              </a:rPr>
              <a:t>•мән-жайын баяндады.</a:t>
            </a:r>
          </a:p>
          <a:p>
            <a:r>
              <a:rPr lang="kk-KZ" sz="2000" b="1" dirty="0" smtClean="0">
                <a:solidFill>
                  <a:srgbClr val="002060"/>
                </a:solidFill>
              </a:rPr>
              <a:t>Мұнда әрбір сөз өзін керек қылған, қажет етіп тұрған сөзбен ғана байланысқан. Сөздердің мағыналық  байланысын сұрау қою арқылы табамыз.</a:t>
            </a:r>
            <a:endParaRPr lang="kk-KZ" sz="2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418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000" b="1" dirty="0" err="1" smtClean="0">
                <a:solidFill>
                  <a:srgbClr val="00B0F0"/>
                </a:solidFill>
              </a:rPr>
              <a:t>Сөздердің</a:t>
            </a:r>
            <a:r>
              <a:rPr lang="ru-RU" sz="4000" b="1" dirty="0" smtClean="0">
                <a:solidFill>
                  <a:srgbClr val="00B0F0"/>
                </a:solidFill>
              </a:rPr>
              <a:t> </a:t>
            </a:r>
            <a:r>
              <a:rPr lang="ru-RU" sz="4000" b="1" dirty="0" err="1" smtClean="0">
                <a:solidFill>
                  <a:srgbClr val="00B0F0"/>
                </a:solidFill>
              </a:rPr>
              <a:t>байланысу</a:t>
            </a:r>
            <a:r>
              <a:rPr lang="ru-RU" sz="4000" b="1" dirty="0" smtClean="0">
                <a:solidFill>
                  <a:srgbClr val="00B0F0"/>
                </a:solidFill>
              </a:rPr>
              <a:t> </a:t>
            </a:r>
            <a:r>
              <a:rPr lang="ru-RU" sz="4000" b="1" dirty="0" err="1" smtClean="0">
                <a:solidFill>
                  <a:srgbClr val="00B0F0"/>
                </a:solidFill>
              </a:rPr>
              <a:t>тәсілдері</a:t>
            </a:r>
            <a:r>
              <a:rPr lang="ru-RU" sz="4000" b="1" dirty="0" smtClean="0">
                <a:solidFill>
                  <a:srgbClr val="00B0F0"/>
                </a:solidFill>
              </a:rPr>
              <a:t/>
            </a:r>
            <a:br>
              <a:rPr lang="ru-RU" sz="4000" b="1" dirty="0" smtClean="0">
                <a:solidFill>
                  <a:srgbClr val="00B0F0"/>
                </a:solidFill>
              </a:rPr>
            </a:br>
            <a:endParaRPr lang="ru-RU" sz="4000" b="1" dirty="0">
              <a:solidFill>
                <a:srgbClr val="00B0F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4896545"/>
          </a:xfrm>
        </p:spPr>
        <p:txBody>
          <a:bodyPr>
            <a:noAutofit/>
          </a:bodyPr>
          <a:lstStyle/>
          <a:p>
            <a:r>
              <a:rPr lang="kk-KZ" sz="2800" b="1" dirty="0" smtClean="0">
                <a:solidFill>
                  <a:srgbClr val="0070C0"/>
                </a:solidFill>
              </a:rPr>
              <a:t>Сөздер өзара тіркескенде, бір-бірімен әр түрлі тәсілдер</a:t>
            </a:r>
          </a:p>
          <a:p>
            <a:r>
              <a:rPr lang="kk-KZ" sz="2800" b="1" dirty="0" smtClean="0">
                <a:solidFill>
                  <a:srgbClr val="0070C0"/>
                </a:solidFill>
              </a:rPr>
              <a:t>арқылы байланысады:</a:t>
            </a:r>
          </a:p>
          <a:p>
            <a:r>
              <a:rPr lang="kk-KZ" sz="2800" b="1" dirty="0" smtClean="0">
                <a:solidFill>
                  <a:srgbClr val="0070C0"/>
                </a:solidFill>
              </a:rPr>
              <a:t>•Сөздер өзара қосымшалар арқылы, әсіресе жалғаулар</a:t>
            </a:r>
          </a:p>
          <a:p>
            <a:r>
              <a:rPr lang="kk-KZ" sz="2800" b="1" dirty="0" smtClean="0">
                <a:solidFill>
                  <a:srgbClr val="0070C0"/>
                </a:solidFill>
              </a:rPr>
              <a:t>арқылы, байланысады.</a:t>
            </a:r>
          </a:p>
          <a:p>
            <a:r>
              <a:rPr lang="kk-KZ" sz="2800" b="1" dirty="0" smtClean="0">
                <a:solidFill>
                  <a:srgbClr val="0070C0"/>
                </a:solidFill>
              </a:rPr>
              <a:t>•Сөздер бір-бірімен септеулік шылаулар</a:t>
            </a:r>
          </a:p>
          <a:p>
            <a:r>
              <a:rPr lang="kk-KZ" sz="2800" b="1" dirty="0" smtClean="0">
                <a:solidFill>
                  <a:srgbClr val="0070C0"/>
                </a:solidFill>
              </a:rPr>
              <a:t>арқылы байланысады.</a:t>
            </a:r>
          </a:p>
          <a:p>
            <a:r>
              <a:rPr lang="kk-KZ" sz="2800" b="1" dirty="0" smtClean="0">
                <a:solidFill>
                  <a:srgbClr val="0070C0"/>
                </a:solidFill>
              </a:rPr>
              <a:t>•Сөздер өзара ешбір жалғаусыз, шылаусыз, түбір</a:t>
            </a:r>
          </a:p>
          <a:p>
            <a:r>
              <a:rPr lang="kk-KZ" sz="2800" b="1" dirty="0" smtClean="0">
                <a:solidFill>
                  <a:srgbClr val="0070C0"/>
                </a:solidFill>
              </a:rPr>
              <a:t>тұлғаларында тұрып байланысады.</a:t>
            </a:r>
          </a:p>
          <a:p>
            <a:r>
              <a:rPr lang="kk-KZ" sz="2800" b="1" dirty="0" smtClean="0">
                <a:solidFill>
                  <a:srgbClr val="0070C0"/>
                </a:solidFill>
              </a:rPr>
              <a:t>•Сөздердің арасындағы мағыналық байланыс</a:t>
            </a:r>
          </a:p>
          <a:p>
            <a:r>
              <a:rPr lang="kk-KZ" sz="2800" b="1" dirty="0" smtClean="0">
                <a:solidFill>
                  <a:srgbClr val="0070C0"/>
                </a:solidFill>
              </a:rPr>
              <a:t>кейде дауыс ырғағы арқылы де беріледі.</a:t>
            </a:r>
            <a:endParaRPr lang="kk-KZ" sz="28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2834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Асель\Pictures\img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1705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Асель\Pictures\slide-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792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720"/>
          </a:xfrm>
        </p:spPr>
        <p:txBody>
          <a:bodyPr/>
          <a:lstStyle/>
          <a:p>
            <a:r>
              <a:rPr lang="ru-RU" b="1" dirty="0" err="1" smtClean="0">
                <a:solidFill>
                  <a:srgbClr val="00B0F0"/>
                </a:solidFill>
              </a:rPr>
              <a:t>Сөздердің</a:t>
            </a:r>
            <a:r>
              <a:rPr lang="ru-RU" b="1" dirty="0" smtClean="0">
                <a:solidFill>
                  <a:srgbClr val="00B0F0"/>
                </a:solidFill>
              </a:rPr>
              <a:t> </a:t>
            </a:r>
            <a:r>
              <a:rPr lang="ru-RU" b="1" dirty="0" err="1" smtClean="0">
                <a:solidFill>
                  <a:srgbClr val="00B0F0"/>
                </a:solidFill>
              </a:rPr>
              <a:t>байланысу</a:t>
            </a:r>
            <a:r>
              <a:rPr lang="ru-RU" b="1" dirty="0" smtClean="0">
                <a:solidFill>
                  <a:srgbClr val="00B0F0"/>
                </a:solidFill>
              </a:rPr>
              <a:t> </a:t>
            </a:r>
            <a:r>
              <a:rPr lang="ru-RU" b="1" dirty="0" err="1" smtClean="0">
                <a:solidFill>
                  <a:srgbClr val="00B0F0"/>
                </a:solidFill>
              </a:rPr>
              <a:t>түрлері</a:t>
            </a:r>
            <a:endParaRPr lang="ru-RU" b="1" dirty="0">
              <a:solidFill>
                <a:srgbClr val="00B0F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832648"/>
          </a:xfrm>
        </p:spPr>
        <p:txBody>
          <a:bodyPr>
            <a:normAutofit fontScale="25000" lnSpcReduction="20000"/>
          </a:bodyPr>
          <a:lstStyle/>
          <a:p>
            <a:endParaRPr lang="ru-RU" dirty="0" smtClean="0"/>
          </a:p>
          <a:p>
            <a:r>
              <a:rPr lang="kk-KZ" sz="6400" b="1" dirty="0" smtClean="0">
                <a:solidFill>
                  <a:srgbClr val="0070C0"/>
                </a:solidFill>
              </a:rPr>
              <a:t>Қазақ тілінде сөздердің байланысы бес түрге бөлінеді: олар - қиысу, меңгеру,</a:t>
            </a:r>
          </a:p>
          <a:p>
            <a:r>
              <a:rPr lang="kk-KZ" sz="6400" b="1" dirty="0" smtClean="0">
                <a:solidFill>
                  <a:srgbClr val="0070C0"/>
                </a:solidFill>
              </a:rPr>
              <a:t>матасу, қабысу жәнежанасу.</a:t>
            </a:r>
          </a:p>
          <a:p>
            <a:r>
              <a:rPr lang="kk-KZ" sz="6400" b="1" dirty="0" smtClean="0">
                <a:solidFill>
                  <a:srgbClr val="0070C0"/>
                </a:solidFill>
              </a:rPr>
              <a:t>Қиысу</a:t>
            </a:r>
          </a:p>
          <a:p>
            <a:r>
              <a:rPr lang="kk-KZ" sz="6400" b="1" dirty="0" smtClean="0">
                <a:solidFill>
                  <a:srgbClr val="0070C0"/>
                </a:solidFill>
              </a:rPr>
              <a:t>Қиысу деп сөзбен сөздің жіктік жалғаулары арқылы және жіктелу ретімен</a:t>
            </a:r>
          </a:p>
          <a:p>
            <a:r>
              <a:rPr lang="kk-KZ" sz="6400" b="1" dirty="0" smtClean="0">
                <a:solidFill>
                  <a:srgbClr val="0070C0"/>
                </a:solidFill>
              </a:rPr>
              <a:t>байланысқан түрін айтамыз.</a:t>
            </a:r>
          </a:p>
          <a:p>
            <a:r>
              <a:rPr lang="kk-KZ" sz="6400" b="1" dirty="0" smtClean="0">
                <a:solidFill>
                  <a:srgbClr val="0070C0"/>
                </a:solidFill>
              </a:rPr>
              <a:t>Меңгеру</a:t>
            </a:r>
          </a:p>
          <a:p>
            <a:r>
              <a:rPr lang="kk-KZ" sz="6400" b="1" dirty="0" smtClean="0">
                <a:solidFill>
                  <a:srgbClr val="0070C0"/>
                </a:solidFill>
              </a:rPr>
              <a:t>Меңгеру деп сөздің ілік септігінен басқа септік жалғаулары арқылы байланысуын</a:t>
            </a:r>
          </a:p>
          <a:p>
            <a:r>
              <a:rPr lang="kk-KZ" sz="6400" b="1" dirty="0" smtClean="0">
                <a:solidFill>
                  <a:srgbClr val="0070C0"/>
                </a:solidFill>
              </a:rPr>
              <a:t>атаймыз.</a:t>
            </a:r>
          </a:p>
          <a:p>
            <a:r>
              <a:rPr lang="kk-KZ" sz="6400" b="1" dirty="0" smtClean="0">
                <a:solidFill>
                  <a:srgbClr val="0070C0"/>
                </a:solidFill>
              </a:rPr>
              <a:t>Мысалы: үлкенді сыйлау; балтамен ағашты жару</a:t>
            </a:r>
          </a:p>
          <a:p>
            <a:r>
              <a:rPr lang="kk-KZ" sz="6400" b="1" dirty="0" smtClean="0">
                <a:solidFill>
                  <a:srgbClr val="0070C0"/>
                </a:solidFill>
              </a:rPr>
              <a:t>Матасу</a:t>
            </a:r>
          </a:p>
          <a:p>
            <a:r>
              <a:rPr lang="kk-KZ" sz="6400" b="1" dirty="0" smtClean="0">
                <a:solidFill>
                  <a:srgbClr val="0070C0"/>
                </a:solidFill>
              </a:rPr>
              <a:t>Матасу - сөздердің ілік септігі мен тәуелдік жалғаулары арқылы байланысуын</a:t>
            </a:r>
          </a:p>
          <a:p>
            <a:r>
              <a:rPr lang="kk-KZ" sz="6400" b="1" dirty="0" smtClean="0">
                <a:solidFill>
                  <a:srgbClr val="0070C0"/>
                </a:solidFill>
              </a:rPr>
              <a:t>матаса байланысу тәсілі</a:t>
            </a:r>
          </a:p>
          <a:p>
            <a:r>
              <a:rPr lang="kk-KZ" sz="6400" b="1" dirty="0" smtClean="0">
                <a:solidFill>
                  <a:srgbClr val="0070C0"/>
                </a:solidFill>
              </a:rPr>
              <a:t>Мысалы: мектеп үйі, ауылдың малы.</a:t>
            </a:r>
          </a:p>
          <a:p>
            <a:r>
              <a:rPr lang="kk-KZ" sz="6400" b="1" dirty="0" smtClean="0">
                <a:solidFill>
                  <a:srgbClr val="0070C0"/>
                </a:solidFill>
              </a:rPr>
              <a:t>Қабысу</a:t>
            </a:r>
          </a:p>
          <a:p>
            <a:r>
              <a:rPr lang="kk-KZ" sz="6400" b="1" dirty="0" smtClean="0">
                <a:solidFill>
                  <a:srgbClr val="0070C0"/>
                </a:solidFill>
              </a:rPr>
              <a:t>Қабысу - сөздердің бір-бірімен ешбір жалғаусыз, шылаусыз, тек іргелес тұру</a:t>
            </a:r>
          </a:p>
          <a:p>
            <a:r>
              <a:rPr lang="kk-KZ" sz="6400" b="1" dirty="0" smtClean="0">
                <a:solidFill>
                  <a:srgbClr val="0070C0"/>
                </a:solidFill>
              </a:rPr>
              <a:t>арқылы байланысу түрі.</a:t>
            </a:r>
          </a:p>
          <a:p>
            <a:r>
              <a:rPr lang="kk-KZ" sz="6400" b="1" dirty="0" smtClean="0">
                <a:solidFill>
                  <a:srgbClr val="0070C0"/>
                </a:solidFill>
              </a:rPr>
              <a:t>Мысалы: қызық кітап, ақ жаға, алтын сағат.</a:t>
            </a:r>
          </a:p>
          <a:p>
            <a:r>
              <a:rPr lang="kk-KZ" sz="6400" b="1" dirty="0" smtClean="0">
                <a:solidFill>
                  <a:srgbClr val="0070C0"/>
                </a:solidFill>
              </a:rPr>
              <a:t>Жанасу</a:t>
            </a:r>
          </a:p>
          <a:p>
            <a:r>
              <a:rPr lang="kk-KZ" sz="6400" b="1" dirty="0" smtClean="0">
                <a:solidFill>
                  <a:srgbClr val="0070C0"/>
                </a:solidFill>
              </a:rPr>
              <a:t>Жанасу деп алдыңғы сөздің соңғы сөзбен шылаулар арқылы немесе ешбір</a:t>
            </a:r>
          </a:p>
          <a:p>
            <a:r>
              <a:rPr lang="kk-KZ" sz="6400" b="1" dirty="0" smtClean="0">
                <a:solidFill>
                  <a:srgbClr val="0070C0"/>
                </a:solidFill>
              </a:rPr>
              <a:t>жалғаусыз, түбір тұлғаларында тұрып, орын жағынан бірде іргелес, бірде алшақ</a:t>
            </a:r>
          </a:p>
          <a:p>
            <a:r>
              <a:rPr lang="kk-KZ" sz="6400" b="1" dirty="0" smtClean="0">
                <a:solidFill>
                  <a:srgbClr val="0070C0"/>
                </a:solidFill>
              </a:rPr>
              <a:t>байланысуы аталады.</a:t>
            </a:r>
          </a:p>
          <a:p>
            <a:r>
              <a:rPr lang="kk-KZ" sz="6400" b="1" dirty="0" smtClean="0">
                <a:solidFill>
                  <a:srgbClr val="0070C0"/>
                </a:solidFill>
              </a:rPr>
              <a:t>Мысалы: шарықтап ұшу, шырақтап көкке ұшу</a:t>
            </a:r>
          </a:p>
          <a:p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962448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k-KZ" sz="3600" b="1" dirty="0" smtClean="0">
                <a:solidFill>
                  <a:srgbClr val="0070C0"/>
                </a:solidFill>
              </a:rPr>
              <a:t/>
            </a:r>
            <a:br>
              <a:rPr lang="kk-KZ" sz="3600" b="1" dirty="0" smtClean="0">
                <a:solidFill>
                  <a:srgbClr val="0070C0"/>
                </a:solidFill>
              </a:rPr>
            </a:br>
            <a:r>
              <a:rPr lang="kk-KZ" sz="6000" b="1" dirty="0" smtClean="0">
                <a:solidFill>
                  <a:srgbClr val="0070C0"/>
                </a:solidFill>
              </a:rPr>
              <a:t>Оқулықпен  жұмыс.</a:t>
            </a:r>
            <a:br>
              <a:rPr lang="kk-KZ" sz="6000" b="1" dirty="0" smtClean="0">
                <a:solidFill>
                  <a:srgbClr val="0070C0"/>
                </a:solidFill>
              </a:rPr>
            </a:br>
            <a:r>
              <a:rPr lang="kk-KZ" sz="3600" b="1" dirty="0" smtClean="0">
                <a:solidFill>
                  <a:srgbClr val="0070C0"/>
                </a:solidFill>
              </a:rPr>
              <a:t>44-жаттығу</a:t>
            </a:r>
            <a:br>
              <a:rPr lang="kk-KZ" sz="3600" b="1" dirty="0" smtClean="0">
                <a:solidFill>
                  <a:srgbClr val="0070C0"/>
                </a:solidFill>
              </a:rPr>
            </a:br>
            <a:r>
              <a:rPr lang="kk-KZ" sz="3600" b="1" dirty="0" smtClean="0">
                <a:solidFill>
                  <a:srgbClr val="0070C0"/>
                </a:solidFill>
              </a:rPr>
              <a:t>58-бет</a:t>
            </a:r>
            <a:endParaRPr lang="ru-RU" sz="3600" b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k-KZ" sz="3600" b="1" dirty="0" smtClean="0"/>
          </a:p>
          <a:p>
            <a:r>
              <a:rPr lang="kk-KZ" sz="3600" b="1" dirty="0" smtClean="0"/>
              <a:t>Сөз тіркестерін оқып,мағынасын түсіндір.</a:t>
            </a:r>
          </a:p>
          <a:p>
            <a:r>
              <a:rPr lang="kk-KZ" b="1" dirty="0" smtClean="0">
                <a:solidFill>
                  <a:srgbClr val="0070C0"/>
                </a:solidFill>
              </a:rPr>
              <a:t>   Жібек орамал, өзеннің жағасы, жуас ат, сөздің мағынасы, қалың қарағай, кең сарай.</a:t>
            </a:r>
            <a:endParaRPr lang="ru-RU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4293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/>
            </a:r>
            <a:br>
              <a:rPr lang="ru-RU" b="1" dirty="0" smtClean="0">
                <a:solidFill>
                  <a:srgbClr val="0070C0"/>
                </a:solidFill>
              </a:rPr>
            </a:br>
            <a:r>
              <a:rPr lang="ru-RU" b="1" dirty="0" err="1" smtClean="0">
                <a:solidFill>
                  <a:srgbClr val="0070C0"/>
                </a:solidFill>
              </a:rPr>
              <a:t>Берілген</a:t>
            </a:r>
            <a:r>
              <a:rPr lang="ru-RU" b="1" dirty="0" smtClean="0">
                <a:solidFill>
                  <a:srgbClr val="0070C0"/>
                </a:solidFill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</a:rPr>
              <a:t>сөз</a:t>
            </a:r>
            <a:r>
              <a:rPr lang="ru-RU" b="1" dirty="0" smtClean="0">
                <a:solidFill>
                  <a:srgbClr val="0070C0"/>
                </a:solidFill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</a:rPr>
              <a:t>тіркестерінен</a:t>
            </a:r>
            <a:r>
              <a:rPr lang="ru-RU" b="1" dirty="0" smtClean="0">
                <a:solidFill>
                  <a:srgbClr val="0070C0"/>
                </a:solidFill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</a:rPr>
              <a:t>сөйлемдер</a:t>
            </a:r>
            <a:r>
              <a:rPr lang="ru-RU" b="1" dirty="0" smtClean="0">
                <a:solidFill>
                  <a:srgbClr val="0070C0"/>
                </a:solidFill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</a:rPr>
              <a:t>жазу</a:t>
            </a:r>
            <a:r>
              <a:rPr lang="ru-RU" b="1" dirty="0" smtClean="0">
                <a:solidFill>
                  <a:srgbClr val="0070C0"/>
                </a:solidFill>
              </a:rPr>
              <a:t/>
            </a:r>
            <a:br>
              <a:rPr lang="ru-RU" b="1" dirty="0" smtClean="0">
                <a:solidFill>
                  <a:srgbClr val="0070C0"/>
                </a:solidFill>
              </a:rPr>
            </a:br>
            <a:r>
              <a:rPr lang="ru-RU" sz="3600" b="1" dirty="0" smtClean="0">
                <a:solidFill>
                  <a:srgbClr val="0070C0"/>
                </a:solidFill>
              </a:rPr>
              <a:t>58-бет</a:t>
            </a:r>
            <a:r>
              <a:rPr lang="ru-RU" b="1" dirty="0" smtClean="0">
                <a:solidFill>
                  <a:srgbClr val="0070C0"/>
                </a:solidFill>
              </a:rPr>
              <a:t/>
            </a:r>
            <a:br>
              <a:rPr lang="ru-RU" b="1" dirty="0" smtClean="0">
                <a:solidFill>
                  <a:srgbClr val="0070C0"/>
                </a:solidFill>
              </a:rPr>
            </a:br>
            <a:endParaRPr lang="ru-RU" b="1" dirty="0">
              <a:solidFill>
                <a:srgbClr val="0070C0"/>
              </a:solidFill>
            </a:endParaRP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036" y="1665383"/>
            <a:ext cx="8205927" cy="43955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32736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332</Words>
  <Application>Microsoft Office PowerPoint</Application>
  <PresentationFormat>Экран (4:3)</PresentationFormat>
  <Paragraphs>55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FrankRuehl</vt:lpstr>
      <vt:lpstr>Тема Office</vt:lpstr>
      <vt:lpstr>4-Сынып</vt:lpstr>
      <vt:lpstr>Сабақтың мақсаты:</vt:lpstr>
      <vt:lpstr>Сөз тіркесі</vt:lpstr>
      <vt:lpstr>Сөздердің байланысу тәсілдері </vt:lpstr>
      <vt:lpstr>Презентация PowerPoint</vt:lpstr>
      <vt:lpstr>Презентация PowerPoint</vt:lpstr>
      <vt:lpstr>Сөздердің байланысу түрлері</vt:lpstr>
      <vt:lpstr> Оқулықпен  жұмыс. 44-жаттығу 58-бет</vt:lpstr>
      <vt:lpstr> Берілген сөз тіркестерінен сөйлемдер жазу 58-бет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4-Сынып</dc:title>
  <dc:creator>Асель</dc:creator>
  <cp:lastModifiedBy>Пользователь</cp:lastModifiedBy>
  <cp:revision>9</cp:revision>
  <dcterms:created xsi:type="dcterms:W3CDTF">2020-08-15T05:42:33Z</dcterms:created>
  <dcterms:modified xsi:type="dcterms:W3CDTF">2020-08-15T15:25:25Z</dcterms:modified>
</cp:coreProperties>
</file>