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4.10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59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rgbClr val="000000"/>
        </a:solidFill>
        <a:effectLst/>
        <a:latin typeface="Arial"/>
        <a:ea typeface="Arial"/>
        <a:sym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rgbClr val="000000"/>
        </a:solidFill>
        <a:effectLst/>
        <a:latin typeface="Arial"/>
        <a:ea typeface="Arial"/>
        <a:sym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rgbClr val="000000"/>
        </a:solidFill>
        <a:effectLst/>
        <a:latin typeface="Arial"/>
        <a:ea typeface="Arial"/>
        <a:sym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rgbClr val="000000"/>
        </a:solidFill>
        <a:effectLst/>
        <a:latin typeface="Arial"/>
        <a:ea typeface="Arial"/>
        <a:sym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400" b="0" i="0" u="none" baseline="0">
        <a:solidFill>
          <a:srgbClr val="000000"/>
        </a:solidFill>
        <a:effectLst/>
        <a:latin typeface="Arial"/>
        <a:ea typeface="Arial"/>
        <a:sym typeface="Arial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>
      <p:cViewPr varScale="1">
        <p:scale>
          <a:sx n="141" d="100"/>
          <a:sy n="141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3314" name="Google Shape;3;n" title="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cxnLst>
              <a:cxn ang="0">
                <a:pos x="0" y="0"/>
              </a:cxn>
              <a:cxn ang="0">
                <a:pos x="6096000" y="0"/>
              </a:cxn>
              <a:cxn ang="0">
                <a:pos x="6096000" y="3429000"/>
              </a:cxn>
              <a:cxn ang="0">
                <a:pos x="0" y="3429000"/>
              </a:cxn>
              <a:cxn ang="0">
                <a:pos x="0" y="0"/>
              </a:cxn>
            </a:cxnLst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spTree>
      <p:nvGrpSpPr>
        <p:cNvPr id="1" name="" title=""/>
        <p:cNvGrpSpPr/>
        <p:nvPr/>
      </p:nvGrpSpPr>
      <p:grpSpPr/>
      <p:sp>
        <p:nvSpPr>
          <p:cNvPr id="15361" name="Google Shape;51;g902194c6c9_0_1:notes" title="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cxnLst>
              <a:cxn ang="0">
                <a:pos x="0" y="0"/>
              </a:cxn>
              <a:cxn ang="0">
                <a:pos x="6096000" y="0"/>
              </a:cxn>
              <a:cxn ang="0">
                <a:pos x="6096000" y="3429000"/>
              </a:cxn>
              <a:cxn ang="0">
                <a:pos x="0" y="3429000"/>
              </a:cxn>
              <a:cxn ang="0">
                <a:pos x="0" y="0"/>
              </a:cxn>
            </a:cxnLst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prstClr val="black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62" name="Google Shape;52;g902194c6c9_0_1:notes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25" tIns="91425" rIns="91425" bIns="91425" anchor="t" anchorCtr="0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endParaRPr lang="en-US" altLang="en-US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spTree>
      <p:nvGrpSpPr>
        <p:cNvPr id="1" name="" title=""/>
        <p:cNvGrpSpPr/>
        <p:nvPr/>
      </p:nvGrpSpPr>
      <p:grpSpPr/>
      <p:sp>
        <p:nvSpPr>
          <p:cNvPr id="17409" name="Google Shape;61;g8fc78f5262_0_62:notes" title="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cxnLst>
              <a:cxn ang="0">
                <a:pos x="0" y="0"/>
              </a:cxn>
              <a:cxn ang="0">
                <a:pos x="6096000" y="0"/>
              </a:cxn>
              <a:cxn ang="0">
                <a:pos x="6096000" y="3429000"/>
              </a:cxn>
              <a:cxn ang="0">
                <a:pos x="0" y="3429000"/>
              </a:cxn>
              <a:cxn ang="0">
                <a:pos x="0" y="0"/>
              </a:cxn>
            </a:cxnLst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prstClr val="black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10" name="Google Shape;62;g8fc78f5262_0_62:notes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25" tIns="91425" rIns="91425" bIns="91425" anchor="t" anchorCtr="0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endParaRPr lang="en-US" altLang="en-US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spTree>
      <p:nvGrpSpPr>
        <p:cNvPr id="1" name="" title=""/>
        <p:cNvGrpSpPr/>
        <p:nvPr/>
      </p:nvGrpSpPr>
      <p:grpSpPr/>
      <p:sp>
        <p:nvSpPr>
          <p:cNvPr id="19457" name="Google Shape;69;g9062c61120_0_38:notes" title="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cxnLst>
              <a:cxn ang="0">
                <a:pos x="0" y="0"/>
              </a:cxn>
              <a:cxn ang="0">
                <a:pos x="6096000" y="0"/>
              </a:cxn>
              <a:cxn ang="0">
                <a:pos x="6096000" y="3429000"/>
              </a:cxn>
              <a:cxn ang="0">
                <a:pos x="0" y="3429000"/>
              </a:cxn>
              <a:cxn ang="0">
                <a:pos x="0" y="0"/>
              </a:cxn>
            </a:cxnLst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prstClr val="black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58" name="Google Shape;70;g9062c61120_0_38:notes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25" tIns="91425" rIns="91425" bIns="91425" anchor="t" anchorCtr="0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endParaRPr lang="en-US" altLang="en-US"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spTree>
      <p:nvGrpSpPr>
        <p:cNvPr id="1" name="" title=""/>
        <p:cNvGrpSpPr/>
        <p:nvPr/>
      </p:nvGrpSpPr>
      <p:grpSpPr/>
      <p:sp>
        <p:nvSpPr>
          <p:cNvPr id="21505" name="Google Shape;76;g9062c61120_0_21:notes" title="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cxnLst>
              <a:cxn ang="0">
                <a:pos x="0" y="0"/>
              </a:cxn>
              <a:cxn ang="0">
                <a:pos x="6096000" y="0"/>
              </a:cxn>
              <a:cxn ang="0">
                <a:pos x="6096000" y="3429000"/>
              </a:cxn>
              <a:cxn ang="0">
                <a:pos x="0" y="3429000"/>
              </a:cxn>
              <a:cxn ang="0">
                <a:pos x="0" y="0"/>
              </a:cxn>
            </a:cxnLst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prstClr val="black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06" name="Google Shape;77;g9062c61120_0_21:notes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25" tIns="91425" rIns="91425" bIns="91425" anchor="t" anchorCtr="0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endParaRPr lang="en-US" altLang="en-US"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spTree>
      <p:nvGrpSpPr>
        <p:cNvPr id="1" name="" title=""/>
        <p:cNvGrpSpPr/>
        <p:nvPr/>
      </p:nvGrpSpPr>
      <p:grpSpPr/>
      <p:sp>
        <p:nvSpPr>
          <p:cNvPr id="23553" name="Google Shape;83;g8fc78f5262_1_0:notes" title="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cxnLst>
              <a:cxn ang="0">
                <a:pos x="0" y="0"/>
              </a:cxn>
              <a:cxn ang="0">
                <a:pos x="6096000" y="0"/>
              </a:cxn>
              <a:cxn ang="0">
                <a:pos x="6096000" y="3429000"/>
              </a:cxn>
              <a:cxn ang="0">
                <a:pos x="0" y="3429000"/>
              </a:cxn>
              <a:cxn ang="0">
                <a:pos x="0" y="0"/>
              </a:cxn>
            </a:cxnLst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prstClr val="black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54" name="Google Shape;84;g8fc78f5262_1_0:notes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25" tIns="91425" rIns="91425" bIns="91425" anchor="t" anchorCtr="0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endParaRPr lang="en-US" altLang="en-US"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spTree>
      <p:nvGrpSpPr>
        <p:cNvPr id="1" name="" title=""/>
        <p:cNvGrpSpPr/>
        <p:nvPr/>
      </p:nvGrpSpPr>
      <p:grpSpPr/>
      <p:sp>
        <p:nvSpPr>
          <p:cNvPr id="25601" name="Google Shape;91;g9062c61120_0_31:notes" title="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cxnLst>
              <a:cxn ang="0">
                <a:pos x="0" y="0"/>
              </a:cxn>
              <a:cxn ang="0">
                <a:pos x="6096000" y="0"/>
              </a:cxn>
              <a:cxn ang="0">
                <a:pos x="6096000" y="3429000"/>
              </a:cxn>
              <a:cxn ang="0">
                <a:pos x="0" y="3429000"/>
              </a:cxn>
              <a:cxn ang="0">
                <a:pos x="0" y="0"/>
              </a:cxn>
            </a:cxnLst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prstClr val="black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02" name="Google Shape;92;g9062c61120_0_31:notes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25" tIns="91425" rIns="91425" bIns="91425" anchor="t" anchorCtr="0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endParaRPr lang="en-US" altLang="en-US"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spTree>
      <p:nvGrpSpPr>
        <p:cNvPr id="1" name="" title=""/>
        <p:cNvGrpSpPr/>
        <p:nvPr/>
      </p:nvGrpSpPr>
      <p:grpSpPr/>
      <p:sp>
        <p:nvSpPr>
          <p:cNvPr id="27649" name="Google Shape;98;g8fc78f5262_1_7:notes" title="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cxnLst>
              <a:cxn ang="0">
                <a:pos x="0" y="0"/>
              </a:cxn>
              <a:cxn ang="0">
                <a:pos x="6096000" y="0"/>
              </a:cxn>
              <a:cxn ang="0">
                <a:pos x="6096000" y="3429000"/>
              </a:cxn>
              <a:cxn ang="0">
                <a:pos x="0" y="3429000"/>
              </a:cxn>
              <a:cxn ang="0">
                <a:pos x="0" y="0"/>
              </a:cxn>
            </a:cxnLst>
            <a:rect l="l" t="t" r="r" b="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prstClr val="black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50" name="Google Shape;99;g8fc78f5262_1_7:notes" title="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25" tIns="91425" rIns="91425" bIns="91425" anchor="t" anchorCtr="0">
            <a:noAutofit/>
          </a:bodyPr>
          <a:lstStyle>
            <a:lvl1pPr marL="4572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9144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13716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8288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2286000" indent="-2984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eaLnBrk="1" hangingPunct="1"/>
            <a:endParaRPr lang="en-US" altLang="en-US" sz="11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8;p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000" b="0" i="0" u="none" baseline="0">
                <a:solidFill>
                  <a:srgbClr val="595959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>
              <a:buClr>
                <a:srgbClr val="000000"/>
              </a:buClr>
              <a:buFont typeface="Arial"/>
            </a:pPr>
            <a:fld id="{7B678B89-529A-44DD-9F7F-B8FCA47E3A10}" type="slidenum">
              <a:rPr lang="en-US" altLang="en-US" sz="1000">
                <a:solidFill>
                  <a:srgbClr val="595959"/>
                </a:solidFill>
              </a:rPr>
              <a:t>‹#›</a:t>
            </a:fld>
            <a:endParaRPr lang="en-US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 rtl="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8;p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000" b="0" i="0" u="none" baseline="0">
                <a:solidFill>
                  <a:srgbClr val="595959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>
              <a:buClr>
                <a:srgbClr val="000000"/>
              </a:buClr>
              <a:buFont typeface="Arial"/>
            </a:pPr>
            <a:fld id="{7B678B89-529A-44DD-9F7F-B8FCA47E3A10}" type="slidenum">
              <a:rPr lang="en-US" altLang="en-US" sz="1000">
                <a:solidFill>
                  <a:srgbClr val="595959"/>
                </a:solidFill>
              </a:rPr>
              <a:t>‹#›</a:t>
            </a:fld>
            <a:endParaRPr lang="en-US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000" b="0" i="0" u="none" baseline="0">
                <a:solidFill>
                  <a:srgbClr val="595959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>
              <a:buClr>
                <a:srgbClr val="000000"/>
              </a:buClr>
              <a:buFont typeface="Arial"/>
            </a:pPr>
            <a:fld id="{7B678B89-529A-44DD-9F7F-B8FCA47E3A10}" type="slidenum">
              <a:rPr lang="en-US" altLang="en-US" sz="1000">
                <a:solidFill>
                  <a:srgbClr val="595959"/>
                </a:solidFill>
              </a:rPr>
              <a:t>‹#›</a:t>
            </a:fld>
            <a:endParaRPr lang="en-US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8;p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000" b="0" i="0" u="none" baseline="0">
                <a:solidFill>
                  <a:srgbClr val="595959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>
              <a:buClr>
                <a:srgbClr val="000000"/>
              </a:buClr>
              <a:buFont typeface="Arial"/>
            </a:pPr>
            <a:fld id="{7B678B89-529A-44DD-9F7F-B8FCA47E3A10}" type="slidenum">
              <a:rPr lang="en-US" altLang="en-US" sz="1000">
                <a:solidFill>
                  <a:srgbClr val="595959"/>
                </a:solidFill>
              </a:rPr>
              <a:t>‹#›</a:t>
            </a:fld>
            <a:endParaRPr lang="en-US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rtl="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8;p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000" b="0" i="0" u="none" baseline="0">
                <a:solidFill>
                  <a:srgbClr val="595959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>
              <a:buClr>
                <a:srgbClr val="000000"/>
              </a:buClr>
              <a:buFont typeface="Arial"/>
            </a:pPr>
            <a:fld id="{7B678B89-529A-44DD-9F7F-B8FCA47E3A10}" type="slidenum">
              <a:rPr lang="en-US" altLang="en-US" sz="1000">
                <a:solidFill>
                  <a:srgbClr val="595959"/>
                </a:solidFill>
              </a:rPr>
              <a:t>‹#›</a:t>
            </a:fld>
            <a:endParaRPr lang="en-US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8;p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000" b="0" i="0" u="none" baseline="0">
                <a:solidFill>
                  <a:srgbClr val="595959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>
              <a:buClr>
                <a:srgbClr val="000000"/>
              </a:buClr>
              <a:buFont typeface="Arial"/>
            </a:pPr>
            <a:fld id="{7B678B89-529A-44DD-9F7F-B8FCA47E3A10}" type="slidenum">
              <a:rPr lang="en-US" altLang="en-US" sz="1000">
                <a:solidFill>
                  <a:srgbClr val="595959"/>
                </a:solidFill>
              </a:rPr>
              <a:t>‹#›</a:t>
            </a:fld>
            <a:endParaRPr lang="en-US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8;p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000" b="0" i="0" u="none" baseline="0">
                <a:solidFill>
                  <a:srgbClr val="595959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>
              <a:buClr>
                <a:srgbClr val="000000"/>
              </a:buClr>
              <a:buFont typeface="Arial"/>
            </a:pPr>
            <a:fld id="{7B678B89-529A-44DD-9F7F-B8FCA47E3A10}" type="slidenum">
              <a:rPr lang="en-US" altLang="en-US" sz="1000">
                <a:solidFill>
                  <a:srgbClr val="595959"/>
                </a:solidFill>
              </a:rPr>
              <a:t>‹#›</a:t>
            </a:fld>
            <a:endParaRPr lang="en-US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8;p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000" b="0" i="0" u="none" baseline="0">
                <a:solidFill>
                  <a:srgbClr val="595959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>
              <a:buClr>
                <a:srgbClr val="000000"/>
              </a:buClr>
              <a:buFont typeface="Arial"/>
            </a:pPr>
            <a:fld id="{7B678B89-529A-44DD-9F7F-B8FCA47E3A10}" type="slidenum">
              <a:rPr lang="en-US" altLang="en-US" sz="1000">
                <a:solidFill>
                  <a:srgbClr val="595959"/>
                </a:solidFill>
              </a:rPr>
              <a:t>‹#›</a:t>
            </a:fld>
            <a:endParaRPr lang="en-US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8;p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000" b="0" i="0" u="none" baseline="0">
                <a:solidFill>
                  <a:srgbClr val="595959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>
              <a:buClr>
                <a:srgbClr val="000000"/>
              </a:buClr>
              <a:buFont typeface="Arial"/>
            </a:pPr>
            <a:fld id="{7B678B89-529A-44DD-9F7F-B8FCA47E3A10}" type="slidenum">
              <a:rPr lang="en-US" altLang="en-US" sz="1000">
                <a:solidFill>
                  <a:srgbClr val="595959"/>
                </a:solidFill>
              </a:rPr>
              <a:t>‹#›</a:t>
            </a:fld>
            <a:endParaRPr lang="en-US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Section title and description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8674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KZ" altLang="ru-K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 rtl="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677" name="Google Shape;40;p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</p:spPr>
        <p:txBody>
          <a:bodyPr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>
              <a:buClr>
                <a:srgbClr val="000000"/>
              </a:buClr>
              <a:buFont typeface=""/>
            </a:pPr>
            <a:fld id="{991029EF-7535-4D8D-97B6-CC4BD559A62A}" type="slidenum">
              <a:rPr lang="en-US" altLang="en-US" sz="1000">
                <a:solidFill>
                  <a:srgbClr val="595959"/>
                </a:solidFill>
              </a:rPr>
              <a:t>‹#›</a:t>
            </a:fld>
            <a:endParaRPr lang="en-US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8;p1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000" b="0" i="0" u="none" baseline="0">
                <a:solidFill>
                  <a:srgbClr val="595959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>
              <a:buClr>
                <a:srgbClr val="000000"/>
              </a:buClr>
              <a:buFont typeface="Arial"/>
            </a:pPr>
            <a:fld id="{7B678B89-529A-44DD-9F7F-B8FCA47E3A10}" type="slidenum">
              <a:rPr lang="en-US" altLang="en-US" sz="1000">
                <a:solidFill>
                  <a:srgbClr val="595959"/>
                </a:solidFill>
              </a:rPr>
              <a:t>‹#›</a:t>
            </a:fld>
            <a:endParaRPr lang="en-US" altLang="en-US" sz="100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Google Shape;6;p1" title="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 kumimoji="0" lang="en-US" altLang="en-US" sz="1400" b="0" i="0" u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027" name="Google Shape;7;p1" title="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000" b="0" i="0" u="none" baseline="0">
                <a:solidFill>
                  <a:srgbClr val="595959"/>
                </a:solidFill>
                <a:effectLst/>
                <a:latin typeface="Arial"/>
                <a:ea typeface="Arial"/>
                <a:sym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sym typeface="Arial"/>
              </a:defRPr>
            </a:lvl5pPr>
          </a:lstStyle>
          <a:p>
            <a:pPr marL="0" lvl="0" indent="0" algn="r" eaLnBrk="1" hangingPunct="1">
              <a:buClr>
                <a:srgbClr val="000000"/>
              </a:buClr>
              <a:buFont typeface=""/>
            </a:pPr>
            <a:fld id="{7B678B89-529A-44DD-9F7F-B8FCA47E3A10}" type="slidenum">
              <a:rPr lang="en-US" altLang="en-US" sz="1000">
                <a:solidFill>
                  <a:srgbClr val="595959"/>
                </a:solidFill>
              </a:rPr>
              <a:t>‹#›</a:t>
            </a:fld>
            <a:endParaRPr lang="en-US" altLang="en-US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2" r:id="rId9"/>
    <p:sldLayoutId id="2147483683" r:id="rId10"/>
    <p:sldLayoutId id="2147483684" r:id="rId11"/>
  </p:sldLayoutIdLst>
  <p:transition/>
  <p:timing/>
  <p:txStyles>
    <p:title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 panose="020b0604020202020204" pitchFamily="34" charset="0"/>
        <a:buNone/>
        <a:defRPr kumimoji="0" sz="1400" b="0" i="0" u="none" baseline="0">
          <a:solidFill>
            <a:srgbClr val="000000"/>
          </a:solidFill>
          <a:effectLst/>
          <a:latin typeface="Arial"/>
          <a:ea typeface="Arial"/>
          <a:cs typeface="Arial"/>
          <a:sym typeface="Arial" panose="020b0604020202020204" pitchFamily="34" charset="0"/>
        </a:defRPr>
      </a:lvl1pPr>
      <a:lvl2pPr marL="0" lvl="1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 panose="020b0604020202020204" pitchFamily="34" charset="0"/>
        <a:buNone/>
        <a:defRPr kumimoji="0" sz="1400" b="0" i="0" u="none" baseline="0">
          <a:solidFill>
            <a:srgbClr val="000000"/>
          </a:solidFill>
          <a:effectLst/>
          <a:latin typeface="Arial"/>
          <a:ea typeface="Arial"/>
          <a:cs typeface="Arial"/>
          <a:sym typeface="Arial" panose="020b0604020202020204" pitchFamily="34" charset="0"/>
        </a:defRPr>
      </a:lvl2pPr>
      <a:lvl3pPr marL="0" lvl="2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 panose="020b0604020202020204" pitchFamily="34" charset="0"/>
        <a:buNone/>
        <a:defRPr kumimoji="0" sz="1400" b="0" i="0" u="none" baseline="0">
          <a:solidFill>
            <a:srgbClr val="000000"/>
          </a:solidFill>
          <a:effectLst/>
          <a:latin typeface="Arial"/>
          <a:ea typeface="Arial"/>
          <a:cs typeface="Arial"/>
          <a:sym typeface="Arial" panose="020b0604020202020204" pitchFamily="34" charset="0"/>
        </a:defRPr>
      </a:lvl3pPr>
      <a:lvl4pPr marL="0" lvl="3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 panose="020b0604020202020204" pitchFamily="34" charset="0"/>
        <a:buNone/>
        <a:defRPr kumimoji="0" sz="1400" b="0" i="0" u="none" baseline="0">
          <a:solidFill>
            <a:srgbClr val="000000"/>
          </a:solidFill>
          <a:effectLst/>
          <a:latin typeface="Arial"/>
          <a:ea typeface="Arial"/>
          <a:cs typeface="Arial"/>
          <a:sym typeface="Arial" panose="020b0604020202020204" pitchFamily="34" charset="0"/>
        </a:defRPr>
      </a:lvl4pPr>
      <a:lvl5pPr marL="0" lvl="4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 panose="020b0604020202020204" pitchFamily="34" charset="0"/>
        <a:buNone/>
        <a:defRPr kumimoji="0" sz="1400" b="0" i="0" u="none" baseline="0">
          <a:solidFill>
            <a:srgbClr val="000000"/>
          </a:solidFill>
          <a:effectLst/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L="0" marR="0" lv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1pPr>
      <a:lvl2pPr marL="0" marR="0" lvl="1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2pPr>
      <a:lvl3pPr marL="0" marR="0" lvl="2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3pPr>
      <a:lvl4pPr marL="0" marR="0" lvl="3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4pPr>
      <a:lvl5pPr marL="0" marR="0" lvl="4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Arial"/>
        <a:buNone/>
        <a:defRPr kumimoji="0" sz="1400" b="0" i="0" u="none" strike="noStrike" cap="none" baseline="0">
          <a:solidFill>
            <a:srgbClr val="000000"/>
          </a:solidFill>
          <a:effectLst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png" /><Relationship Id="rId4" Type="http://schemas.openxmlformats.org/officeDocument/2006/relationships/image" Target="../media/image2.jpe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png" /><Relationship Id="rId4" Type="http://schemas.openxmlformats.org/officeDocument/2006/relationships/hyperlink" Target="https://imektep.kz/kz/game#true_false-1368" TargetMode="External" /><Relationship Id="rId5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png" /><Relationship Id="rId4" Type="http://schemas.openxmlformats.org/officeDocument/2006/relationships/image" Target="../media/image5.jpeg" /><Relationship Id="rId5" Type="http://schemas.openxmlformats.org/officeDocument/2006/relationships/image" Target="../media/image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png" /><Relationship Id="rId4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14338" name="Google Shape;54;p13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211138"/>
            <a:ext cx="1111250" cy="966787"/>
          </a:xfrm>
          <a:prstGeom prst="rect">
            <a:avLst/>
          </a:prstGeom>
          <a:noFill/>
          <a:ln>
            <a:solidFill>
              <a:srgbClr val="351C75"/>
            </a:solidFill>
            <a:round/>
          </a:ln>
        </p:spPr>
      </p:pic>
      <p:sp>
        <p:nvSpPr>
          <p:cNvPr id="14339" name="Google Shape;55;p13" title="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eaLnBrk="1" hangingPunct="1">
              <a:spcBef>
                <a:spcPts val="1200"/>
              </a:spcBef>
            </a:pPr>
            <a:r>
              <a:rPr lang="en-US" altLang="en-US" sz="11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     </a:t>
            </a:r>
            <a:r>
              <a:rPr lang="en-US" altLang="en-US" sz="1100" b="1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      </a:t>
            </a:r>
            <a:r>
              <a:rPr lang="en-US" altLang="en-US" sz="1600" b="1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Қазақ тілі 4 сынып 1-тоқсан</a:t>
            </a:r>
            <a:endParaRPr lang="en-US" altLang="en-US" sz="1600" b="1">
              <a:solidFill>
                <a:srgbClr val="20124D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r" eaLnBrk="1" hangingPunct="1"/>
            <a:r>
              <a:rPr lang="en-US" altLang="en-US" sz="1600" b="1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Бөлім атауы: Құндылықтар</a:t>
            </a:r>
            <a:endParaRPr lang="en-US" altLang="en-US" sz="1600" b="1">
              <a:solidFill>
                <a:srgbClr val="20124D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r" eaLnBrk="1" hangingPunct="1"/>
            <a:r>
              <a:rPr lang="en-US" altLang="en-US" sz="1600" b="1">
                <a:solidFill>
                  <a:srgbClr val="20124D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65-67 бет</a:t>
            </a: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r" eaLnBrk="1" hangingPunct="1">
              <a:lnSpc>
                <a:spcPct val="115000"/>
              </a:lnSpc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just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r" eaLnBrk="1" hangingPunct="1">
              <a:spcBef>
                <a:spcPts val="1200"/>
              </a:spcBef>
            </a:pPr>
            <a:endParaRPr lang="en-US" altLang="en-US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sp>
        <p:nvSpPr>
          <p:cNvPr id="14340" name="Google Shape;56;p13" title=""/>
          <p:cNvSpPr txBox="1"/>
          <p:nvPr/>
        </p:nvSpPr>
        <p:spPr>
          <a:xfrm>
            <a:off x="2428875" y="1784350"/>
            <a:ext cx="2428875" cy="669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eaLnBrk="1" hangingPunct="1"/>
            <a:endParaRPr lang="en-US" altLang="en-US"/>
          </a:p>
        </p:txBody>
      </p:sp>
      <p:sp>
        <p:nvSpPr>
          <p:cNvPr id="14341" name="Google Shape;57;p13" title=""/>
          <p:cNvSpPr/>
          <p:nvPr/>
        </p:nvSpPr>
        <p:spPr>
          <a:xfrm>
            <a:off x="2065338" y="966788"/>
            <a:ext cx="4883150" cy="1103312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1C4587"/>
            </a:solidFill>
            <a:round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eaLnBrk="1" hangingPunct="1"/>
            <a:r>
              <a:rPr lang="en-US" altLang="en-US" sz="1900" b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Әдептілік, ар-ұят- адамдықтың белгісі</a:t>
            </a:r>
            <a:endParaRPr lang="en-US" altLang="en-US" sz="1900" b="1">
              <a:solidFill>
                <a:srgbClr val="CC000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/>
            <a:r>
              <a:rPr lang="en-US" altLang="en-US" sz="1800" b="1">
                <a:solidFill>
                  <a:srgbClr val="0B5394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Сабақтың тақырыбы:</a:t>
            </a:r>
            <a:endParaRPr lang="en-US" altLang="en-US" sz="1800" b="1">
              <a:solidFill>
                <a:srgbClr val="0B5394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/>
            <a:r>
              <a:rPr lang="en-US" altLang="en-US" sz="1800" b="1">
                <a:solidFill>
                  <a:srgbClr val="0B5394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Жай сөйлем мен құрмалас сөйлем</a:t>
            </a:r>
            <a:endParaRPr lang="en-US" altLang="en-US" sz="1000" b="1" i="1">
              <a:solidFill>
                <a:srgbClr val="0B5394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/>
            <a:endParaRPr lang="en-US" altLang="en-US"/>
          </a:p>
        </p:txBody>
      </p:sp>
      <p:sp>
        <p:nvSpPr>
          <p:cNvPr id="14342" name="Google Shape;58;p13" title=""/>
          <p:cNvSpPr/>
          <p:nvPr/>
        </p:nvSpPr>
        <p:spPr>
          <a:xfrm>
            <a:off x="1323975" y="2335213"/>
            <a:ext cx="6670675" cy="1249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134F5C"/>
            </a:solidFill>
            <a:miter lim="800000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eaLnBrk="1" hangingPunct="1"/>
            <a:endParaRPr lang="en-US" altLang="en-US" sz="2000" b="1">
              <a:solidFill>
                <a:srgbClr val="CC000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>
              <a:lnSpc>
                <a:spcPct val="115000"/>
              </a:lnSpc>
            </a:pPr>
            <a:r>
              <a:rPr lang="en-US" altLang="en-US" sz="1600" b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Сабақтың мақсаты:</a:t>
            </a:r>
            <a:endParaRPr lang="en-US" altLang="en-US" sz="1600" b="1">
              <a:solidFill>
                <a:srgbClr val="CC000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>
              <a:lnSpc>
                <a:spcPct val="115000"/>
              </a:lnSpc>
            </a:pPr>
            <a:r>
              <a:rPr lang="en-US" altLang="en-US" sz="1700" b="1">
                <a:solidFill>
                  <a:srgbClr val="0B5394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Сөйлемнен  құрмалас сөйлемнің тыныс белгісін қойып, сызба арқылы жаңа құрмалас сөйлем құрау</a:t>
            </a:r>
            <a:endParaRPr lang="en-US" altLang="en-US" sz="1700" b="1">
              <a:solidFill>
                <a:srgbClr val="0B5394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/>
            <a:endParaRPr lang="en-US" altLang="en-US"/>
          </a:p>
        </p:txBody>
      </p:sp>
      <p:sp>
        <p:nvSpPr>
          <p:cNvPr id="14343" name="Google Shape;59;p13" title=""/>
          <p:cNvSpPr/>
          <p:nvPr/>
        </p:nvSpPr>
        <p:spPr>
          <a:xfrm>
            <a:off x="8094663" y="1468438"/>
            <a:ext cx="631825" cy="1301750"/>
          </a:xfrm>
          <a:prstGeom prst="curvedLeftArrow">
            <a:avLst>
              <a:gd name="adj1" fmla="val 25010"/>
              <a:gd name="adj2" fmla="val 50038"/>
              <a:gd name="adj3" fmla="val 25000"/>
            </a:avLst>
          </a:prstGeom>
          <a:solidFill>
            <a:srgbClr val="EEEEEE"/>
          </a:solidFill>
          <a:ln>
            <a:solidFill>
              <a:srgbClr val="595959"/>
            </a:solidFill>
            <a:round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eaLnBrk="1" hangingPunct="1"/>
            <a:endParaRPr lang="en-US" altLang="en-US"/>
          </a:p>
        </p:txBody>
      </p:sp>
      <p:sp>
        <p:nvSpPr>
          <p:cNvPr id="14344" name="TextBox"/>
          <p:cNvSpPr txBox="1">
            <a:spLocks noGrp="1" noSelect="1" noRot="1" noMove="1"/>
          </p:cNvSpPr>
          <p:nvPr/>
        </p:nvSpPr>
        <p:spPr>
          <a:xfrm>
            <a:off x="1366520" y="178689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16386" name="Google Shape;64;p1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211138"/>
            <a:ext cx="1111250" cy="966787"/>
          </a:xfrm>
          <a:prstGeom prst="rect">
            <a:avLst/>
          </a:prstGeom>
          <a:noFill/>
          <a:ln>
            <a:solidFill>
              <a:srgbClr val="351C75"/>
            </a:solidFill>
            <a:round/>
          </a:ln>
        </p:spPr>
      </p:pic>
      <p:sp>
        <p:nvSpPr>
          <p:cNvPr id="16387" name="Google Shape;65;p14" title=""/>
          <p:cNvSpPr txBox="1"/>
          <p:nvPr/>
        </p:nvSpPr>
        <p:spPr>
          <a:xfrm>
            <a:off x="212725" y="0"/>
            <a:ext cx="9032875" cy="5143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eaLnBrk="1" hangingPunct="1"/>
            <a:endParaRPr lang="en-US" altLang="en-US" sz="1600" b="1">
              <a:solidFill>
                <a:srgbClr val="FF0000"/>
              </a:solidFill>
              <a:latin typeface="Georgia" pitchFamily="18" charset="0"/>
              <a:sym typeface="Georgia" pitchFamily="18" charset="0"/>
            </a:endParaRPr>
          </a:p>
          <a:p>
            <a:pPr marL="0" lvl="0" indent="0" eaLnBrk="1" hangingPunct="1"/>
            <a:r>
              <a:rPr lang="en-US" altLang="en-US" sz="1600" b="1">
                <a:solidFill>
                  <a:srgbClr val="FF0000"/>
                </a:solidFill>
                <a:latin typeface="Georgia" pitchFamily="18" charset="0"/>
                <a:sym typeface="Georgia" pitchFamily="18" charset="0"/>
              </a:rPr>
              <a:t>                       ОЙЛАН!!!  </a:t>
            </a:r>
            <a:r>
              <a:rPr lang="en-US" altLang="en-US" sz="1600" b="1">
                <a:solidFill>
                  <a:srgbClr val="1155CC"/>
                </a:solidFill>
                <a:latin typeface="Georgia" pitchFamily="18" charset="0"/>
                <a:sym typeface="Georgia" pitchFamily="18" charset="0"/>
              </a:rPr>
              <a:t>66-жаттығу. Берілген сызба бойынша сөйлем құрап жаз.     </a:t>
            </a:r>
            <a:endParaRPr lang="en-US" altLang="en-US" sz="1600" b="1">
              <a:solidFill>
                <a:srgbClr val="1155CC"/>
              </a:solidFill>
              <a:latin typeface="Georgia" pitchFamily="18" charset="0"/>
              <a:sym typeface="Georgia" pitchFamily="18" charset="0"/>
            </a:endParaRPr>
          </a:p>
          <a:p>
            <a:pPr marL="0" lvl="0" indent="0" eaLnBrk="1" hangingPunct="1"/>
            <a:endParaRPr lang="en-US" altLang="en-US" sz="1600" b="1">
              <a:solidFill>
                <a:srgbClr val="1155CC"/>
              </a:solidFill>
              <a:latin typeface="Georgia" pitchFamily="18" charset="0"/>
              <a:sym typeface="Georgia" pitchFamily="18" charset="0"/>
            </a:endParaRPr>
          </a:p>
          <a:p>
            <a:pPr marL="0" lvl="0" indent="0" eaLnBrk="1" hangingPunct="1"/>
            <a:r>
              <a:rPr lang="en-US" altLang="en-US" sz="1600" b="1">
                <a:solidFill>
                  <a:srgbClr val="1155CC"/>
                </a:solidFill>
                <a:latin typeface="Georgia" pitchFamily="18" charset="0"/>
                <a:sym typeface="Georgia" pitchFamily="18" charset="0"/>
              </a:rPr>
              <a:t>                        Оның жай немесе құрмалас сөйлем екенін есте сақта.</a:t>
            </a:r>
            <a:endParaRPr lang="en-US" altLang="en-US" sz="1600" b="1">
              <a:solidFill>
                <a:srgbClr val="1155CC"/>
              </a:solidFill>
              <a:latin typeface="Georgia" pitchFamily="18" charset="0"/>
              <a:sym typeface="Georgia" pitchFamily="18" charset="0"/>
            </a:endParaRPr>
          </a:p>
          <a:p>
            <a:pPr marL="0" lvl="0" indent="0" algn="ctr"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altLang="en-US" sz="11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             </a:t>
            </a: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altLang="en-US" sz="1100" b="1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                                                                                        </a:t>
            </a:r>
            <a:endParaRPr lang="en-US" altLang="en-US" sz="2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r>
              <a:rPr lang="en-US" altLang="en-US" sz="1700" b="1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        </a:t>
            </a: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8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sp>
        <p:nvSpPr>
          <p:cNvPr id="16388" name="Google Shape;66;p14" title=""/>
          <p:cNvSpPr/>
          <p:nvPr/>
        </p:nvSpPr>
        <p:spPr>
          <a:xfrm>
            <a:off x="4787900" y="1423988"/>
            <a:ext cx="4225925" cy="1270000"/>
          </a:xfrm>
          <a:prstGeom prst="rect">
            <a:avLst/>
          </a:prstGeom>
          <a:solidFill>
            <a:schemeClr val="bg1"/>
          </a:solidFill>
          <a:ln>
            <a:solidFill>
              <a:srgbClr val="1155CC"/>
            </a:solidFill>
            <a:round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eaLnBrk="1" hangingPunct="1">
              <a:lnSpc>
                <a:spcPct val="150000"/>
              </a:lnSpc>
            </a:pPr>
            <a:r>
              <a:rPr lang="en-US" altLang="en-US" b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Дескрипторлар:</a:t>
            </a:r>
            <a:r>
              <a:rPr lang="en-US" altLang="en-US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</a:t>
            </a:r>
            <a:endParaRPr lang="en-US" altLang="en-US">
              <a:solidFill>
                <a:srgbClr val="CC000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50000"/>
              </a:lnSpc>
              <a:buFont typeface="Times New Roman" pitchFamily="18" charset="0"/>
              <a:buChar char="➢"/>
            </a:pPr>
            <a:r>
              <a:rPr lang="en-US" altLang="en-US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сызбаға сәйкес келетін сөйлем құрап жазады. </a:t>
            </a:r>
            <a:endParaRPr lang="en-US" altLang="en-US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50000"/>
              </a:lnSpc>
              <a:buFont typeface="Times New Roman" pitchFamily="18" charset="0"/>
              <a:buChar char="➢"/>
            </a:pPr>
            <a:r>
              <a:rPr lang="en-US" altLang="en-US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сөйлемнің түрін анықтайды, дәлелдейді.</a:t>
            </a:r>
            <a:endParaRPr lang="en-US" altLang="en-US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pic>
        <p:nvPicPr>
          <p:cNvPr id="16389" name="Google Shape;67;p1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5" y="1423988"/>
            <a:ext cx="4354513" cy="1270000"/>
          </a:xfrm>
          <a:prstGeom prst="rect">
            <a:avLst/>
          </a:prstGeom>
          <a:noFill/>
          <a:ln>
            <a:solidFill>
              <a:srgbClr val="1155CC"/>
            </a:solidFill>
            <a:round/>
          </a:ln>
        </p:spPr>
      </p:pic>
      <p:pic>
        <p:nvPicPr>
          <p:cNvPr id="16390" name="Sound_05931.mp3" descr="Sound_05931.mp3" title="">
            <a:hlinkClick action="ppaction://media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100" y="3255963"/>
            <a:ext cx="812800" cy="8128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391" name="TextBox"/>
          <p:cNvSpPr txBox="1">
            <a:spLocks noGrp="1" noSelect="1" noRot="1" noMove="1"/>
          </p:cNvSpPr>
          <p:nvPr/>
        </p:nvSpPr>
        <p:spPr>
          <a:xfrm>
            <a:off x="1366520" y="178689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18434" name="Google Shape;72;p15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211138"/>
            <a:ext cx="1111250" cy="966787"/>
          </a:xfrm>
          <a:prstGeom prst="rect">
            <a:avLst/>
          </a:prstGeom>
          <a:noFill/>
          <a:ln>
            <a:solidFill>
              <a:srgbClr val="351C75"/>
            </a:solidFill>
            <a:round/>
          </a:ln>
        </p:spPr>
      </p:pic>
      <p:sp>
        <p:nvSpPr>
          <p:cNvPr id="18435" name="Google Shape;73;p15"/>
          <p:cNvSpPr txBox="1"/>
          <p:nvPr/>
        </p:nvSpPr>
        <p:spPr>
          <a:xfrm>
            <a:off x="212725" y="0"/>
            <a:ext cx="9032875" cy="51435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ru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                      </a:t>
            </a: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</a:t>
            </a:r>
            <a:endParaRPr kumimoji="0" sz="1100" b="1" i="1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100" b="1" i="1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ru" sz="1100" b="1" i="1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</a:t>
            </a:r>
            <a:endParaRPr kumimoji="0" sz="2100" b="1" i="1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ru" sz="1700" b="1" i="1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</a:t>
            </a:r>
            <a:endParaRPr kumimoji="0" sz="1100" b="1" i="1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100" b="1" i="1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100" b="1" i="1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800" b="1" i="1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100" b="0" i="1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36" name="Google Shape;74;p15" title=""/>
          <p:cNvSpPr txBox="1"/>
          <p:nvPr/>
        </p:nvSpPr>
        <p:spPr>
          <a:xfrm>
            <a:off x="1463675" y="911225"/>
            <a:ext cx="7159625" cy="2171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altLang="en-US" sz="1900" b="1" i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Өзіңді тексер: </a:t>
            </a:r>
            <a:endParaRPr lang="en-US" altLang="en-US" sz="1900" b="1" i="1">
              <a:solidFill>
                <a:srgbClr val="CC000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altLang="en-US" sz="1900" b="1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Мен далаға шықтым. Күн суытып, жаңбыр жауды. Балалар қалың киінді, олар далаға шықты. </a:t>
            </a:r>
            <a:endParaRPr lang="en-US" altLang="en-US" sz="19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sp>
        <p:nvSpPr>
          <p:cNvPr id="18437" name="TextBox"/>
          <p:cNvSpPr txBox="1">
            <a:spLocks noGrp="1" noSelect="1" noRot="1" noMove="1"/>
          </p:cNvSpPr>
          <p:nvPr/>
        </p:nvSpPr>
        <p:spPr>
          <a:xfrm>
            <a:off x="1366520" y="178689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20482" name="Google Shape;79;p1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211138"/>
            <a:ext cx="1111250" cy="966787"/>
          </a:xfrm>
          <a:prstGeom prst="rect">
            <a:avLst/>
          </a:prstGeom>
          <a:noFill/>
          <a:ln>
            <a:solidFill>
              <a:srgbClr val="351C75"/>
            </a:solidFill>
            <a:round/>
          </a:ln>
        </p:spPr>
      </p:pic>
      <p:sp>
        <p:nvSpPr>
          <p:cNvPr id="20483" name="Google Shape;80;p16" title=""/>
          <p:cNvSpPr txBox="1"/>
          <p:nvPr/>
        </p:nvSpPr>
        <p:spPr>
          <a:xfrm>
            <a:off x="111125" y="0"/>
            <a:ext cx="9032875" cy="5143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eaLnBrk="1" hangingPunct="1"/>
            <a:endParaRPr lang="en-US" altLang="en-US" sz="1600" b="1">
              <a:solidFill>
                <a:srgbClr val="FF0000"/>
              </a:solidFill>
              <a:latin typeface="Georgia" pitchFamily="18" charset="0"/>
              <a:sym typeface="Georgia" pitchFamily="18" charset="0"/>
            </a:endParaRPr>
          </a:p>
          <a:p>
            <a:pPr marL="0" lvl="0" indent="0" eaLnBrk="1" hangingPunct="1"/>
            <a:r>
              <a:rPr lang="en-US" altLang="en-US" sz="1600" b="1">
                <a:solidFill>
                  <a:srgbClr val="FF0000"/>
                </a:solidFill>
                <a:latin typeface="Georgia" pitchFamily="18" charset="0"/>
                <a:sym typeface="Georgia" pitchFamily="18" charset="0"/>
              </a:rPr>
              <a:t>                       </a:t>
            </a:r>
            <a:r>
              <a:rPr lang="en-US" altLang="en-US" sz="11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             </a:t>
            </a: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altLang="en-US" sz="23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Сілтемеге өтіп, тапсырманы орында.</a:t>
            </a:r>
            <a:endParaRPr lang="en-US" altLang="en-US" sz="2300" b="1">
              <a:solidFill>
                <a:srgbClr val="0000FF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altLang="en-US" sz="1100" b="1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                                                                                        </a:t>
            </a:r>
            <a:endParaRPr lang="en-US" altLang="en-US" sz="2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r>
              <a:rPr lang="en-US" altLang="en-US" sz="1700" b="1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        </a:t>
            </a:r>
            <a:endParaRPr lang="en-US" altLang="en-US" sz="17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endParaRPr lang="en-US" altLang="en-US" sz="17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endParaRPr lang="en-US" altLang="en-US" sz="17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endParaRPr lang="en-US" altLang="en-US" sz="17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endParaRPr lang="en-US" altLang="en-US" sz="17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endParaRPr lang="en-US" altLang="en-US" sz="17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altLang="en-US" u="sng">
                <a:solidFill>
                  <a:srgbClr val="0000FF"/>
                </a:solidFill>
                <a:hlinkClick r:id="rId4"/>
              </a:rPr>
              <a:t>https://imektep.kz/kz/game - true_false-1368</a:t>
            </a:r>
            <a:r>
              <a:rPr lang="en-US" altLang="en-US" u="sng">
                <a:solidFill>
                  <a:srgbClr val="0000FF"/>
                </a:solidFill>
              </a:rPr>
              <a:t> </a:t>
            </a:r>
            <a:endParaRPr lang="en-US" altLang="en-US" sz="1800" b="1" i="1">
              <a:solidFill>
                <a:srgbClr val="0000FF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altLang="en-US" sz="1500" b="1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</a:t>
            </a:r>
            <a:endParaRPr lang="en-US" altLang="en-US"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5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8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pic>
        <p:nvPicPr>
          <p:cNvPr id="20484" name="Google Shape;81;p16" title=""/>
          <p:cNvPicPr>
            <a:picLocks noChangeAspect="1"/>
          </p:cNvPicPr>
          <p:nvPr/>
        </p:nvPicPr>
        <p:blipFill>
          <a:blip r:embed="rId5"/>
          <a:srcRect b="11887"/>
          <a:stretch>
            <a:fillRect/>
          </a:stretch>
        </p:blipFill>
        <p:spPr>
          <a:xfrm>
            <a:off x="2835275" y="1352550"/>
            <a:ext cx="3148013" cy="24606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485" name="TextBox"/>
          <p:cNvSpPr txBox="1">
            <a:spLocks noGrp="1" noSelect="1" noRot="1" noMove="1"/>
          </p:cNvSpPr>
          <p:nvPr/>
        </p:nvSpPr>
        <p:spPr>
          <a:xfrm>
            <a:off x="1366520" y="178689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22530" name="Google Shape;86;p17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373063"/>
            <a:ext cx="1111250" cy="968375"/>
          </a:xfrm>
          <a:prstGeom prst="rect">
            <a:avLst/>
          </a:prstGeom>
          <a:noFill/>
          <a:ln>
            <a:solidFill>
              <a:srgbClr val="351C75"/>
            </a:solidFill>
            <a:round/>
          </a:ln>
        </p:spPr>
      </p:pic>
      <p:sp>
        <p:nvSpPr>
          <p:cNvPr id="22531" name="Google Shape;87;p17" title=""/>
          <p:cNvSpPr txBox="1"/>
          <p:nvPr/>
        </p:nvSpPr>
        <p:spPr>
          <a:xfrm>
            <a:off x="82550" y="114300"/>
            <a:ext cx="8736013" cy="4838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altLang="en-US" sz="15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</a:t>
            </a:r>
            <a:r>
              <a:rPr lang="en-US" altLang="en-US" sz="2400" b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Шығармашылық жұмыс </a:t>
            </a:r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</a:t>
            </a:r>
            <a:endParaRPr lang="en-US" altLang="en-US" sz="2000" b="1">
              <a:solidFill>
                <a:srgbClr val="CC000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altLang="en-US" sz="2000" b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  </a:t>
            </a:r>
            <a:r>
              <a:rPr lang="en-US" altLang="en-US" sz="1700" b="1">
                <a:solidFill>
                  <a:srgbClr val="1155CC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67 - жаттығу. Суреттен екі жай сөйлем және екі құрмалас сөйлем құрастырып жаз. </a:t>
            </a:r>
            <a:r>
              <a:rPr lang="en-US" altLang="en-US" sz="1700">
                <a:solidFill>
                  <a:srgbClr val="1155CC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</a:t>
            </a:r>
            <a:endParaRPr lang="en-US" altLang="en-US" sz="1700">
              <a:solidFill>
                <a:srgbClr val="1155CC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r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sp>
        <p:nvSpPr>
          <p:cNvPr id="22532" name="Google Shape;88;p17" title=""/>
          <p:cNvSpPr txBox="1"/>
          <p:nvPr/>
        </p:nvSpPr>
        <p:spPr>
          <a:xfrm>
            <a:off x="2428875" y="1784350"/>
            <a:ext cx="2428875" cy="669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eaLnBrk="1" hangingPunct="1"/>
            <a:r>
              <a:rPr lang="en-US" altLang="en-US"/>
              <a:t> </a:t>
            </a:r>
            <a:endParaRPr lang="en-US" altLang="en-US"/>
          </a:p>
        </p:txBody>
      </p:sp>
      <p:pic>
        <p:nvPicPr>
          <p:cNvPr id="22533" name="Google Shape;89;p17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663" y="1566863"/>
            <a:ext cx="4649787" cy="32861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534" name="Sound_05931.mp3" descr="Sound_05931.mp3" title="">
            <a:hlinkClick action="ppaction://media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338" y="3948113"/>
            <a:ext cx="812800" cy="8128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5" name="TextBox"/>
          <p:cNvSpPr txBox="1">
            <a:spLocks noGrp="1" noSelect="1" noRot="1" noMove="1"/>
          </p:cNvSpPr>
          <p:nvPr/>
        </p:nvSpPr>
        <p:spPr>
          <a:xfrm>
            <a:off x="1366520" y="178689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24578" name="Google Shape;94;p1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231775"/>
            <a:ext cx="1111250" cy="968375"/>
          </a:xfrm>
          <a:prstGeom prst="rect">
            <a:avLst/>
          </a:prstGeom>
          <a:noFill/>
          <a:ln>
            <a:solidFill>
              <a:srgbClr val="351C75"/>
            </a:solidFill>
            <a:round/>
          </a:ln>
        </p:spPr>
      </p:pic>
      <p:sp>
        <p:nvSpPr>
          <p:cNvPr id="24579" name="Google Shape;95;p18" title=""/>
          <p:cNvSpPr txBox="1"/>
          <p:nvPr/>
        </p:nvSpPr>
        <p:spPr>
          <a:xfrm>
            <a:off x="82550" y="231775"/>
            <a:ext cx="8736013" cy="4660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altLang="en-US" sz="15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</a:t>
            </a:r>
            <a:r>
              <a:rPr lang="en-US" altLang="en-US" sz="150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1900" b="1" i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Дескрипторлар:</a:t>
            </a:r>
            <a:endParaRPr lang="en-US" altLang="en-US" sz="1900" b="1" i="1">
              <a:solidFill>
                <a:srgbClr val="CC000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900" b="1" i="1">
              <a:solidFill>
                <a:srgbClr val="CC000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900" b="1" i="1">
              <a:solidFill>
                <a:srgbClr val="CC000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spcBef>
                <a:spcPts val="1200"/>
              </a:spcBef>
              <a:buFont typeface="Times New Roman" pitchFamily="18" charset="0"/>
              <a:buChar char="➔"/>
            </a:pPr>
            <a:r>
              <a:rPr lang="en-US" altLang="en-US" sz="1600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сурет бойынша мағыналары байланысқан екі жай сөйлем құрастыра алады.</a:t>
            </a:r>
            <a:endParaRPr lang="en-US" altLang="en-US" sz="1600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Font typeface="Times New Roman" pitchFamily="18" charset="0"/>
              <a:buChar char="➔"/>
            </a:pPr>
            <a:r>
              <a:rPr lang="en-US" altLang="en-US" sz="1600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сурет бойынша мағыналары байланысқан екі құрмалас сөйлем құрастыра алады. </a:t>
            </a:r>
            <a:endParaRPr lang="en-US" altLang="en-US" sz="1600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Font typeface="Times New Roman" pitchFamily="18" charset="0"/>
              <a:buChar char="➔"/>
            </a:pPr>
            <a:r>
              <a:rPr lang="en-US" altLang="en-US" sz="1600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жай және құрмалас сөйлемдерді орынды қолдана алады.</a:t>
            </a:r>
            <a:endParaRPr lang="en-US" altLang="en-US" sz="1600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Font typeface="Times New Roman" pitchFamily="18" charset="0"/>
              <a:buChar char="➔"/>
            </a:pPr>
            <a:r>
              <a:rPr lang="en-US" altLang="en-US" sz="1600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сөйлемде тыныс белгілерін қолдана алады. </a:t>
            </a:r>
            <a:endParaRPr lang="en-US" altLang="en-US" sz="1600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buFont typeface="Times New Roman" pitchFamily="18" charset="0"/>
              <a:buChar char="➔"/>
            </a:pPr>
            <a:r>
              <a:rPr lang="en-US" altLang="en-US" sz="1600" i="1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өз ойын тиянақты жеткізе алуға тырысады. </a:t>
            </a:r>
            <a:endParaRPr lang="en-US" altLang="en-US" sz="1600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ctr"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Өзіңді тексер:</a:t>
            </a:r>
            <a:endParaRPr lang="en-US" altLang="en-US" sz="2400" b="1">
              <a:solidFill>
                <a:srgbClr val="CC0000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altLang="en-US" sz="1600" b="1">
                <a:solidFill>
                  <a:srgbClr val="1155CC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1. Асан ата көше сыпырды. 2. Бақытжан қоқысты лақтырды. 3. Ерасыл Бақытжанның қатесін түсініп, оған қоқысты жәшікке салу керектігін айтты. 4. Асан ата Ерасылға риза болып, алғысын білдірді.</a:t>
            </a:r>
            <a:endParaRPr lang="en-US" altLang="en-US" sz="1600" b="1">
              <a:solidFill>
                <a:srgbClr val="1155CC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600" b="1">
              <a:solidFill>
                <a:srgbClr val="1155CC"/>
              </a:solidFill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r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sp>
        <p:nvSpPr>
          <p:cNvPr id="24580" name="Google Shape;96;p18" title=""/>
          <p:cNvSpPr txBox="1"/>
          <p:nvPr/>
        </p:nvSpPr>
        <p:spPr>
          <a:xfrm>
            <a:off x="2428875" y="1784350"/>
            <a:ext cx="2428875" cy="669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eaLnBrk="1" hangingPunct="1"/>
            <a:r>
              <a:rPr lang="en-US" altLang="en-US"/>
              <a:t> </a:t>
            </a:r>
            <a:endParaRPr lang="en-US" altLang="en-US"/>
          </a:p>
        </p:txBody>
      </p:sp>
      <p:sp>
        <p:nvSpPr>
          <p:cNvPr id="24581" name="TextBox"/>
          <p:cNvSpPr txBox="1">
            <a:spLocks noGrp="1" noSelect="1" noRot="1" noMove="1"/>
          </p:cNvSpPr>
          <p:nvPr/>
        </p:nvSpPr>
        <p:spPr>
          <a:xfrm>
            <a:off x="1366520" y="178689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26625" name="Google Shape;101;p19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211138"/>
            <a:ext cx="1111250" cy="966787"/>
          </a:xfrm>
          <a:prstGeom prst="rect">
            <a:avLst/>
          </a:prstGeom>
          <a:noFill/>
          <a:ln>
            <a:solidFill>
              <a:srgbClr val="351C75"/>
            </a:solidFill>
            <a:round/>
          </a:ln>
        </p:spPr>
      </p:pic>
      <p:sp>
        <p:nvSpPr>
          <p:cNvPr id="26626" name="Google Shape;102;p19" title=""/>
          <p:cNvSpPr txBox="1"/>
          <p:nvPr/>
        </p:nvSpPr>
        <p:spPr>
          <a:xfrm>
            <a:off x="212725" y="211138"/>
            <a:ext cx="8736013" cy="46593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eaLnBrk="1" hangingPunct="1">
              <a:lnSpc>
                <a:spcPct val="115000"/>
              </a:lnSpc>
              <a:spcBef>
                <a:spcPts val="1200"/>
              </a:spcBef>
            </a:pPr>
            <a:r>
              <a:rPr lang="en-US" altLang="en-US" sz="2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КЕРІ    БАЙЛАНЫС      </a:t>
            </a:r>
            <a:r>
              <a:rPr lang="en-US" altLang="en-US" sz="1100">
                <a:latin typeface="Times New Roman" pitchFamily="18" charset="0"/>
                <a:ea typeface="Times New Roman" pitchFamily="18" charset="0"/>
                <a:sym typeface="Times New Roman" pitchFamily="18" charset="0"/>
              </a:rPr>
              <a:t>                               </a:t>
            </a: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just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algn="r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b="1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ts val="1200"/>
              </a:spcBef>
            </a:pPr>
            <a:endParaRPr lang="en-US" altLang="en-US" sz="1100" i="1">
              <a:latin typeface="Times New Roman" pitchFamily="18" charset="0"/>
              <a:ea typeface="Times New Roman" pitchFamily="18" charset="0"/>
              <a:sym typeface="Times New Roman" pitchFamily="18" charset="0"/>
            </a:endParaRPr>
          </a:p>
        </p:txBody>
      </p:sp>
      <p:sp>
        <p:nvSpPr>
          <p:cNvPr id="26627" name="Google Shape;103;p19" title=""/>
          <p:cNvSpPr txBox="1"/>
          <p:nvPr/>
        </p:nvSpPr>
        <p:spPr>
          <a:xfrm>
            <a:off x="2428875" y="1784350"/>
            <a:ext cx="2428875" cy="669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5" tIns="91425" rIns="91425" bIns="91425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0" lvl="1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0" lvl="2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0" lvl="3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0" lvl="4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kumimoji="0" lang="en-US" altLang="en-US" sz="1400" b="0" i="0" u="non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lang="en-US" alt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eaLnBrk="1" hangingPunct="1"/>
            <a:endParaRPr lang="en-US" altLang="en-US"/>
          </a:p>
        </p:txBody>
      </p:sp>
      <p:pic>
        <p:nvPicPr>
          <p:cNvPr id="26628" name="Google Shape;104;p19" title=""/>
          <p:cNvPicPr>
            <a:picLocks noChangeAspect="1"/>
          </p:cNvPicPr>
          <p:nvPr/>
        </p:nvPicPr>
        <p:blipFill>
          <a:blip r:embed="rId4"/>
          <a:srcRect l="6432" r="5586" b="11308"/>
          <a:stretch>
            <a:fillRect/>
          </a:stretch>
        </p:blipFill>
        <p:spPr>
          <a:xfrm>
            <a:off x="2225675" y="1177925"/>
            <a:ext cx="4322763" cy="32750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9" name="TextBox"/>
          <p:cNvSpPr txBox="1">
            <a:spLocks noGrp="1" noSelect="1" noRot="1" noMove="1"/>
          </p:cNvSpPr>
          <p:nvPr/>
        </p:nvSpPr>
        <p:spPr>
          <a:xfrm>
            <a:off x="1366520" y="1786890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Python via .NET 24.10.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3.1.32"/>
  <p:tag name="AS_OS" val="Microsoft Windows NT 10.0.19044.0"/>
  <p:tag name="AS_RELEASE_DATE" val="2024.10.14"/>
  <p:tag name="AS_TITLE" val="Aspose.Slides for Python via .NET"/>
  <p:tag name="AS_VERSION" val="24.10"/>
</p:tagLst>
</file>

<file path=ppt/theme/theme1.xml><?xml version="1.0" encoding="utf-8"?>
<a:theme xmlns:r="http://schemas.openxmlformats.org/officeDocument/2006/relationships"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Simple 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Экран (16:9)</PresentationFormat>
  <Paragraphs>40</Paragraphs>
  <Slides>7</Slides>
  <Notes>7</Notes>
  <TotalTime>31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2">
      <vt:lpstr>Arial</vt:lpstr>
      <vt:lpstr>Times New Roman</vt:lpstr>
      <vt:lpstr>Georgia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Python via .NET</Application>
  <AppVersion>24.1000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Meruert Baizhanova</cp:lastModifiedBy>
  <cp:revision>3</cp:revision>
  <dcterms:modified xsi:type="dcterms:W3CDTF">2024-10-15T20:32:01Z</dcterms:modified>
</cp:coreProperties>
</file>