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3" r:id="rId7"/>
    <p:sldId id="264"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0"/>
  </p:normalViewPr>
  <p:slideViewPr>
    <p:cSldViewPr>
      <p:cViewPr varScale="1">
        <p:scale>
          <a:sx n="106" d="100"/>
          <a:sy n="106" d="100"/>
        </p:scale>
        <p:origin x="180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12.08.2020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12.08.2020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Заголовок 5"/>
          <p:cNvSpPr>
            <a:spLocks noGrp="1"/>
          </p:cNvSpPr>
          <p:nvPr>
            <p:ph type="title"/>
          </p:nvPr>
        </p:nvSpPr>
        <p:spPr>
          <a:xfrm>
            <a:off x="457200" y="981075"/>
            <a:ext cx="8229600" cy="4824189"/>
          </a:xfrm>
        </p:spPr>
        <p:txBody>
          <a:bodyPr>
            <a:normAutofit/>
          </a:bodyPr>
          <a:lstStyle/>
          <a:p>
            <a:br>
              <a:rPr lang="kk-KZ" sz="3200" dirty="0">
                <a:latin typeface="Times New Roman" pitchFamily="18" charset="0"/>
                <a:cs typeface="Times New Roman" pitchFamily="18" charset="0"/>
              </a:rPr>
            </a:br>
            <a:r>
              <a:rPr lang="kk-KZ" sz="3200" b="1" dirty="0">
                <a:solidFill>
                  <a:srgbClr val="C00000"/>
                </a:solidFill>
                <a:latin typeface="Times New Roman" pitchFamily="18" charset="0"/>
                <a:cs typeface="Times New Roman" pitchFamily="18" charset="0"/>
              </a:rPr>
              <a:t>Сабақтың тақырыбы: </a:t>
            </a:r>
            <a:br>
              <a:rPr lang="kk-KZ" sz="3200" b="1" dirty="0">
                <a:solidFill>
                  <a:srgbClr val="C00000"/>
                </a:solidFill>
                <a:latin typeface="Times New Roman" pitchFamily="18" charset="0"/>
                <a:cs typeface="Times New Roman" pitchFamily="18" charset="0"/>
              </a:rPr>
            </a:br>
            <a:r>
              <a:rPr lang="kk-KZ" sz="3200" dirty="0">
                <a:solidFill>
                  <a:srgbClr val="002060"/>
                </a:solidFill>
                <a:latin typeface="Times New Roman" pitchFamily="18" charset="0"/>
                <a:cs typeface="Times New Roman" pitchFamily="18" charset="0"/>
              </a:rPr>
              <a:t>Нәтиже сабақ. Мен не үйрендім?</a:t>
            </a:r>
            <a:br>
              <a:rPr lang="kk-KZ" sz="3200" dirty="0">
                <a:solidFill>
                  <a:srgbClr val="002060"/>
                </a:solidFill>
                <a:latin typeface="Times New Roman" pitchFamily="18" charset="0"/>
                <a:cs typeface="Times New Roman" pitchFamily="18" charset="0"/>
              </a:rPr>
            </a:br>
            <a:br>
              <a:rPr lang="kk-KZ" sz="3200" dirty="0">
                <a:solidFill>
                  <a:srgbClr val="002060"/>
                </a:solidFill>
                <a:latin typeface="Times New Roman" pitchFamily="18" charset="0"/>
                <a:cs typeface="Times New Roman" pitchFamily="18" charset="0"/>
              </a:rPr>
            </a:br>
            <a:r>
              <a:rPr lang="kk-KZ" sz="2800" b="1" dirty="0">
                <a:solidFill>
                  <a:srgbClr val="0070C0"/>
                </a:solidFill>
                <a:latin typeface="Times New Roman" pitchFamily="18" charset="0"/>
                <a:cs typeface="Times New Roman" pitchFamily="18" charset="0"/>
              </a:rPr>
              <a:t>Сабақтың мақсаты:</a:t>
            </a:r>
            <a:br>
              <a:rPr lang="kk-KZ" sz="2800" dirty="0">
                <a:solidFill>
                  <a:srgbClr val="0070C0"/>
                </a:solidFill>
                <a:latin typeface="Times New Roman" pitchFamily="18" charset="0"/>
                <a:cs typeface="Times New Roman" pitchFamily="18" charset="0"/>
              </a:rPr>
            </a:br>
            <a:r>
              <a:rPr lang="kk-KZ" sz="2800" dirty="0">
                <a:solidFill>
                  <a:srgbClr val="002060"/>
                </a:solidFill>
                <a:latin typeface="Times New Roman" pitchFamily="18" charset="0"/>
                <a:cs typeface="Times New Roman" pitchFamily="18" charset="0"/>
              </a:rPr>
              <a:t>Мәтіннің тақырыбы мен мазмұнының өзара сәйкестігін және ондағы мәтін түрін анықтауды үйренесің </a:t>
            </a:r>
            <a:br>
              <a:rPr lang="kk-KZ" sz="3200" b="0" dirty="0">
                <a:solidFill>
                  <a:srgbClr val="0070C0"/>
                </a:solidFill>
              </a:rPr>
            </a:br>
            <a:endParaRPr lang="ru-RU" sz="3200" b="0" dirty="0">
              <a:solidFill>
                <a:srgbClr val="0070C0"/>
              </a:solidFill>
            </a:endParaRPr>
          </a:p>
        </p:txBody>
      </p:sp>
      <p:pic>
        <p:nvPicPr>
          <p:cNvPr id="7173" name="Picture 6" descr="Изображение 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863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Изображение 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74650"/>
            <a:ext cx="863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652120" y="188913"/>
            <a:ext cx="3203848" cy="861774"/>
          </a:xfrm>
          <a:prstGeom prst="rect">
            <a:avLst/>
          </a:prstGeom>
        </p:spPr>
        <p:txBody>
          <a:bodyPr wrap="square">
            <a:spAutoFit/>
          </a:bodyPr>
          <a:lstStyle/>
          <a:p>
            <a:pPr algn="ctr"/>
            <a:r>
              <a:rPr lang="ru-RU" sz="1600" b="1" dirty="0" err="1">
                <a:solidFill>
                  <a:srgbClr val="0070C0"/>
                </a:solidFill>
                <a:latin typeface="Times New Roman" pitchFamily="18" charset="0"/>
                <a:cs typeface="Times New Roman" pitchFamily="18" charset="0"/>
              </a:rPr>
              <a:t>Қазақ</a:t>
            </a:r>
            <a:r>
              <a:rPr lang="ru-RU" sz="1600" b="1" dirty="0">
                <a:solidFill>
                  <a:srgbClr val="0070C0"/>
                </a:solidFill>
                <a:latin typeface="Times New Roman" pitchFamily="18" charset="0"/>
                <a:cs typeface="Times New Roman" pitchFamily="18" charset="0"/>
              </a:rPr>
              <a:t> </a:t>
            </a:r>
            <a:r>
              <a:rPr lang="ru-RU" sz="1600" b="1" dirty="0" err="1">
                <a:solidFill>
                  <a:srgbClr val="0070C0"/>
                </a:solidFill>
                <a:latin typeface="Times New Roman" pitchFamily="18" charset="0"/>
                <a:cs typeface="Times New Roman" pitchFamily="18" charset="0"/>
              </a:rPr>
              <a:t>тілі</a:t>
            </a:r>
            <a:r>
              <a:rPr lang="ru-RU" sz="1600" b="1" dirty="0">
                <a:solidFill>
                  <a:srgbClr val="0070C0"/>
                </a:solidFill>
                <a:latin typeface="Times New Roman" pitchFamily="18" charset="0"/>
                <a:cs typeface="Times New Roman" pitchFamily="18" charset="0"/>
              </a:rPr>
              <a:t> 4 </a:t>
            </a:r>
            <a:r>
              <a:rPr lang="ru-RU" sz="1600" b="1" dirty="0" err="1">
                <a:solidFill>
                  <a:srgbClr val="0070C0"/>
                </a:solidFill>
                <a:latin typeface="Times New Roman" pitchFamily="18" charset="0"/>
                <a:cs typeface="Times New Roman" pitchFamily="18" charset="0"/>
              </a:rPr>
              <a:t>сынып</a:t>
            </a:r>
            <a:r>
              <a:rPr lang="ru-RU" sz="1600" b="1" dirty="0">
                <a:solidFill>
                  <a:srgbClr val="0070C0"/>
                </a:solidFill>
                <a:latin typeface="Times New Roman" pitchFamily="18" charset="0"/>
                <a:cs typeface="Times New Roman" pitchFamily="18" charset="0"/>
              </a:rPr>
              <a:t> 1-тоқсан</a:t>
            </a:r>
            <a:br>
              <a:rPr lang="ru-RU" sz="1600" b="1" dirty="0">
                <a:solidFill>
                  <a:srgbClr val="0070C0"/>
                </a:solidFill>
                <a:latin typeface="Times New Roman" pitchFamily="18" charset="0"/>
                <a:cs typeface="Times New Roman" pitchFamily="18" charset="0"/>
              </a:rPr>
            </a:br>
            <a:r>
              <a:rPr lang="ru-RU" sz="1600" b="1" dirty="0" err="1">
                <a:solidFill>
                  <a:srgbClr val="0070C0"/>
                </a:solidFill>
                <a:latin typeface="Times New Roman" pitchFamily="18" charset="0"/>
                <a:cs typeface="Times New Roman" pitchFamily="18" charset="0"/>
              </a:rPr>
              <a:t>Бөлім</a:t>
            </a:r>
            <a:r>
              <a:rPr lang="ru-RU" sz="1600" b="1" dirty="0">
                <a:solidFill>
                  <a:srgbClr val="0070C0"/>
                </a:solidFill>
                <a:latin typeface="Times New Roman" pitchFamily="18" charset="0"/>
                <a:cs typeface="Times New Roman" pitchFamily="18" charset="0"/>
              </a:rPr>
              <a:t> </a:t>
            </a:r>
            <a:r>
              <a:rPr lang="ru-RU" sz="1600" b="1" dirty="0" err="1">
                <a:solidFill>
                  <a:srgbClr val="0070C0"/>
                </a:solidFill>
                <a:latin typeface="Times New Roman" pitchFamily="18" charset="0"/>
                <a:cs typeface="Times New Roman" pitchFamily="18" charset="0"/>
              </a:rPr>
              <a:t>атауы</a:t>
            </a:r>
            <a:r>
              <a:rPr lang="ru-RU" sz="1600" b="1" dirty="0">
                <a:solidFill>
                  <a:srgbClr val="0070C0"/>
                </a:solidFill>
                <a:latin typeface="Times New Roman" pitchFamily="18" charset="0"/>
                <a:cs typeface="Times New Roman" pitchFamily="18" charset="0"/>
              </a:rPr>
              <a:t>: </a:t>
            </a:r>
            <a:r>
              <a:rPr lang="ru-RU" sz="1600" b="1" dirty="0" err="1">
                <a:solidFill>
                  <a:srgbClr val="0070C0"/>
                </a:solidFill>
                <a:latin typeface="Times New Roman" pitchFamily="18" charset="0"/>
                <a:cs typeface="Times New Roman" pitchFamily="18" charset="0"/>
              </a:rPr>
              <a:t>Құндылықтар</a:t>
            </a:r>
            <a:endParaRPr lang="ru-RU" sz="1600" b="1" dirty="0">
              <a:solidFill>
                <a:srgbClr val="0070C0"/>
              </a:solidFill>
              <a:latin typeface="Times New Roman" pitchFamily="18" charset="0"/>
              <a:cs typeface="Times New Roman" pitchFamily="18" charset="0"/>
            </a:endParaRPr>
          </a:p>
          <a:p>
            <a:pPr algn="ctr"/>
            <a:r>
              <a:rPr lang="en-US" sz="1600" b="1" dirty="0">
                <a:solidFill>
                  <a:srgbClr val="0070C0"/>
                </a:solidFill>
                <a:latin typeface="Times New Roman" pitchFamily="18" charset="0"/>
                <a:cs typeface="Times New Roman" pitchFamily="18" charset="0"/>
              </a:rPr>
              <a:t>67-69</a:t>
            </a:r>
            <a:r>
              <a:rPr lang="kk-KZ" sz="1600" b="1" dirty="0">
                <a:solidFill>
                  <a:srgbClr val="0070C0"/>
                </a:solidFill>
                <a:latin typeface="Times New Roman" pitchFamily="18" charset="0"/>
                <a:cs typeface="Times New Roman" pitchFamily="18" charset="0"/>
              </a:rPr>
              <a:t> бет</a:t>
            </a:r>
            <a:endParaRPr lang="ru-RU" sz="16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810343057"/>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534148"/>
            <a:ext cx="6984776" cy="936103"/>
          </a:xfrm>
        </p:spPr>
        <p:txBody>
          <a:bodyPr>
            <a:normAutofit fontScale="90000"/>
          </a:bodyPr>
          <a:lstStyle/>
          <a:p>
            <a:br>
              <a:rPr lang="kk-KZ" sz="4000" b="1" dirty="0">
                <a:solidFill>
                  <a:srgbClr val="0070C0"/>
                </a:solidFill>
                <a:latin typeface="Times New Roman" pitchFamily="18" charset="0"/>
                <a:cs typeface="Times New Roman" pitchFamily="18" charset="0"/>
              </a:rPr>
            </a:br>
            <a:br>
              <a:rPr lang="kk-KZ" sz="4000" b="1" dirty="0">
                <a:solidFill>
                  <a:srgbClr val="0070C0"/>
                </a:solidFill>
                <a:latin typeface="Times New Roman" pitchFamily="18" charset="0"/>
                <a:cs typeface="Times New Roman" pitchFamily="18" charset="0"/>
              </a:rPr>
            </a:br>
            <a:r>
              <a:rPr lang="kk-KZ" sz="3100" b="1" dirty="0">
                <a:solidFill>
                  <a:srgbClr val="0070C0"/>
                </a:solidFill>
                <a:latin typeface="Times New Roman" pitchFamily="18" charset="0"/>
                <a:cs typeface="Times New Roman" pitchFamily="18" charset="0"/>
              </a:rPr>
              <a:t>1-тапсырма</a:t>
            </a:r>
            <a:r>
              <a:rPr lang="kk-KZ" sz="4000" b="1" dirty="0">
                <a:solidFill>
                  <a:srgbClr val="0070C0"/>
                </a:solidFill>
                <a:latin typeface="Times New Roman" pitchFamily="18" charset="0"/>
                <a:cs typeface="Times New Roman" pitchFamily="18" charset="0"/>
              </a:rPr>
              <a:t> </a:t>
            </a:r>
            <a:br>
              <a:rPr lang="kk-KZ" sz="4000" b="1" dirty="0">
                <a:solidFill>
                  <a:srgbClr val="0070C0"/>
                </a:solidFill>
                <a:latin typeface="Times New Roman" pitchFamily="18" charset="0"/>
                <a:cs typeface="Times New Roman" pitchFamily="18" charset="0"/>
              </a:rPr>
            </a:br>
            <a:r>
              <a:rPr lang="kk-KZ" sz="2700" dirty="0">
                <a:solidFill>
                  <a:srgbClr val="C00000"/>
                </a:solidFill>
                <a:latin typeface="Times New Roman" pitchFamily="18" charset="0"/>
                <a:cs typeface="Times New Roman" pitchFamily="18" charset="0"/>
              </a:rPr>
              <a:t>(оқулықтағы 6</a:t>
            </a:r>
            <a:r>
              <a:rPr lang="en-US" sz="2700" dirty="0">
                <a:solidFill>
                  <a:srgbClr val="C00000"/>
                </a:solidFill>
                <a:latin typeface="Times New Roman" pitchFamily="18" charset="0"/>
                <a:cs typeface="Times New Roman" pitchFamily="18" charset="0"/>
              </a:rPr>
              <a:t>7</a:t>
            </a:r>
            <a:r>
              <a:rPr lang="kk-KZ" sz="2700" dirty="0">
                <a:solidFill>
                  <a:srgbClr val="C00000"/>
                </a:solidFill>
                <a:latin typeface="Times New Roman" pitchFamily="18" charset="0"/>
                <a:cs typeface="Times New Roman" pitchFamily="18" charset="0"/>
              </a:rPr>
              <a:t>-бет)</a:t>
            </a:r>
            <a:br>
              <a:rPr lang="ru-RU" dirty="0">
                <a:solidFill>
                  <a:srgbClr val="C00000"/>
                </a:solidFill>
                <a:latin typeface="Times New Roman" pitchFamily="18" charset="0"/>
                <a:cs typeface="Times New Roman" pitchFamily="18" charset="0"/>
              </a:rPr>
            </a:br>
            <a:r>
              <a:rPr lang="kk-KZ" sz="2200" dirty="0">
                <a:solidFill>
                  <a:srgbClr val="002060"/>
                </a:solidFill>
                <a:latin typeface="Times New Roman" pitchFamily="18" charset="0"/>
                <a:cs typeface="Times New Roman" pitchFamily="18" charset="0"/>
              </a:rPr>
              <a:t>Мәтінді түсініп оқып, мәтін түрін  анықта</a:t>
            </a:r>
            <a:br>
              <a:rPr lang="ru-RU" sz="5400" dirty="0">
                <a:solidFill>
                  <a:srgbClr val="002060"/>
                </a:solidFill>
                <a:latin typeface="Times New Roman" pitchFamily="18" charset="0"/>
                <a:cs typeface="Times New Roman" pitchFamily="18" charset="0"/>
              </a:rPr>
            </a:br>
            <a:endParaRPr lang="ru-RU" sz="4900" dirty="0"/>
          </a:p>
        </p:txBody>
      </p:sp>
      <p:sp>
        <p:nvSpPr>
          <p:cNvPr id="3" name="Подзаголовок 2"/>
          <p:cNvSpPr>
            <a:spLocks noGrp="1"/>
          </p:cNvSpPr>
          <p:nvPr>
            <p:ph type="subTitle" idx="1"/>
          </p:nvPr>
        </p:nvSpPr>
        <p:spPr>
          <a:xfrm>
            <a:off x="323528" y="1988840"/>
            <a:ext cx="8568953" cy="3456384"/>
          </a:xfrm>
        </p:spPr>
        <p:txBody>
          <a:bodyPr>
            <a:noAutofit/>
          </a:bodyPr>
          <a:lstStyle/>
          <a:p>
            <a:endParaRPr lang="kk-KZ" sz="2000" b="1" dirty="0">
              <a:solidFill>
                <a:srgbClr val="000000"/>
              </a:solidFill>
              <a:latin typeface="Times New Roman" pitchFamily="18" charset="0"/>
              <a:cs typeface="Times New Roman" pitchFamily="18" charset="0"/>
            </a:endParaRPr>
          </a:p>
          <a:p>
            <a:r>
              <a:rPr lang="" sz="2000" b="1" dirty="0">
                <a:solidFill>
                  <a:srgbClr val="000000"/>
                </a:solidFill>
                <a:latin typeface="Times New Roman" pitchFamily="18" charset="0"/>
                <a:cs typeface="Times New Roman" pitchFamily="18" charset="0"/>
              </a:rPr>
              <a:t>Күлмеңіздер </a:t>
            </a:r>
            <a:r>
              <a:rPr lang="kk-KZ" sz="2000" b="1" dirty="0">
                <a:solidFill>
                  <a:srgbClr val="000000"/>
                </a:solidFill>
                <a:latin typeface="Times New Roman" pitchFamily="18" charset="0"/>
                <a:cs typeface="Times New Roman" pitchFamily="18" charset="0"/>
              </a:rPr>
              <a:t>кәріге </a:t>
            </a:r>
            <a:endParaRPr lang="kk-KZ" sz="2000" dirty="0">
              <a:solidFill>
                <a:srgbClr val="545454"/>
              </a:solidFill>
              <a:latin typeface="Times New Roman" pitchFamily="18" charset="0"/>
              <a:cs typeface="Times New Roman" pitchFamily="18" charset="0"/>
            </a:endParaRPr>
          </a:p>
          <a:p>
            <a:pPr algn="just"/>
            <a:r>
              <a:rPr lang="ru-RU" sz="1800" dirty="0">
                <a:solidFill>
                  <a:srgbClr val="000000"/>
                </a:solidFill>
                <a:latin typeface="Times New Roman" pitchFamily="18" charset="0"/>
                <a:cs typeface="Times New Roman" pitchFamily="18" charset="0"/>
              </a:rPr>
              <a:t>    </a:t>
            </a:r>
            <a:r>
              <a:rPr lang="" sz="1800" dirty="0">
                <a:solidFill>
                  <a:srgbClr val="000000"/>
                </a:solidFill>
                <a:latin typeface="Times New Roman" pitchFamily="18" charset="0"/>
                <a:cs typeface="Times New Roman" pitchFamily="18" charset="0"/>
              </a:rPr>
              <a:t>Бір кісінің екі баласы болыпты. Б</a:t>
            </a:r>
            <a:r>
              <a:rPr lang="kk-KZ" sz="1800" dirty="0">
                <a:solidFill>
                  <a:srgbClr val="000000"/>
                </a:solidFill>
                <a:latin typeface="Times New Roman" pitchFamily="18" charset="0"/>
                <a:cs typeface="Times New Roman" pitchFamily="18" charset="0"/>
              </a:rPr>
              <a:t>ір күні</a:t>
            </a:r>
            <a:r>
              <a:rPr lang="" sz="1800" dirty="0">
                <a:solidFill>
                  <a:srgbClr val="000000"/>
                </a:solidFill>
                <a:latin typeface="Times New Roman" pitchFamily="18" charset="0"/>
                <a:cs typeface="Times New Roman" pitchFamily="18" charset="0"/>
              </a:rPr>
              <a:t> көршілері оған: </a:t>
            </a:r>
            <a:endParaRPr lang="ru-RU" sz="1800" dirty="0">
              <a:solidFill>
                <a:srgbClr val="000000"/>
              </a:solidFill>
              <a:latin typeface="Times New Roman" pitchFamily="18" charset="0"/>
              <a:cs typeface="Times New Roman" pitchFamily="18" charset="0"/>
            </a:endParaRPr>
          </a:p>
          <a:p>
            <a:pPr algn="just"/>
            <a:r>
              <a:rPr lang="" sz="1800" dirty="0">
                <a:solidFill>
                  <a:srgbClr val="000000"/>
                </a:solidFill>
                <a:latin typeface="Times New Roman" pitchFamily="18" charset="0"/>
                <a:cs typeface="Times New Roman" pitchFamily="18" charset="0"/>
              </a:rPr>
              <a:t>«Сенің балаларың бір кемпірді мазақ қылды, балаларыңды тыйып қой!» - де</a:t>
            </a:r>
            <a:r>
              <a:rPr lang="ru-RU" sz="1800" dirty="0" err="1">
                <a:solidFill>
                  <a:srgbClr val="000000"/>
                </a:solidFill>
                <a:latin typeface="Times New Roman" pitchFamily="18" charset="0"/>
                <a:cs typeface="Times New Roman" pitchFamily="18" charset="0"/>
              </a:rPr>
              <a:t>йді</a:t>
            </a:r>
            <a:r>
              <a:rPr lang="" sz="1800" dirty="0">
                <a:solidFill>
                  <a:srgbClr val="000000"/>
                </a:solidFill>
                <a:latin typeface="Times New Roman" pitchFamily="18" charset="0"/>
                <a:cs typeface="Times New Roman" pitchFamily="18" charset="0"/>
              </a:rPr>
              <a:t>.</a:t>
            </a:r>
            <a:r>
              <a:rPr lang="" sz="2000" dirty="0">
                <a:solidFill>
                  <a:srgbClr val="000000"/>
                </a:solidFill>
                <a:latin typeface="Times New Roman" pitchFamily="18" charset="0"/>
                <a:cs typeface="Times New Roman" pitchFamily="18" charset="0"/>
              </a:rPr>
              <a:t> </a:t>
            </a:r>
          </a:p>
          <a:p>
            <a:pPr algn="just"/>
            <a:r>
              <a:rPr lang="ru-RU" sz="1800" dirty="0">
                <a:solidFill>
                  <a:srgbClr val="000000"/>
                </a:solidFill>
                <a:latin typeface="Times New Roman" pitchFamily="18" charset="0"/>
                <a:cs typeface="Times New Roman" pitchFamily="18" charset="0"/>
              </a:rPr>
              <a:t>    </a:t>
            </a:r>
            <a:r>
              <a:rPr lang="" sz="1800" dirty="0">
                <a:solidFill>
                  <a:srgbClr val="000000"/>
                </a:solidFill>
                <a:latin typeface="Times New Roman" pitchFamily="18" charset="0"/>
                <a:cs typeface="Times New Roman" pitchFamily="18" charset="0"/>
              </a:rPr>
              <a:t>Әкесі балаларына ұрсады, балалар мұнан былай кісіге күлмеске уәде береді. Біраз күн өткен соң балалар әкесіне берген уәдесін ұмытып, бір бишара шалды тағы да келемеж қылыпты. Мұны әкесі естіп, балаларын шақырып алып айтады: «Балалар, мен енді мұнан артық өмір сүр</a:t>
            </a:r>
            <a:r>
              <a:rPr lang="kk-KZ" sz="1800" dirty="0">
                <a:solidFill>
                  <a:srgbClr val="000000"/>
                </a:solidFill>
                <a:latin typeface="Times New Roman" pitchFamily="18" charset="0"/>
                <a:cs typeface="Times New Roman" pitchFamily="18" charset="0"/>
              </a:rPr>
              <a:t>ер болсам</a:t>
            </a:r>
            <a:r>
              <a:rPr lang="" sz="1800" dirty="0">
                <a:solidFill>
                  <a:srgbClr val="000000"/>
                </a:solidFill>
                <a:latin typeface="Times New Roman" pitchFamily="18" charset="0"/>
                <a:cs typeface="Times New Roman" pitchFamily="18" charset="0"/>
              </a:rPr>
              <a:t>,</a:t>
            </a:r>
            <a:r>
              <a:rPr lang="kk-KZ" sz="1800" dirty="0">
                <a:solidFill>
                  <a:srgbClr val="000000"/>
                </a:solidFill>
                <a:latin typeface="Times New Roman" pitchFamily="18" charset="0"/>
                <a:cs typeface="Times New Roman" pitchFamily="18" charset="0"/>
              </a:rPr>
              <a:t> </a:t>
            </a:r>
            <a:r>
              <a:rPr lang="" sz="1800" dirty="0">
                <a:solidFill>
                  <a:srgbClr val="000000"/>
                </a:solidFill>
                <a:latin typeface="Times New Roman" pitchFamily="18" charset="0"/>
                <a:cs typeface="Times New Roman" pitchFamily="18" charset="0"/>
              </a:rPr>
              <a:t>сендер секілді бір ақымақ балалар </a:t>
            </a:r>
            <a:r>
              <a:rPr lang="kk-KZ" sz="1800" dirty="0">
                <a:solidFill>
                  <a:srgbClr val="000000"/>
                </a:solidFill>
                <a:latin typeface="Times New Roman" pitchFamily="18" charset="0"/>
                <a:cs typeface="Times New Roman" pitchFamily="18" charset="0"/>
              </a:rPr>
              <a:t>өткендегі </a:t>
            </a:r>
            <a:r>
              <a:rPr lang="" sz="1800" dirty="0">
                <a:solidFill>
                  <a:srgbClr val="000000"/>
                </a:solidFill>
                <a:latin typeface="Times New Roman" pitchFamily="18" charset="0"/>
                <a:cs typeface="Times New Roman" pitchFamily="18" charset="0"/>
              </a:rPr>
              <a:t>шал мен кемпірге күлгендерің секілді, маған да күлер деп қорқамын».</a:t>
            </a:r>
          </a:p>
          <a:p>
            <a:pPr algn="just"/>
            <a:r>
              <a:rPr lang="ru-RU" sz="1800" dirty="0">
                <a:solidFill>
                  <a:srgbClr val="000000"/>
                </a:solidFill>
                <a:latin typeface="Times New Roman" pitchFamily="18" charset="0"/>
                <a:cs typeface="Times New Roman" pitchFamily="18" charset="0"/>
              </a:rPr>
              <a:t>      </a:t>
            </a:r>
            <a:r>
              <a:rPr lang="" sz="1800" dirty="0">
                <a:solidFill>
                  <a:srgbClr val="000000"/>
                </a:solidFill>
                <a:latin typeface="Times New Roman" pitchFamily="18" charset="0"/>
                <a:cs typeface="Times New Roman" pitchFamily="18" charset="0"/>
              </a:rPr>
              <a:t>Балалары ұялғаннан қызарып, сонан кейін кәрі кісілерге күл</a:t>
            </a:r>
            <a:r>
              <a:rPr lang="kk-KZ" sz="1800" dirty="0">
                <a:solidFill>
                  <a:srgbClr val="000000"/>
                </a:solidFill>
                <a:latin typeface="Times New Roman" pitchFamily="18" charset="0"/>
                <a:cs typeface="Times New Roman" pitchFamily="18" charset="0"/>
              </a:rPr>
              <a:t>мейтін</a:t>
            </a:r>
            <a:r>
              <a:rPr lang="" sz="1800" dirty="0">
                <a:solidFill>
                  <a:srgbClr val="000000"/>
                </a:solidFill>
                <a:latin typeface="Times New Roman" pitchFamily="18" charset="0"/>
                <a:cs typeface="Times New Roman" pitchFamily="18" charset="0"/>
              </a:rPr>
              <a:t> </a:t>
            </a:r>
            <a:r>
              <a:rPr lang="kk-KZ" sz="1800" dirty="0">
                <a:solidFill>
                  <a:srgbClr val="000000"/>
                </a:solidFill>
                <a:latin typeface="Times New Roman" pitchFamily="18" charset="0"/>
                <a:cs typeface="Times New Roman" pitchFamily="18" charset="0"/>
              </a:rPr>
              <a:t>бол</a:t>
            </a:r>
            <a:r>
              <a:rPr lang="" sz="1800" dirty="0">
                <a:solidFill>
                  <a:srgbClr val="000000"/>
                </a:solidFill>
                <a:latin typeface="Times New Roman" pitchFamily="18" charset="0"/>
                <a:cs typeface="Times New Roman" pitchFamily="18" charset="0"/>
              </a:rPr>
              <a:t>ыпты.</a:t>
            </a:r>
            <a:endParaRPr lang="kk-KZ" sz="1800" dirty="0">
              <a:solidFill>
                <a:srgbClr val="000000"/>
              </a:solidFill>
              <a:latin typeface="Times New Roman" pitchFamily="18" charset="0"/>
              <a:cs typeface="Times New Roman" pitchFamily="18" charset="0"/>
            </a:endParaRPr>
          </a:p>
          <a:p>
            <a:pPr algn="just"/>
            <a:endParaRPr lang="kk-KZ" sz="1800" dirty="0">
              <a:solidFill>
                <a:srgbClr val="000000"/>
              </a:solidFill>
              <a:latin typeface="Times New Roman" pitchFamily="18" charset="0"/>
              <a:cs typeface="Times New Roman" pitchFamily="18" charset="0"/>
            </a:endParaRPr>
          </a:p>
          <a:p>
            <a:pPr algn="r"/>
            <a:r>
              <a:rPr lang="kk-KZ" sz="1800" dirty="0">
                <a:solidFill>
                  <a:srgbClr val="000000"/>
                </a:solidFill>
                <a:latin typeface="Times New Roman" pitchFamily="18" charset="0"/>
                <a:cs typeface="Times New Roman" pitchFamily="18" charset="0"/>
              </a:rPr>
              <a:t>М. Дулатов</a:t>
            </a:r>
            <a:endParaRPr lang="" sz="1800" dirty="0">
              <a:solidFill>
                <a:srgbClr val="00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865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ound_05931.mp3" descr="Sound_05931.mp3">
            <a:hlinkClick r:id="" action="ppaction://media"/>
            <a:extLst>
              <a:ext uri="{FF2B5EF4-FFF2-40B4-BE49-F238E27FC236}">
                <a16:creationId xmlns:a16="http://schemas.microsoft.com/office/drawing/2014/main" id="{122DC95B-7AEB-084D-A6A8-BA636D2453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55776" y="5394754"/>
            <a:ext cx="812800" cy="812800"/>
          </a:xfrm>
          <a:prstGeom prst="rect">
            <a:avLst/>
          </a:prstGeom>
        </p:spPr>
      </p:pic>
    </p:spTree>
    <p:extLst>
      <p:ext uri="{BB962C8B-B14F-4D97-AF65-F5344CB8AC3E}">
        <p14:creationId xmlns:p14="http://schemas.microsoft.com/office/powerpoint/2010/main" val="35843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108088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1475656" y="707306"/>
            <a:ext cx="4104456"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kk-KZ" sz="3600" b="1" dirty="0">
                <a:solidFill>
                  <a:srgbClr val="C00000"/>
                </a:solidFill>
                <a:latin typeface="Times New Roman" pitchFamily="18" charset="0"/>
                <a:cs typeface="Times New Roman" pitchFamily="18" charset="0"/>
              </a:rPr>
              <a:t>Орында:</a:t>
            </a:r>
            <a:endParaRPr lang="ru-RU" sz="3600" b="1" dirty="0">
              <a:solidFill>
                <a:srgbClr val="C00000"/>
              </a:solidFill>
              <a:latin typeface="Times New Roman" pitchFamily="18" charset="0"/>
              <a:cs typeface="Times New Roman" pitchFamily="18" charset="0"/>
            </a:endParaRPr>
          </a:p>
          <a:p>
            <a:pPr algn="ctr"/>
            <a:endParaRPr lang="ru-RU" dirty="0"/>
          </a:p>
        </p:txBody>
      </p:sp>
      <p:sp>
        <p:nvSpPr>
          <p:cNvPr id="7" name="Скругленный прямоугольник 6"/>
          <p:cNvSpPr/>
          <p:nvPr/>
        </p:nvSpPr>
        <p:spPr>
          <a:xfrm>
            <a:off x="3995936" y="1772816"/>
            <a:ext cx="4536504"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800" dirty="0">
                <a:solidFill>
                  <a:srgbClr val="002060"/>
                </a:solidFill>
                <a:latin typeface="Times New Roman" pitchFamily="18" charset="0"/>
                <a:cs typeface="Times New Roman" pitchFamily="18" charset="0"/>
              </a:rPr>
              <a:t>Мәтінді түсініп оқы, мәтін түрін анықта.</a:t>
            </a:r>
            <a:endParaRPr lang="ru-RU" sz="2800" dirty="0">
              <a:solidFill>
                <a:srgbClr val="002060"/>
              </a:solidFill>
              <a:latin typeface="Times New Roman" pitchFamily="18" charset="0"/>
              <a:cs typeface="Times New Roman" pitchFamily="18" charset="0"/>
            </a:endParaRPr>
          </a:p>
          <a:p>
            <a:pPr algn="ctr"/>
            <a:endParaRPr lang="ru-RU" dirty="0"/>
          </a:p>
        </p:txBody>
      </p:sp>
      <p:sp>
        <p:nvSpPr>
          <p:cNvPr id="9" name="Скругленный прямоугольник 8"/>
          <p:cNvSpPr/>
          <p:nvPr/>
        </p:nvSpPr>
        <p:spPr>
          <a:xfrm>
            <a:off x="1628258" y="3501008"/>
            <a:ext cx="4104456"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kk-KZ" sz="3600" b="1" dirty="0">
                <a:solidFill>
                  <a:srgbClr val="C00000"/>
                </a:solidFill>
                <a:latin typeface="Times New Roman" pitchFamily="18" charset="0"/>
                <a:cs typeface="Times New Roman" pitchFamily="18" charset="0"/>
              </a:rPr>
              <a:t>Дескриптор:</a:t>
            </a:r>
            <a:endParaRPr lang="ru-RU" sz="3600" b="1" dirty="0">
              <a:solidFill>
                <a:srgbClr val="C00000"/>
              </a:solidFill>
              <a:latin typeface="Times New Roman" pitchFamily="18" charset="0"/>
              <a:cs typeface="Times New Roman" pitchFamily="18" charset="0"/>
            </a:endParaRPr>
          </a:p>
          <a:p>
            <a:pPr algn="ctr"/>
            <a:endParaRPr lang="ru-RU" dirty="0"/>
          </a:p>
        </p:txBody>
      </p:sp>
      <p:sp>
        <p:nvSpPr>
          <p:cNvPr id="10" name="Скругленный прямоугольник 9"/>
          <p:cNvSpPr/>
          <p:nvPr/>
        </p:nvSpPr>
        <p:spPr>
          <a:xfrm>
            <a:off x="4148336" y="4653136"/>
            <a:ext cx="4536504"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ctr">
              <a:buFont typeface="Arial" panose="020B0604020202020204" pitchFamily="34" charset="0"/>
              <a:buChar char="•"/>
            </a:pPr>
            <a:r>
              <a:rPr lang="kk-KZ" sz="2400" dirty="0">
                <a:solidFill>
                  <a:srgbClr val="002060"/>
                </a:solidFill>
                <a:latin typeface="Times New Roman" pitchFamily="18" charset="0"/>
                <a:cs typeface="Times New Roman" pitchFamily="18" charset="0"/>
              </a:rPr>
              <a:t>Мәтінді түсініп оқиды </a:t>
            </a:r>
          </a:p>
          <a:p>
            <a:pPr marL="342900" indent="-342900" algn="ctr">
              <a:buFont typeface="Arial" panose="020B0604020202020204" pitchFamily="34" charset="0"/>
              <a:buChar char="•"/>
            </a:pPr>
            <a:r>
              <a:rPr lang="kk-KZ" sz="2400" dirty="0">
                <a:solidFill>
                  <a:srgbClr val="002060"/>
                </a:solidFill>
                <a:latin typeface="Times New Roman" pitchFamily="18" charset="0"/>
                <a:cs typeface="Times New Roman" pitchFamily="18" charset="0"/>
              </a:rPr>
              <a:t>Мәтін түрін  анықтайды</a:t>
            </a:r>
            <a:endParaRPr lang="ru-RU"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3231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32EA25-5D2E-124E-88FB-A2C0A3A1F163}"/>
              </a:ext>
            </a:extLst>
          </p:cNvPr>
          <p:cNvSpPr>
            <a:spLocks noGrp="1"/>
          </p:cNvSpPr>
          <p:nvPr>
            <p:ph type="title"/>
          </p:nvPr>
        </p:nvSpPr>
        <p:spPr/>
        <p:txBody>
          <a:bodyPr>
            <a:normAutofit fontScale="90000"/>
          </a:bodyPr>
          <a:lstStyle/>
          <a:p>
            <a:r>
              <a:rPr lang="kk-KZ" dirty="0"/>
              <a:t>   </a:t>
            </a:r>
            <a:br>
              <a:rPr lang="kk-KZ" dirty="0"/>
            </a:br>
            <a:r>
              <a:rPr lang="kk-KZ" dirty="0">
                <a:latin typeface="Times New Roman" panose="02020603050405020304" pitchFamily="18" charset="0"/>
                <a:cs typeface="Times New Roman" panose="02020603050405020304" pitchFamily="18" charset="0"/>
              </a:rPr>
              <a:t>Мәтіннің қай түрі?              </a:t>
            </a:r>
            <a:endParaRPr lang="" dirty="0">
              <a:latin typeface="Times New Roman" panose="02020603050405020304" pitchFamily="18" charset="0"/>
              <a:cs typeface="Times New Roman" panose="02020603050405020304" pitchFamily="18" charset="0"/>
            </a:endParaRPr>
          </a:p>
        </p:txBody>
      </p:sp>
      <p:sp>
        <p:nvSpPr>
          <p:cNvPr id="4" name="Овал 3">
            <a:extLst>
              <a:ext uri="{FF2B5EF4-FFF2-40B4-BE49-F238E27FC236}">
                <a16:creationId xmlns:a16="http://schemas.microsoft.com/office/drawing/2014/main" id="{20D79422-8595-9C4A-8570-C210FF5E635E}"/>
              </a:ext>
            </a:extLst>
          </p:cNvPr>
          <p:cNvSpPr/>
          <p:nvPr/>
        </p:nvSpPr>
        <p:spPr>
          <a:xfrm>
            <a:off x="611560" y="1628800"/>
            <a:ext cx="2741841" cy="201349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800" b="1" dirty="0">
                <a:solidFill>
                  <a:srgbClr val="0070C0"/>
                </a:solidFill>
                <a:latin typeface="Times New Roman" pitchFamily="18" charset="0"/>
                <a:cs typeface="Times New Roman" pitchFamily="18" charset="0"/>
              </a:rPr>
              <a:t>Әңгімелеу</a:t>
            </a:r>
            <a:r>
              <a:rPr lang="kk-KZ" dirty="0">
                <a:solidFill>
                  <a:srgbClr val="FFFF00"/>
                </a:solidFill>
              </a:rPr>
              <a:t> </a:t>
            </a:r>
            <a:endParaRPr lang="" dirty="0">
              <a:solidFill>
                <a:srgbClr val="FFFF00"/>
              </a:solidFill>
            </a:endParaRPr>
          </a:p>
        </p:txBody>
      </p:sp>
      <p:sp>
        <p:nvSpPr>
          <p:cNvPr id="6" name="Объект 5">
            <a:extLst>
              <a:ext uri="{FF2B5EF4-FFF2-40B4-BE49-F238E27FC236}">
                <a16:creationId xmlns:a16="http://schemas.microsoft.com/office/drawing/2014/main" id="{211750C6-8BF8-9D47-8B64-73F3ADB78953}"/>
              </a:ext>
            </a:extLst>
          </p:cNvPr>
          <p:cNvSpPr>
            <a:spLocks noGrp="1"/>
          </p:cNvSpPr>
          <p:nvPr>
            <p:ph idx="1"/>
          </p:nvPr>
        </p:nvSpPr>
        <p:spPr>
          <a:xfrm>
            <a:off x="5580112" y="1628800"/>
            <a:ext cx="3024336" cy="201349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lgn="ctr">
              <a:buNone/>
            </a:pPr>
            <a:r>
              <a:rPr lang="kk-KZ" b="1" dirty="0">
                <a:solidFill>
                  <a:srgbClr val="0070C0"/>
                </a:solidFill>
                <a:latin typeface="Times New Roman" pitchFamily="18" charset="0"/>
                <a:cs typeface="Times New Roman" pitchFamily="18" charset="0"/>
              </a:rPr>
              <a:t>Пайымдау</a:t>
            </a:r>
            <a:endParaRPr lang="" b="1" dirty="0">
              <a:solidFill>
                <a:srgbClr val="0070C0"/>
              </a:solidFill>
              <a:latin typeface="Times New Roman" pitchFamily="18" charset="0"/>
              <a:cs typeface="Times New Roman" pitchFamily="18" charset="0"/>
            </a:endParaRPr>
          </a:p>
        </p:txBody>
      </p:sp>
      <p:sp>
        <p:nvSpPr>
          <p:cNvPr id="10" name="Овал 9">
            <a:extLst>
              <a:ext uri="{FF2B5EF4-FFF2-40B4-BE49-F238E27FC236}">
                <a16:creationId xmlns:a16="http://schemas.microsoft.com/office/drawing/2014/main" id="{20D79422-8595-9C4A-8570-C210FF5E635E}"/>
              </a:ext>
            </a:extLst>
          </p:cNvPr>
          <p:cNvSpPr/>
          <p:nvPr/>
        </p:nvSpPr>
        <p:spPr>
          <a:xfrm>
            <a:off x="3107863" y="3429000"/>
            <a:ext cx="2576663" cy="201349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800" b="1" dirty="0">
                <a:solidFill>
                  <a:srgbClr val="0070C0"/>
                </a:solidFill>
                <a:latin typeface="Times New Roman" pitchFamily="18" charset="0"/>
                <a:cs typeface="Times New Roman" pitchFamily="18" charset="0"/>
              </a:rPr>
              <a:t>Сипаттау</a:t>
            </a:r>
            <a:endParaRPr lang="" dirty="0">
              <a:solidFill>
                <a:srgbClr val="FFFF00"/>
              </a:solidFill>
            </a:endParaRPr>
          </a:p>
        </p:txBody>
      </p:sp>
      <p:pic>
        <p:nvPicPr>
          <p:cNvPr id="11" name="Picture 6" descr="Изображение 7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74650"/>
            <a:ext cx="863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ound_05931.mp3" descr="Sound_05931.mp3">
            <a:hlinkClick r:id="" action="ppaction://media"/>
            <a:extLst>
              <a:ext uri="{FF2B5EF4-FFF2-40B4-BE49-F238E27FC236}">
                <a16:creationId xmlns:a16="http://schemas.microsoft.com/office/drawing/2014/main" id="{468EBC07-7FE9-0F40-BF03-9054583B05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11080" y="5384113"/>
            <a:ext cx="812800" cy="812800"/>
          </a:xfrm>
          <a:prstGeom prst="rect">
            <a:avLst/>
          </a:prstGeom>
        </p:spPr>
      </p:pic>
    </p:spTree>
    <p:extLst>
      <p:ext uri="{BB962C8B-B14F-4D97-AF65-F5344CB8AC3E}">
        <p14:creationId xmlns:p14="http://schemas.microsoft.com/office/powerpoint/2010/main" val="297877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a:solidFill>
                  <a:srgbClr val="C00000"/>
                </a:solidFill>
                <a:latin typeface="Times New Roman" pitchFamily="18" charset="0"/>
                <a:cs typeface="Times New Roman" pitchFamily="18" charset="0"/>
              </a:rPr>
              <a:t>Өзіңді тексер:</a:t>
            </a:r>
            <a:endParaRPr lang="ru-RU" dirty="0"/>
          </a:p>
        </p:txBody>
      </p:sp>
      <p:sp>
        <p:nvSpPr>
          <p:cNvPr id="4" name="Объект 3">
            <a:extLst>
              <a:ext uri="{FF2B5EF4-FFF2-40B4-BE49-F238E27FC236}">
                <a16:creationId xmlns:a16="http://schemas.microsoft.com/office/drawing/2014/main" id="{20D79422-8595-9C4A-8570-C210FF5E635E}"/>
              </a:ext>
            </a:extLst>
          </p:cNvPr>
          <p:cNvSpPr>
            <a:spLocks noGrp="1"/>
          </p:cNvSpPr>
          <p:nvPr>
            <p:ph idx="1"/>
          </p:nvPr>
        </p:nvSpPr>
        <p:spPr>
          <a:xfrm>
            <a:off x="1403648" y="1988840"/>
            <a:ext cx="5976664" cy="194421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normAutofit/>
          </a:bodyPr>
          <a:lstStyle/>
          <a:p>
            <a:pPr marL="0" indent="0" algn="ctr">
              <a:buNone/>
            </a:pPr>
            <a:r>
              <a:rPr lang="kk-KZ" b="1" dirty="0">
                <a:solidFill>
                  <a:srgbClr val="0070C0"/>
                </a:solidFill>
                <a:latin typeface="Times New Roman" pitchFamily="18" charset="0"/>
                <a:cs typeface="Times New Roman" pitchFamily="18" charset="0"/>
              </a:rPr>
              <a:t>Әңгімелеу</a:t>
            </a:r>
            <a:r>
              <a:rPr lang="kk-KZ" dirty="0">
                <a:solidFill>
                  <a:srgbClr val="FFFF00"/>
                </a:solidFill>
              </a:rPr>
              <a:t>  </a:t>
            </a:r>
            <a:r>
              <a:rPr lang="kk-KZ" b="1" dirty="0">
                <a:solidFill>
                  <a:srgbClr val="0070C0"/>
                </a:solidFill>
                <a:latin typeface="Times New Roman" panose="02020603050405020304" pitchFamily="18" charset="0"/>
                <a:cs typeface="Times New Roman" panose="02020603050405020304" pitchFamily="18" charset="0"/>
              </a:rPr>
              <a:t>мәтіні</a:t>
            </a:r>
            <a:endParaRPr lang="" b="1" dirty="0">
              <a:solidFill>
                <a:srgbClr val="0070C0"/>
              </a:solidFill>
              <a:latin typeface="Times New Roman" panose="02020603050405020304" pitchFamily="18" charset="0"/>
              <a:cs typeface="Times New Roman" panose="02020603050405020304" pitchFamily="18" charset="0"/>
            </a:endParaRPr>
          </a:p>
        </p:txBody>
      </p:sp>
      <p:pic>
        <p:nvPicPr>
          <p:cNvPr id="5" name="Picture 6" descr="Изображение 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74650"/>
            <a:ext cx="863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92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B1BBC7E-7A9C-C24D-A9C8-BAF868DCBFD9}"/>
              </a:ext>
            </a:extLst>
          </p:cNvPr>
          <p:cNvSpPr>
            <a:spLocks noGrp="1"/>
          </p:cNvSpPr>
          <p:nvPr>
            <p:ph idx="1"/>
          </p:nvPr>
        </p:nvSpPr>
        <p:spPr>
          <a:xfrm>
            <a:off x="457200" y="764704"/>
            <a:ext cx="8229600" cy="4525963"/>
          </a:xfrm>
        </p:spPr>
        <p:txBody>
          <a:bodyPr>
            <a:normAutofit fontScale="92500" lnSpcReduction="10000"/>
          </a:bodyPr>
          <a:lstStyle/>
          <a:p>
            <a:pPr marL="0" indent="0">
              <a:buNone/>
            </a:pPr>
            <a:endParaRPr lang="kk-KZ" dirty="0">
              <a:solidFill>
                <a:srgbClr val="0070C0"/>
              </a:solidFill>
            </a:endParaRPr>
          </a:p>
          <a:p>
            <a:pPr marL="0" indent="0">
              <a:buNone/>
            </a:pPr>
            <a:r>
              <a:rPr lang="ru-KZ" sz="4400" dirty="0">
                <a:solidFill>
                  <a:srgbClr val="0070C0"/>
                </a:solidFill>
              </a:rPr>
              <a:t>Мәтінге жоспар құр.Ол үшін мәтіннің әр бөлігіне ат қой.</a:t>
            </a:r>
          </a:p>
          <a:p>
            <a:pPr marL="0" indent="0">
              <a:buNone/>
            </a:pPr>
            <a:endParaRPr lang="kk-KZ" sz="4400" dirty="0">
              <a:solidFill>
                <a:schemeClr val="accent6">
                  <a:lumMod val="75000"/>
                </a:schemeClr>
              </a:solidFill>
            </a:endParaRPr>
          </a:p>
          <a:p>
            <a:pPr marL="0" indent="0">
              <a:buNone/>
            </a:pPr>
            <a:r>
              <a:rPr lang="en-US" sz="4400" dirty="0">
                <a:solidFill>
                  <a:schemeClr val="accent6">
                    <a:lumMod val="75000"/>
                  </a:schemeClr>
                </a:solidFill>
              </a:rPr>
              <a:t>1. </a:t>
            </a:r>
            <a:r>
              <a:rPr lang="kk-KZ" sz="4400" dirty="0">
                <a:solidFill>
                  <a:schemeClr val="accent6">
                    <a:lumMod val="75000"/>
                  </a:schemeClr>
                </a:solidFill>
              </a:rPr>
              <a:t>...</a:t>
            </a:r>
            <a:endParaRPr lang="en-US" sz="4400" dirty="0">
              <a:solidFill>
                <a:schemeClr val="accent6">
                  <a:lumMod val="75000"/>
                </a:schemeClr>
              </a:solidFill>
            </a:endParaRPr>
          </a:p>
          <a:p>
            <a:pPr marL="0" indent="0">
              <a:buNone/>
            </a:pPr>
            <a:r>
              <a:rPr lang="en-US" sz="4400" dirty="0">
                <a:solidFill>
                  <a:schemeClr val="accent6">
                    <a:lumMod val="75000"/>
                  </a:schemeClr>
                </a:solidFill>
              </a:rPr>
              <a:t>2.</a:t>
            </a:r>
            <a:r>
              <a:rPr lang="kk-KZ" sz="4400" dirty="0">
                <a:solidFill>
                  <a:schemeClr val="accent6">
                    <a:lumMod val="75000"/>
                  </a:schemeClr>
                </a:solidFill>
              </a:rPr>
              <a:t> Уәдеде тұрмау</a:t>
            </a:r>
            <a:endParaRPr lang="en-US" sz="4400" dirty="0">
              <a:solidFill>
                <a:schemeClr val="accent6">
                  <a:lumMod val="75000"/>
                </a:schemeClr>
              </a:solidFill>
            </a:endParaRPr>
          </a:p>
          <a:p>
            <a:pPr marL="0" indent="0">
              <a:buNone/>
            </a:pPr>
            <a:r>
              <a:rPr lang="en-US" sz="4400" dirty="0">
                <a:solidFill>
                  <a:schemeClr val="accent6">
                    <a:lumMod val="75000"/>
                  </a:schemeClr>
                </a:solidFill>
              </a:rPr>
              <a:t>3.</a:t>
            </a:r>
            <a:r>
              <a:rPr lang="kk-KZ" sz="4400" dirty="0">
                <a:solidFill>
                  <a:schemeClr val="accent6">
                    <a:lumMod val="75000"/>
                  </a:schemeClr>
                </a:solidFill>
              </a:rPr>
              <a:t> ...</a:t>
            </a:r>
            <a:endParaRPr lang="ru-KZ" sz="4400" dirty="0">
              <a:solidFill>
                <a:schemeClr val="accent6">
                  <a:lumMod val="75000"/>
                </a:schemeClr>
              </a:solidFill>
            </a:endParaRPr>
          </a:p>
        </p:txBody>
      </p:sp>
      <p:pic>
        <p:nvPicPr>
          <p:cNvPr id="4" name="Picture 6" descr="Изображение 717">
            <a:extLst>
              <a:ext uri="{FF2B5EF4-FFF2-40B4-BE49-F238E27FC236}">
                <a16:creationId xmlns:a16="http://schemas.microsoft.com/office/drawing/2014/main" id="{80FD80A8-5071-104E-819C-0E4BC89C5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74650"/>
            <a:ext cx="863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ound_05931.mp3" descr="Sound_05931.mp3">
            <a:hlinkClick r:id="" action="ppaction://media"/>
            <a:extLst>
              <a:ext uri="{FF2B5EF4-FFF2-40B4-BE49-F238E27FC236}">
                <a16:creationId xmlns:a16="http://schemas.microsoft.com/office/drawing/2014/main" id="{2DA7E0B6-F576-0049-895C-DCAFD40A96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04" y="5157192"/>
            <a:ext cx="812800" cy="812800"/>
          </a:xfrm>
          <a:prstGeom prst="rect">
            <a:avLst/>
          </a:prstGeom>
        </p:spPr>
      </p:pic>
    </p:spTree>
    <p:extLst>
      <p:ext uri="{BB962C8B-B14F-4D97-AF65-F5344CB8AC3E}">
        <p14:creationId xmlns:p14="http://schemas.microsoft.com/office/powerpoint/2010/main" val="2428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Изображение 717">
            <a:extLst>
              <a:ext uri="{FF2B5EF4-FFF2-40B4-BE49-F238E27FC236}">
                <a16:creationId xmlns:a16="http://schemas.microsoft.com/office/drawing/2014/main" id="{397B5213-E555-B440-B632-5EE2359A1E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1104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B8C78E4-6084-0344-A3D5-61E6C3E3DC90}"/>
              </a:ext>
            </a:extLst>
          </p:cNvPr>
          <p:cNvSpPr txBox="1"/>
          <p:nvPr/>
        </p:nvSpPr>
        <p:spPr>
          <a:xfrm>
            <a:off x="2411760" y="437709"/>
            <a:ext cx="4896544" cy="830997"/>
          </a:xfrm>
          <a:prstGeom prst="rect">
            <a:avLst/>
          </a:prstGeom>
          <a:noFill/>
        </p:spPr>
        <p:txBody>
          <a:bodyPr wrap="square" rtlCol="0">
            <a:spAutoFit/>
          </a:bodyPr>
          <a:lstStyle/>
          <a:p>
            <a:r>
              <a:rPr lang="kk-KZ" sz="4800" b="1" dirty="0">
                <a:solidFill>
                  <a:srgbClr val="C00000"/>
                </a:solidFill>
                <a:latin typeface="Times New Roman" pitchFamily="18" charset="0"/>
                <a:cs typeface="Times New Roman" pitchFamily="18" charset="0"/>
              </a:rPr>
              <a:t>Өзіңді тексер:</a:t>
            </a:r>
            <a:endParaRPr lang="ru-KZ" sz="4800" dirty="0"/>
          </a:p>
        </p:txBody>
      </p:sp>
      <p:sp>
        <p:nvSpPr>
          <p:cNvPr id="6" name="Прямоугольник 5">
            <a:extLst>
              <a:ext uri="{FF2B5EF4-FFF2-40B4-BE49-F238E27FC236}">
                <a16:creationId xmlns:a16="http://schemas.microsoft.com/office/drawing/2014/main" id="{F8FCE4AA-4ABC-8043-8F91-D0397B37D9E2}"/>
              </a:ext>
            </a:extLst>
          </p:cNvPr>
          <p:cNvSpPr/>
          <p:nvPr/>
        </p:nvSpPr>
        <p:spPr>
          <a:xfrm>
            <a:off x="611560" y="1772817"/>
            <a:ext cx="7200800" cy="2123658"/>
          </a:xfrm>
          <a:prstGeom prst="rect">
            <a:avLst/>
          </a:prstGeom>
        </p:spPr>
        <p:txBody>
          <a:bodyPr wrap="square">
            <a:spAutoFit/>
          </a:bodyPr>
          <a:lstStyle/>
          <a:p>
            <a:r>
              <a:rPr lang="en-US" sz="4400" dirty="0">
                <a:solidFill>
                  <a:schemeClr val="accent6">
                    <a:lumMod val="75000"/>
                  </a:schemeClr>
                </a:solidFill>
              </a:rPr>
              <a:t>1. </a:t>
            </a:r>
            <a:r>
              <a:rPr lang="kk-KZ" sz="4400" dirty="0">
                <a:solidFill>
                  <a:schemeClr val="accent6">
                    <a:lumMod val="75000"/>
                  </a:schemeClr>
                </a:solidFill>
              </a:rPr>
              <a:t>Балалардың мазақ қылуы</a:t>
            </a:r>
            <a:endParaRPr lang="en-US" sz="4400" dirty="0">
              <a:solidFill>
                <a:schemeClr val="accent6">
                  <a:lumMod val="75000"/>
                </a:schemeClr>
              </a:solidFill>
            </a:endParaRPr>
          </a:p>
          <a:p>
            <a:r>
              <a:rPr lang="en-US" sz="4400" dirty="0">
                <a:solidFill>
                  <a:schemeClr val="accent6">
                    <a:lumMod val="75000"/>
                  </a:schemeClr>
                </a:solidFill>
              </a:rPr>
              <a:t>2.</a:t>
            </a:r>
            <a:r>
              <a:rPr lang="kk-KZ" sz="4400" dirty="0">
                <a:solidFill>
                  <a:schemeClr val="accent6">
                    <a:lumMod val="75000"/>
                  </a:schemeClr>
                </a:solidFill>
              </a:rPr>
              <a:t> Уәдеде тұрмау</a:t>
            </a:r>
            <a:endParaRPr lang="en-US" sz="4400" dirty="0">
              <a:solidFill>
                <a:schemeClr val="accent6">
                  <a:lumMod val="75000"/>
                </a:schemeClr>
              </a:solidFill>
            </a:endParaRPr>
          </a:p>
          <a:p>
            <a:r>
              <a:rPr lang="en-US" sz="4400" dirty="0">
                <a:solidFill>
                  <a:schemeClr val="accent6">
                    <a:lumMod val="75000"/>
                  </a:schemeClr>
                </a:solidFill>
              </a:rPr>
              <a:t>3.</a:t>
            </a:r>
            <a:r>
              <a:rPr lang="kk-KZ" sz="4400" dirty="0">
                <a:solidFill>
                  <a:schemeClr val="accent6">
                    <a:lumMod val="75000"/>
                  </a:schemeClr>
                </a:solidFill>
              </a:rPr>
              <a:t> Өз қателіктерінен ұялуы</a:t>
            </a:r>
            <a:endParaRPr lang="ru-KZ" sz="4400" dirty="0">
              <a:solidFill>
                <a:schemeClr val="accent6">
                  <a:lumMod val="75000"/>
                </a:schemeClr>
              </a:solidFill>
            </a:endParaRPr>
          </a:p>
        </p:txBody>
      </p:sp>
    </p:spTree>
    <p:extLst>
      <p:ext uri="{BB962C8B-B14F-4D97-AF65-F5344CB8AC3E}">
        <p14:creationId xmlns:p14="http://schemas.microsoft.com/office/powerpoint/2010/main" val="293369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Изображение 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863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Изображение 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74650"/>
            <a:ext cx="863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Блок-схема: альтернативный процесс 1"/>
          <p:cNvSpPr/>
          <p:nvPr/>
        </p:nvSpPr>
        <p:spPr>
          <a:xfrm>
            <a:off x="1043608" y="1421328"/>
            <a:ext cx="7056784" cy="114357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err="1">
                <a:solidFill>
                  <a:srgbClr val="C00000"/>
                </a:solidFill>
                <a:latin typeface="Times New Roman" pitchFamily="18" charset="0"/>
                <a:cs typeface="Times New Roman" pitchFamily="18" charset="0"/>
              </a:rPr>
              <a:t>Сабақ</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қызықты</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болды</a:t>
            </a:r>
            <a:r>
              <a:rPr lang="ru-RU" sz="2400" b="1" dirty="0">
                <a:solidFill>
                  <a:srgbClr val="C00000"/>
                </a:solidFill>
                <a:latin typeface="Times New Roman" pitchFamily="18" charset="0"/>
                <a:cs typeface="Times New Roman" pitchFamily="18" charset="0"/>
              </a:rPr>
              <a:t>.</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Мен </a:t>
            </a:r>
            <a:r>
              <a:rPr lang="ru-RU" sz="2400" b="1" dirty="0" err="1">
                <a:solidFill>
                  <a:srgbClr val="C00000"/>
                </a:solidFill>
                <a:latin typeface="Times New Roman" pitchFamily="18" charset="0"/>
                <a:cs typeface="Times New Roman" pitchFamily="18" charset="0"/>
              </a:rPr>
              <a:t>барлығын</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түсіндім</a:t>
            </a:r>
            <a:endParaRPr lang="ru-RU" sz="2400" b="1" dirty="0">
              <a:solidFill>
                <a:srgbClr val="C00000"/>
              </a:solidFill>
              <a:latin typeface="Times New Roman" pitchFamily="18" charset="0"/>
              <a:cs typeface="Times New Roman" pitchFamily="18" charset="0"/>
            </a:endParaRPr>
          </a:p>
        </p:txBody>
      </p:sp>
      <p:sp>
        <p:nvSpPr>
          <p:cNvPr id="8" name="Блок-схема: альтернативный процесс 7"/>
          <p:cNvSpPr/>
          <p:nvPr/>
        </p:nvSpPr>
        <p:spPr>
          <a:xfrm>
            <a:off x="2267744" y="2780928"/>
            <a:ext cx="5832648" cy="115212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kk-KZ" sz="2400" b="1" dirty="0">
              <a:solidFill>
                <a:srgbClr val="0070C0"/>
              </a:solidFill>
              <a:latin typeface="Times New Roman" pitchFamily="18" charset="0"/>
              <a:cs typeface="Times New Roman" pitchFamily="18" charset="0"/>
            </a:endParaRPr>
          </a:p>
          <a:p>
            <a:pPr algn="ctr"/>
            <a:r>
              <a:rPr lang="kk-KZ" sz="2400" b="1" dirty="0">
                <a:solidFill>
                  <a:srgbClr val="0070C0"/>
                </a:solidFill>
                <a:latin typeface="Times New Roman" pitchFamily="18" charset="0"/>
                <a:cs typeface="Times New Roman" pitchFamily="18" charset="0"/>
              </a:rPr>
              <a:t>Әлі де түсінуім керек.</a:t>
            </a:r>
            <a:br>
              <a:rPr lang="kk-KZ" sz="2400" b="1" dirty="0">
                <a:solidFill>
                  <a:srgbClr val="0070C0"/>
                </a:solidFill>
                <a:latin typeface="Times New Roman" pitchFamily="18" charset="0"/>
                <a:cs typeface="Times New Roman" pitchFamily="18" charset="0"/>
              </a:rPr>
            </a:br>
            <a:r>
              <a:rPr lang="kk-KZ" sz="2400" b="1" dirty="0">
                <a:solidFill>
                  <a:srgbClr val="0070C0"/>
                </a:solidFill>
                <a:latin typeface="Times New Roman" pitchFamily="18" charset="0"/>
                <a:cs typeface="Times New Roman" pitchFamily="18" charset="0"/>
              </a:rPr>
              <a:t> Сұрағым бар</a:t>
            </a:r>
            <a:br>
              <a:rPr lang="kk-KZ" sz="2400" b="1" dirty="0">
                <a:solidFill>
                  <a:srgbClr val="0070C0"/>
                </a:solidFill>
                <a:latin typeface="Times New Roman" pitchFamily="18" charset="0"/>
                <a:cs typeface="Times New Roman" pitchFamily="18" charset="0"/>
              </a:rPr>
            </a:br>
            <a:endParaRPr lang="ru-RU" sz="2400" b="1" dirty="0">
              <a:solidFill>
                <a:srgbClr val="0070C0"/>
              </a:solidFill>
            </a:endParaRPr>
          </a:p>
        </p:txBody>
      </p:sp>
      <p:sp>
        <p:nvSpPr>
          <p:cNvPr id="9" name="Блок-схема: альтернативный процесс 8"/>
          <p:cNvSpPr/>
          <p:nvPr/>
        </p:nvSpPr>
        <p:spPr>
          <a:xfrm>
            <a:off x="4067944" y="4293096"/>
            <a:ext cx="4032448" cy="1008112"/>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dirty="0">
                <a:solidFill>
                  <a:srgbClr val="7030A0"/>
                </a:solidFill>
                <a:latin typeface="Times New Roman" pitchFamily="18" charset="0"/>
                <a:cs typeface="Times New Roman" pitchFamily="18" charset="0"/>
              </a:rPr>
              <a:t>Мен ештеңе түсінбедім</a:t>
            </a:r>
            <a:endParaRPr lang="ru-RU" sz="2400" b="1" dirty="0">
              <a:solidFill>
                <a:srgbClr val="7030A0"/>
              </a:solidFill>
            </a:endParaRPr>
          </a:p>
        </p:txBody>
      </p:sp>
      <p:sp>
        <p:nvSpPr>
          <p:cNvPr id="6" name="Прямоугольник 5"/>
          <p:cNvSpPr/>
          <p:nvPr/>
        </p:nvSpPr>
        <p:spPr>
          <a:xfrm>
            <a:off x="2483768" y="514844"/>
            <a:ext cx="4968552" cy="707886"/>
          </a:xfrm>
          <a:prstGeom prst="rect">
            <a:avLst/>
          </a:prstGeom>
        </p:spPr>
        <p:txBody>
          <a:bodyPr wrap="square">
            <a:spAutoFit/>
          </a:bodyPr>
          <a:lstStyle/>
          <a:p>
            <a:r>
              <a:rPr lang="kk-KZ" sz="4000" b="1" dirty="0">
                <a:solidFill>
                  <a:srgbClr val="FF0000"/>
                </a:solidFill>
                <a:latin typeface="Times New Roman" pitchFamily="18" charset="0"/>
                <a:cs typeface="Times New Roman" pitchFamily="18" charset="0"/>
              </a:rPr>
              <a:t>КЕРІ БАЙЛАНЫС</a:t>
            </a:r>
            <a:endParaRPr lang="ru-RU"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13727904"/>
      </p:ext>
    </p:extLst>
  </p:cSld>
  <p:clrMapOvr>
    <a:masterClrMapping/>
  </p:clrMapOvr>
  <p:transition>
    <p:wedg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274</Words>
  <Application>Microsoft Macintosh PowerPoint</Application>
  <PresentationFormat>Экран (4:3)</PresentationFormat>
  <Paragraphs>38</Paragraphs>
  <Slides>8</Slides>
  <Notes>0</Notes>
  <HiddenSlides>0</HiddenSlides>
  <MMClips>3</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Times New Roman</vt:lpstr>
      <vt:lpstr>Тема Office</vt:lpstr>
      <vt:lpstr> Сабақтың тақырыбы:  Нәтиже сабақ. Мен не үйрендім?  Сабақтың мақсаты: Мәтіннің тақырыбы мен мазмұнының өзара сәйкестігін және ондағы мәтін түрін анықтауды үйренесің  </vt:lpstr>
      <vt:lpstr>  1-тапсырма  (оқулықтағы 67-бет) Мәтінді түсініп оқып, мәтін түрін  анықта </vt:lpstr>
      <vt:lpstr>Презентация PowerPoint</vt:lpstr>
      <vt:lpstr>    Мәтіннің қай түрі?              </vt:lpstr>
      <vt:lpstr>Өзіңді тексер:</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Сабақтың тақырыбы:  Нәтиже сабақ.Мен не үйрендім? Сабақтың мақсаты: . </dc:title>
  <dc:creator>Кабинет 109</dc:creator>
  <cp:lastModifiedBy>Meruert Baizhanova</cp:lastModifiedBy>
  <cp:revision>13</cp:revision>
  <dcterms:created xsi:type="dcterms:W3CDTF">2020-08-11T07:04:42Z</dcterms:created>
  <dcterms:modified xsi:type="dcterms:W3CDTF">2020-08-12T14:51:26Z</dcterms:modified>
</cp:coreProperties>
</file>