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</p:sldMasterIdLst>
  <p:notesMasterIdLst>
    <p:notesMasterId r:id="rId14"/>
  </p:notesMasterIdLst>
  <p:sldIdLst>
    <p:sldId id="256" r:id="rId3"/>
    <p:sldId id="257" r:id="rId4"/>
    <p:sldId id="258" r:id="rId5"/>
    <p:sldId id="268" r:id="rId6"/>
    <p:sldId id="259" r:id="rId7"/>
    <p:sldId id="264" r:id="rId8"/>
    <p:sldId id="267" r:id="rId9"/>
    <p:sldId id="262" r:id="rId10"/>
    <p:sldId id="263" r:id="rId11"/>
    <p:sldId id="265" r:id="rId12"/>
    <p:sldId id="266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59" d="100"/>
          <a:sy n="59" d="100"/>
        </p:scale>
        <p:origin x="-1044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6CD17F-5BDF-4BDD-B022-C4F4BC252843}" type="datetimeFigureOut">
              <a:rPr lang="ru-RU" smtClean="0"/>
              <a:pPr/>
              <a:t>01.08.2020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18C025-82D0-4CDA-93F0-46FDAE05A73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18C025-82D0-4CDA-93F0-46FDAE05A73D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01.08.2020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01.08.2020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01.08.2020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01.08.2020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01.08.2020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01.08.2020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audio" Target="file:///C:\Users\&#1044;&#1080;&#1085;&#1072;&#1088;&#1072;\Downloads\alarm_clock_ticking_loop_002.mp3" TargetMode="External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5.xml"/><Relationship Id="rId1" Type="http://schemas.openxmlformats.org/officeDocument/2006/relationships/audio" Target="file:///C:\Users\&#1044;&#1080;&#1085;&#1072;&#1088;&#1072;\Downloads\alarm_clock_ticking_loop_002.mp3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12.xml"/><Relationship Id="rId1" Type="http://schemas.openxmlformats.org/officeDocument/2006/relationships/audio" Target="file:///C:\Users\&#1044;&#1080;&#1085;&#1072;&#1088;&#1072;\Downloads\alarm_clock_ticking_loop_002.mp3" TargetMode="Externa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00034" y="571480"/>
            <a:ext cx="4214842" cy="193899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kk-KZ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тоқсан</a:t>
            </a:r>
          </a:p>
          <a:p>
            <a:r>
              <a:rPr lang="kk-KZ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қазақ тілі </a:t>
            </a:r>
          </a:p>
          <a:p>
            <a:r>
              <a:rPr lang="kk-KZ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Сынып: 4 </a:t>
            </a:r>
            <a:endParaRPr lang="ru-RU" sz="4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Рисунок 9" descr="7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357686" y="1357298"/>
            <a:ext cx="3707144" cy="4809805"/>
          </a:xfrm>
          <a:prstGeom prst="rect">
            <a:avLst/>
          </a:prstGeom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1428792" y="214290"/>
            <a:ext cx="6172200" cy="732306"/>
          </a:xfrm>
        </p:spPr>
        <p:txBody>
          <a:bodyPr>
            <a:normAutofit/>
          </a:bodyPr>
          <a:lstStyle/>
          <a:p>
            <a:r>
              <a:rPr lang="kk-KZ" sz="2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Жазба жұмысы </a:t>
            </a:r>
            <a:endParaRPr lang="ru-RU" sz="20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alarm_clock_ticking_loop_002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357158" y="5929330"/>
            <a:ext cx="519114" cy="51911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357290" y="2357430"/>
            <a:ext cx="3500462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kk-KZ" sz="2400" b="1" dirty="0" smtClean="0">
                <a:solidFill>
                  <a:schemeClr val="tx2"/>
                </a:solidFill>
              </a:rPr>
              <a:t>Қазақстан Республикасы</a:t>
            </a:r>
            <a:endParaRPr lang="ru-RU" sz="2400" b="1" dirty="0">
              <a:solidFill>
                <a:schemeClr val="tx2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57290" y="3071810"/>
            <a:ext cx="3357586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kk-KZ" sz="2400" b="1" dirty="0" smtClean="0">
                <a:solidFill>
                  <a:schemeClr val="tx2"/>
                </a:solidFill>
              </a:rPr>
              <a:t>Әртүрлі ұлттар тұрады</a:t>
            </a:r>
            <a:endParaRPr lang="ru-RU" sz="2400" b="1" dirty="0">
              <a:solidFill>
                <a:schemeClr val="tx2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85852" y="4143380"/>
            <a:ext cx="2643206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kk-KZ" sz="2400" b="1" dirty="0" smtClean="0">
                <a:solidFill>
                  <a:schemeClr val="tx2"/>
                </a:solidFill>
              </a:rPr>
              <a:t>Қазақ тілі </a:t>
            </a:r>
            <a:endParaRPr lang="ru-RU" sz="2400" b="1" dirty="0">
              <a:solidFill>
                <a:schemeClr val="tx2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14348" y="1285860"/>
            <a:ext cx="67866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Сұрақтың жауабын тауып, диалогті толтыр 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85786" y="2000240"/>
            <a:ext cx="642942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kk-KZ" sz="2400" b="1" dirty="0" smtClean="0"/>
              <a:t>Біздің Отанымыз қалай аталады?</a:t>
            </a:r>
          </a:p>
          <a:p>
            <a:pPr>
              <a:buFontTx/>
              <a:buChar char="-"/>
            </a:pPr>
            <a:r>
              <a:rPr lang="kk-KZ" sz="2400" b="1" dirty="0" smtClean="0"/>
              <a:t> ...</a:t>
            </a:r>
          </a:p>
          <a:p>
            <a:pPr>
              <a:buFontTx/>
              <a:buChar char="-"/>
            </a:pPr>
            <a:r>
              <a:rPr lang="kk-KZ" sz="2400" b="1" dirty="0" smtClean="0"/>
              <a:t> </a:t>
            </a:r>
            <a:r>
              <a:rPr lang="kk-KZ" sz="2400" b="1" dirty="0" smtClean="0"/>
              <a:t>Қазақстанда </a:t>
            </a:r>
            <a:r>
              <a:rPr lang="kk-KZ" sz="2400" b="1" dirty="0" smtClean="0"/>
              <a:t>қандай ұлттар тұрады?</a:t>
            </a:r>
          </a:p>
          <a:p>
            <a:pPr>
              <a:buFontTx/>
              <a:buChar char="-"/>
            </a:pPr>
            <a:r>
              <a:rPr lang="kk-KZ" sz="2400" b="1" dirty="0" smtClean="0"/>
              <a:t>...</a:t>
            </a:r>
          </a:p>
          <a:p>
            <a:pPr>
              <a:buFontTx/>
              <a:buChar char="-"/>
            </a:pPr>
            <a:r>
              <a:rPr lang="kk-KZ" sz="2400" b="1" dirty="0" smtClean="0"/>
              <a:t>Қазақстан Республикасының мемлекеттік тілі қандай тіл?</a:t>
            </a:r>
          </a:p>
          <a:p>
            <a:pPr>
              <a:buFontTx/>
              <a:buChar char="-"/>
            </a:pPr>
            <a:r>
              <a:rPr lang="kk-KZ" sz="2400" b="1" dirty="0" smtClean="0"/>
              <a:t>...</a:t>
            </a:r>
            <a:endParaRPr lang="ru-RU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1857356" y="5143512"/>
            <a:ext cx="678661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dirty="0" smtClean="0"/>
              <a:t>Дескрипторы:</a:t>
            </a:r>
          </a:p>
          <a:p>
            <a:r>
              <a:rPr lang="kk-KZ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1.Тақырыпты және негізгі ойды анықтап үйренеді.</a:t>
            </a:r>
          </a:p>
          <a:p>
            <a:r>
              <a:rPr lang="kk-KZ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2.Мәдениетті </a:t>
            </a:r>
            <a:r>
              <a:rPr lang="kk-KZ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сөйлей алады.</a:t>
            </a:r>
            <a:endParaRPr lang="ru-RU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kk-KZ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2" dur="1960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2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  <p:bldLst>
      <p:bldP spid="7" grpId="0" build="p"/>
      <p:bldP spid="8" grpId="0" build="p"/>
      <p:bldP spid="9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3071866" y="214290"/>
            <a:ext cx="8229600" cy="1143000"/>
          </a:xfrm>
        </p:spPr>
        <p:txBody>
          <a:bodyPr/>
          <a:lstStyle/>
          <a:p>
            <a:r>
              <a:rPr lang="kk-KZ" sz="24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Рефлексия</a:t>
            </a:r>
            <a:endParaRPr lang="ru-RU" sz="24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00298" y="1142984"/>
            <a:ext cx="412542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«Жұлдыздар шеруі» әдісі.</a:t>
            </a:r>
            <a:endParaRPr lang="ru-RU" sz="28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Содержимое 4" descr="C:\Users\Admin\Desktop\Сауаташу   1-сынып      Ө дыбысы мен әрпі\Жұлдыздар шеруі.jpg"/>
          <p:cNvPicPr>
            <a:picLocks noGrp="1"/>
          </p:cNvPicPr>
          <p:nvPr>
            <p:ph idx="1"/>
          </p:nvPr>
        </p:nvPicPr>
        <p:blipFill>
          <a:blip r:embed="rId2">
            <a:lum contrast="20000"/>
          </a:blip>
          <a:srcRect/>
          <a:stretch>
            <a:fillRect/>
          </a:stretch>
        </p:blipFill>
        <p:spPr bwMode="auto">
          <a:xfrm>
            <a:off x="1571604" y="1928802"/>
            <a:ext cx="6034617" cy="4525963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357166"/>
            <a:ext cx="8072494" cy="661990"/>
          </a:xfrm>
        </p:spPr>
        <p:txBody>
          <a:bodyPr>
            <a:noAutofit/>
          </a:bodyPr>
          <a:lstStyle/>
          <a:p>
            <a:r>
              <a:rPr lang="kk-KZ" sz="36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1-бөлім:</a:t>
            </a:r>
            <a:r>
              <a:rPr lang="kk-KZ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Менің Отаным – Қазақстан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14348" y="3714752"/>
            <a:ext cx="7886712" cy="2214578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r>
              <a:rPr lang="kk-KZ" sz="2800" b="1" dirty="0" smtClean="0">
                <a:solidFill>
                  <a:schemeClr val="tx1"/>
                </a:solidFill>
              </a:rPr>
              <a:t>Сөйлеудің қажеттілігі мен маңызын </a:t>
            </a:r>
            <a:r>
              <a:rPr lang="kk-KZ" sz="2800" b="1" dirty="0" smtClean="0">
                <a:solidFill>
                  <a:schemeClr val="tx1"/>
                </a:solidFill>
              </a:rPr>
              <a:t>ұғындыру.</a:t>
            </a:r>
            <a:endParaRPr lang="kk-KZ" sz="2800" b="1" dirty="0" smtClean="0">
              <a:solidFill>
                <a:schemeClr val="tx1"/>
              </a:solidFill>
            </a:endParaRPr>
          </a:p>
          <a:p>
            <a:r>
              <a:rPr lang="kk-KZ" sz="2800" b="1" dirty="0" smtClean="0">
                <a:solidFill>
                  <a:schemeClr val="tx1"/>
                </a:solidFill>
              </a:rPr>
              <a:t>Сөйлеу түрлерімен </a:t>
            </a:r>
            <a:r>
              <a:rPr lang="kk-KZ" sz="2800" b="1" dirty="0" smtClean="0">
                <a:solidFill>
                  <a:schemeClr val="tx1"/>
                </a:solidFill>
              </a:rPr>
              <a:t>таныстыру.</a:t>
            </a:r>
            <a:endParaRPr lang="kk-KZ" sz="2800" b="1" dirty="0" smtClean="0">
              <a:solidFill>
                <a:schemeClr val="tx1"/>
              </a:solidFill>
            </a:endParaRPr>
          </a:p>
          <a:p>
            <a:r>
              <a:rPr lang="kk-KZ" sz="2800" b="1" dirty="0" smtClean="0">
                <a:solidFill>
                  <a:schemeClr val="tx1"/>
                </a:solidFill>
              </a:rPr>
              <a:t>Сөйлеу мәдениетін </a:t>
            </a:r>
            <a:r>
              <a:rPr lang="kk-KZ" sz="2800" b="1" dirty="0" smtClean="0">
                <a:solidFill>
                  <a:schemeClr val="tx1"/>
                </a:solidFill>
              </a:rPr>
              <a:t>сақтап, диалогке қатысу</a:t>
            </a:r>
            <a:r>
              <a:rPr lang="kk-KZ" sz="2800" b="1" dirty="0" smtClean="0">
                <a:solidFill>
                  <a:schemeClr val="tx1"/>
                </a:solidFill>
              </a:rPr>
              <a:t>.</a:t>
            </a:r>
            <a:endParaRPr lang="ru-RU" sz="2800" b="1" dirty="0" smtClean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85852" y="1071546"/>
            <a:ext cx="735811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dirty="0" smtClean="0">
                <a:solidFill>
                  <a:schemeClr val="accent1">
                    <a:lumMod val="75000"/>
                  </a:schemeClr>
                </a:solidFill>
              </a:rPr>
              <a:t>Тақырыбы</a:t>
            </a:r>
            <a:r>
              <a:rPr lang="kk-KZ" sz="3600" b="1" dirty="0" smtClean="0">
                <a:solidFill>
                  <a:srgbClr val="C00000"/>
                </a:solidFill>
              </a:rPr>
              <a:t>: Сөйлеу мәдениеті</a:t>
            </a:r>
            <a:r>
              <a:rPr lang="ru-RU" sz="3600" b="1" dirty="0" smtClean="0">
                <a:solidFill>
                  <a:srgbClr val="C00000"/>
                </a:solidFill>
              </a:rPr>
              <a:t>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000100" y="2285992"/>
            <a:ext cx="650084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2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Осы сабақ арқылы жүзеге асатын оқу мақсаттары 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1000164" y="214290"/>
            <a:ext cx="6172200" cy="732306"/>
          </a:xfrm>
        </p:spPr>
        <p:txBody>
          <a:bodyPr>
            <a:normAutofit/>
          </a:bodyPr>
          <a:lstStyle/>
          <a:p>
            <a:r>
              <a:rPr lang="kk-KZ" sz="2400" b="1" dirty="0" smtClean="0">
                <a:solidFill>
                  <a:schemeClr val="accent1">
                    <a:lumMod val="75000"/>
                  </a:schemeClr>
                </a:solidFill>
              </a:rPr>
              <a:t>Бағалау критерийлері</a:t>
            </a:r>
            <a:endParaRPr lang="ru-RU" sz="24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85786" y="1500173"/>
            <a:ext cx="7143801" cy="107157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857224" y="3214685"/>
            <a:ext cx="7143801" cy="107157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/>
          </a:p>
        </p:txBody>
      </p:sp>
      <p:sp>
        <p:nvSpPr>
          <p:cNvPr id="6" name="Прямоугольник 5"/>
          <p:cNvSpPr/>
          <p:nvPr/>
        </p:nvSpPr>
        <p:spPr>
          <a:xfrm>
            <a:off x="1000100" y="4929197"/>
            <a:ext cx="7143801" cy="107157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928794" y="1357298"/>
            <a:ext cx="6401588" cy="98227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err="1" smtClean="0">
                <a:solidFill>
                  <a:schemeClr val="tx1"/>
                </a:solidFill>
              </a:rPr>
              <a:t>Диалогке</a:t>
            </a:r>
            <a:r>
              <a:rPr lang="ru-RU" sz="3200" b="1" dirty="0" smtClean="0">
                <a:solidFill>
                  <a:schemeClr val="tx1"/>
                </a:solidFill>
              </a:rPr>
              <a:t> </a:t>
            </a:r>
            <a:r>
              <a:rPr lang="ru-RU" sz="3200" b="1" dirty="0" err="1" smtClean="0">
                <a:solidFill>
                  <a:schemeClr val="tx1"/>
                </a:solidFill>
              </a:rPr>
              <a:t>қатысады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528131" y="4589867"/>
            <a:ext cx="6401588" cy="98227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b="1" dirty="0" smtClean="0">
                <a:solidFill>
                  <a:schemeClr val="tx1"/>
                </a:solidFill>
              </a:rPr>
              <a:t>Оқу мақсатына сәйкес дауыстап, түсініп, іштей, мәнерлеп, сын тұрғысынан бағалап, көз жүгіртіп оқу дағдылары жетілдіріледі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242379" y="2946793"/>
            <a:ext cx="6401588" cy="98227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/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2948409" y="2865890"/>
            <a:ext cx="5195492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Берілген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тақырып бойынша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өз көзқарасын білдіріп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ой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қорыту жасай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алады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Ой қозғау</a:t>
            </a:r>
            <a:endParaRPr lang="ru-RU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k-KZ" dirty="0" smtClean="0"/>
              <a:t>- Егер адам сенімен сыпайы сөйлессе, өзіңді қалай сезінесің?</a:t>
            </a:r>
          </a:p>
          <a:p>
            <a:pPr>
              <a:buNone/>
            </a:pPr>
            <a:r>
              <a:rPr lang="kk-KZ" dirty="0" smtClean="0"/>
              <a:t>- Өзіңмен немесе достарыңмен дөрекі сөйлескен адамға қандай ақыл айтар едің?</a:t>
            </a:r>
          </a:p>
          <a:p>
            <a:pPr>
              <a:buNone/>
            </a:pPr>
            <a:r>
              <a:rPr lang="kk-KZ" dirty="0" smtClean="0"/>
              <a:t>- Бөгде адаммен қалай танысар едің?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2786114" y="0"/>
            <a:ext cx="8229600" cy="917596"/>
          </a:xfrm>
        </p:spPr>
        <p:txBody>
          <a:bodyPr>
            <a:normAutofit/>
          </a:bodyPr>
          <a:lstStyle/>
          <a:p>
            <a:r>
              <a:rPr lang="kk-KZ" sz="24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kk-KZ" sz="24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kk-KZ" sz="2400" b="1" dirty="0" smtClean="0">
                <a:solidFill>
                  <a:schemeClr val="accent1">
                    <a:lumMod val="75000"/>
                  </a:schemeClr>
                </a:solidFill>
              </a:rPr>
              <a:t>Суретпен жұмыс </a:t>
            </a:r>
            <a:endParaRPr lang="ru-RU" sz="2400" b="1" dirty="0"/>
          </a:p>
        </p:txBody>
      </p:sp>
      <p:pic>
        <p:nvPicPr>
          <p:cNvPr id="4" name="Рисунок 3" descr="IMG-20200725-WA002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9058" y="3987049"/>
            <a:ext cx="4447138" cy="2642377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5" name="TextBox 4"/>
          <p:cNvSpPr txBox="1"/>
          <p:nvPr/>
        </p:nvSpPr>
        <p:spPr>
          <a:xfrm>
            <a:off x="4929190" y="1714488"/>
            <a:ext cx="328614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b="1" dirty="0" smtClean="0">
                <a:solidFill>
                  <a:schemeClr val="accent1">
                    <a:lumMod val="75000"/>
                  </a:schemeClr>
                </a:solidFill>
              </a:rPr>
              <a:t>Сөйлеу мәдениетін сақтап үлкендердің сөзін бөлгенде не айту керек?</a:t>
            </a:r>
            <a:endParaRPr lang="ru-RU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14348" y="4429132"/>
            <a:ext cx="328614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b="1" dirty="0" smtClean="0">
                <a:solidFill>
                  <a:schemeClr val="accent1">
                    <a:lumMod val="75000"/>
                  </a:schemeClr>
                </a:solidFill>
              </a:rPr>
              <a:t>Балалардың әрекеті дұрыс па?</a:t>
            </a:r>
          </a:p>
          <a:p>
            <a:r>
              <a:rPr lang="kk-KZ" sz="2400" b="1" dirty="0" smtClean="0">
                <a:solidFill>
                  <a:schemeClr val="accent1">
                    <a:lumMod val="75000"/>
                  </a:schemeClr>
                </a:solidFill>
              </a:rPr>
              <a:t>Сендер қандай мәдениеттілік танытар едіңдер ?</a:t>
            </a:r>
            <a:endParaRPr lang="ru-RU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1357298"/>
            <a:ext cx="3071834" cy="249555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Выноска-облако 3"/>
          <p:cNvSpPr/>
          <p:nvPr/>
        </p:nvSpPr>
        <p:spPr>
          <a:xfrm>
            <a:off x="642910" y="214290"/>
            <a:ext cx="8001056" cy="5429288"/>
          </a:xfrm>
          <a:prstGeom prst="cloudCallout">
            <a:avLst>
              <a:gd name="adj1" fmla="val -46069"/>
              <a:gd name="adj2" fmla="val 63977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1857356" y="1500174"/>
            <a:ext cx="578647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-Балалар, сыпайы сөздер мәдениеттілікке жатады.Біз қаншалықты сыпайы сөйлессек, соншалықты өзіміздің мәдениетті екенімізді көрсетеміз. </a:t>
            </a:r>
          </a:p>
          <a:p>
            <a:r>
              <a:rPr lang="kk-KZ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Мәдениетті сөйлеу – адамның тәрбиесіне байланысты. 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2143172" y="0"/>
            <a:ext cx="8229600" cy="1143000"/>
          </a:xfrm>
        </p:spPr>
        <p:txBody>
          <a:bodyPr>
            <a:normAutofit/>
          </a:bodyPr>
          <a:lstStyle/>
          <a:p>
            <a:r>
              <a:rPr lang="kk-KZ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Сәйкестендір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14348" y="1928802"/>
            <a:ext cx="27146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b="1" dirty="0" smtClean="0">
                <a:solidFill>
                  <a:srgbClr val="C00000"/>
                </a:solidFill>
              </a:rPr>
              <a:t>Салемдесу 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786182" y="1928802"/>
            <a:ext cx="42862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b="1" dirty="0" smtClean="0">
                <a:solidFill>
                  <a:srgbClr val="C00000"/>
                </a:solidFill>
              </a:rPr>
              <a:t>Сау болыңыз!</a:t>
            </a:r>
            <a:endParaRPr lang="ru-RU" sz="2400" b="1" dirty="0">
              <a:solidFill>
                <a:srgbClr val="C00000"/>
              </a:solidFill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>
            <a:off x="2357422" y="2285992"/>
            <a:ext cx="1357322" cy="1143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857224" y="2571744"/>
            <a:ext cx="228601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b="1" dirty="0" smtClean="0">
                <a:solidFill>
                  <a:srgbClr val="C00000"/>
                </a:solidFill>
              </a:rPr>
              <a:t>Алғыс </a:t>
            </a:r>
          </a:p>
          <a:p>
            <a:endParaRPr lang="kk-KZ" sz="2400" b="1" dirty="0" smtClean="0">
              <a:solidFill>
                <a:srgbClr val="C00000"/>
              </a:solidFill>
            </a:endParaRPr>
          </a:p>
          <a:p>
            <a:r>
              <a:rPr lang="kk-KZ" sz="2400" b="1" dirty="0" smtClean="0">
                <a:solidFill>
                  <a:srgbClr val="C00000"/>
                </a:solidFill>
              </a:rPr>
              <a:t>Қошемет </a:t>
            </a:r>
          </a:p>
          <a:p>
            <a:endParaRPr lang="kk-KZ" sz="2400" b="1" dirty="0" smtClean="0">
              <a:solidFill>
                <a:srgbClr val="C00000"/>
              </a:solidFill>
            </a:endParaRPr>
          </a:p>
          <a:p>
            <a:r>
              <a:rPr lang="kk-KZ" sz="2400" b="1" dirty="0" smtClean="0">
                <a:solidFill>
                  <a:srgbClr val="C00000"/>
                </a:solidFill>
              </a:rPr>
              <a:t>Құттықтау </a:t>
            </a:r>
          </a:p>
          <a:p>
            <a:endParaRPr lang="kk-KZ" sz="2400" b="1" dirty="0" smtClean="0">
              <a:solidFill>
                <a:srgbClr val="C00000"/>
              </a:solidFill>
            </a:endParaRPr>
          </a:p>
          <a:p>
            <a:r>
              <a:rPr lang="kk-KZ" sz="2400" b="1" dirty="0" smtClean="0">
                <a:solidFill>
                  <a:srgbClr val="C00000"/>
                </a:solidFill>
              </a:rPr>
              <a:t>Қоштасу 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786182" y="2571744"/>
            <a:ext cx="35719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b="1" dirty="0" smtClean="0">
                <a:solidFill>
                  <a:srgbClr val="C00000"/>
                </a:solidFill>
              </a:rPr>
              <a:t>Бәрекелді!</a:t>
            </a:r>
          </a:p>
          <a:p>
            <a:endParaRPr lang="kk-KZ" sz="2400" b="1" dirty="0" smtClean="0">
              <a:solidFill>
                <a:srgbClr val="C00000"/>
              </a:solidFill>
            </a:endParaRPr>
          </a:p>
          <a:p>
            <a:r>
              <a:rPr lang="kk-KZ" sz="2400" b="1" dirty="0" smtClean="0">
                <a:solidFill>
                  <a:srgbClr val="C00000"/>
                </a:solidFill>
              </a:rPr>
              <a:t>Сәлеметсіз бе!</a:t>
            </a:r>
          </a:p>
          <a:p>
            <a:endParaRPr lang="kk-KZ" sz="2400" b="1" dirty="0" smtClean="0">
              <a:solidFill>
                <a:srgbClr val="C00000"/>
              </a:solidFill>
            </a:endParaRPr>
          </a:p>
          <a:p>
            <a:r>
              <a:rPr lang="kk-KZ" sz="2400" b="1" dirty="0" smtClean="0">
                <a:solidFill>
                  <a:srgbClr val="C00000"/>
                </a:solidFill>
              </a:rPr>
              <a:t>Рахмет!</a:t>
            </a:r>
          </a:p>
          <a:p>
            <a:endParaRPr lang="kk-KZ" sz="2400" b="1" dirty="0" smtClean="0">
              <a:solidFill>
                <a:srgbClr val="C00000"/>
              </a:solidFill>
            </a:endParaRPr>
          </a:p>
          <a:p>
            <a:r>
              <a:rPr lang="kk-KZ" sz="2400" b="1" dirty="0" smtClean="0">
                <a:solidFill>
                  <a:srgbClr val="C00000"/>
                </a:solidFill>
              </a:rPr>
              <a:t>Құтты болсын!</a:t>
            </a:r>
            <a:endParaRPr lang="ru-RU" sz="2400" b="1" dirty="0">
              <a:solidFill>
                <a:srgbClr val="C00000"/>
              </a:solidFill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>
            <a:off x="2000232" y="2857496"/>
            <a:ext cx="1714512" cy="12858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flipV="1">
            <a:off x="2214546" y="2928934"/>
            <a:ext cx="1500198" cy="5715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2357422" y="4357694"/>
            <a:ext cx="1428760" cy="6429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rot="5400000" flipH="1" flipV="1">
            <a:off x="1571604" y="2857496"/>
            <a:ext cx="2786082" cy="164307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рямоугольник 12"/>
          <p:cNvSpPr/>
          <p:nvPr/>
        </p:nvSpPr>
        <p:spPr>
          <a:xfrm>
            <a:off x="6858016" y="0"/>
            <a:ext cx="2285984" cy="68580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alarm_clock_ticking_loop_002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357158" y="5929330"/>
            <a:ext cx="428628" cy="42862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14282" y="500042"/>
            <a:ext cx="850109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Мәтінді тыңда</a:t>
            </a:r>
            <a:r>
              <a:rPr lang="kk-KZ" dirty="0" smtClean="0"/>
              <a:t>.</a:t>
            </a:r>
          </a:p>
          <a:p>
            <a:endParaRPr lang="kk-KZ" dirty="0" smtClean="0"/>
          </a:p>
          <a:p>
            <a:r>
              <a:rPr lang="kk-KZ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Мен тыныс алуға сәл кідірдім. Отырғандар мадақтап ала жөнелді. </a:t>
            </a:r>
          </a:p>
          <a:p>
            <a:r>
              <a:rPr lang="kk-KZ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- Ой, азаматым!</a:t>
            </a:r>
          </a:p>
          <a:p>
            <a:r>
              <a:rPr lang="kk-KZ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- Мынау бір өнерлі бала ғой!</a:t>
            </a:r>
          </a:p>
          <a:p>
            <a:r>
              <a:rPr lang="kk-KZ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- Қатырып оқиды екен!</a:t>
            </a:r>
          </a:p>
          <a:p>
            <a:r>
              <a:rPr lang="kk-KZ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- Тамаша оқиды екен! – деп қолпаштап жатыр.</a:t>
            </a:r>
          </a:p>
          <a:p>
            <a:r>
              <a:rPr lang="kk-KZ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- Ой, көп жаса!</a:t>
            </a:r>
          </a:p>
          <a:p>
            <a:r>
              <a:rPr lang="kk-KZ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- Бір жасың мың болсын!</a:t>
            </a:r>
          </a:p>
          <a:p>
            <a:r>
              <a:rPr lang="kk-KZ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Өнеріме сүйсінген жұрт: </a:t>
            </a:r>
          </a:p>
          <a:p>
            <a:r>
              <a:rPr lang="kk-KZ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- Кәне, енді Қобыландыны оқышы! – деп өтініш жасай бастады.</a:t>
            </a:r>
          </a:p>
          <a:p>
            <a:endParaRPr lang="kk-KZ" dirty="0" smtClean="0"/>
          </a:p>
          <a:p>
            <a:pPr>
              <a:buFont typeface="Arial" pitchFamily="34" charset="0"/>
              <a:buChar char="•"/>
            </a:pPr>
            <a:r>
              <a:rPr lang="kk-KZ" sz="2000" b="1" i="1" dirty="0" smtClean="0"/>
              <a:t>Мәтіннен қолпаштау және алғыс сөздері бар лепті сөйлемдерді теріп жаз.</a:t>
            </a:r>
          </a:p>
          <a:p>
            <a:pPr>
              <a:buFont typeface="Arial" pitchFamily="34" charset="0"/>
              <a:buChar char="•"/>
            </a:pPr>
            <a:r>
              <a:rPr lang="kk-KZ" sz="2000" b="1" i="1" dirty="0" smtClean="0"/>
              <a:t>Ұлкен кісіге, өзіңмен жасты балаға, өзіңнен кішілерге ризашылығыңды білдіруде қай сөзді қолданасың?</a:t>
            </a:r>
            <a:endParaRPr lang="ru-RU" sz="2000" b="1" i="1" dirty="0"/>
          </a:p>
        </p:txBody>
      </p:sp>
      <p:sp>
        <p:nvSpPr>
          <p:cNvPr id="4" name="TextBox 3"/>
          <p:cNvSpPr txBox="1"/>
          <p:nvPr/>
        </p:nvSpPr>
        <p:spPr>
          <a:xfrm>
            <a:off x="0" y="0"/>
            <a:ext cx="457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/>
              <a:t>16- тапсырма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608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14546" y="0"/>
            <a:ext cx="4143404" cy="642942"/>
          </a:xfrm>
        </p:spPr>
        <p:txBody>
          <a:bodyPr>
            <a:normAutofit/>
          </a:bodyPr>
          <a:lstStyle/>
          <a:p>
            <a:r>
              <a:rPr lang="kk-KZ" sz="35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Ойтолғаныс</a:t>
            </a:r>
            <a:endParaRPr lang="ru-RU" sz="3500" b="1" i="1" dirty="0" smtClean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214282" y="1071546"/>
            <a:ext cx="850112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Сыныптасына телефон шалып едің, тұтқаны үлкендердің бірі алды. Осындай жағдайда не істейсің?</a:t>
            </a:r>
          </a:p>
          <a:p>
            <a:endParaRPr lang="kk-KZ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itchFamily="2" charset="2"/>
              <a:buChar char="q"/>
            </a:pPr>
            <a:r>
              <a:rPr lang="kk-KZ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Тұтқаны қоя саласың.</a:t>
            </a:r>
          </a:p>
          <a:p>
            <a:pPr>
              <a:buFont typeface="Wingdings" pitchFamily="2" charset="2"/>
              <a:buChar char="q"/>
            </a:pPr>
            <a:r>
              <a:rPr lang="kk-KZ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Жолдасыңды телефонға шақыруды өтінесің.</a:t>
            </a:r>
          </a:p>
          <a:p>
            <a:pPr>
              <a:buFont typeface="Wingdings" pitchFamily="2" charset="2"/>
              <a:buChar char="q"/>
            </a:pPr>
            <a:r>
              <a:rPr lang="kk-KZ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Амандасып, өзіңді таныстырып, жолдасыңды телефонға шақыруды өтінесің 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85917" y="3786190"/>
            <a:ext cx="5907809" cy="2791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Плюс 5"/>
          <p:cNvSpPr/>
          <p:nvPr/>
        </p:nvSpPr>
        <p:spPr>
          <a:xfrm>
            <a:off x="0" y="2928934"/>
            <a:ext cx="500066" cy="500066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357158" y="785794"/>
            <a:ext cx="3714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/>
              <a:t>18-тапсырма</a:t>
            </a:r>
            <a:endParaRPr lang="ru-RU" dirty="0"/>
          </a:p>
        </p:txBody>
      </p:sp>
      <p:pic>
        <p:nvPicPr>
          <p:cNvPr id="10" name="alarm_clock_ticking_loop_002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214282" y="6000768"/>
            <a:ext cx="581028" cy="5810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4" dur="19608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audi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1989</TotalTime>
  <Words>376</Words>
  <PresentationFormat>Экран (4:3)</PresentationFormat>
  <Paragraphs>79</Paragraphs>
  <Slides>11</Slides>
  <Notes>1</Notes>
  <HiddenSlides>0</HiddenSlides>
  <MMClips>3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Тема Office</vt:lpstr>
      <vt:lpstr>1_Тема Office</vt:lpstr>
      <vt:lpstr>Слайд 1</vt:lpstr>
      <vt:lpstr>1-бөлім:Менің Отаным – Қазақстан</vt:lpstr>
      <vt:lpstr>Бағалау критерийлері</vt:lpstr>
      <vt:lpstr>Ой қозғау</vt:lpstr>
      <vt:lpstr> Суретпен жұмыс </vt:lpstr>
      <vt:lpstr>Слайд 6</vt:lpstr>
      <vt:lpstr>Сәйкестендір</vt:lpstr>
      <vt:lpstr>Слайд 8</vt:lpstr>
      <vt:lpstr>Слайд 9</vt:lpstr>
      <vt:lpstr>Жазба жұмысы </vt:lpstr>
      <vt:lpstr>Рефлексия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Динара</cp:lastModifiedBy>
  <cp:revision>12</cp:revision>
  <dcterms:modified xsi:type="dcterms:W3CDTF">2020-08-01T14:02:16Z</dcterms:modified>
</cp:coreProperties>
</file>