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27" r:id="rId3"/>
    <p:sldId id="328" r:id="rId4"/>
    <p:sldId id="329" r:id="rId5"/>
    <p:sldId id="330" r:id="rId6"/>
    <p:sldId id="331" r:id="rId7"/>
    <p:sldId id="332" r:id="rId8"/>
    <p:sldId id="333" r:id="rId9"/>
    <p:sldId id="336" r:id="rId10"/>
    <p:sldId id="335" r:id="rId11"/>
    <p:sldId id="32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>
      <p:cViewPr>
        <p:scale>
          <a:sx n="60" d="100"/>
          <a:sy n="60" d="100"/>
        </p:scale>
        <p:origin x="-158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4"/>
          <p:cNvSpPr txBox="1">
            <a:spLocks noChangeArrowheads="1"/>
          </p:cNvSpPr>
          <p:nvPr/>
        </p:nvSpPr>
        <p:spPr bwMode="auto">
          <a:xfrm>
            <a:off x="287338" y="1772816"/>
            <a:ext cx="8856662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kk-KZ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Сабақтың тақырыбы: </a:t>
            </a:r>
          </a:p>
          <a:p>
            <a:pPr algn="ctr" eaLnBrk="1" hangingPunct="1"/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Шығыс 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септік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6" descr="Изображение 7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374650"/>
            <a:ext cx="1279525" cy="1326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Прямоугольник 4"/>
          <p:cNvSpPr>
            <a:spLocks noChangeArrowheads="1"/>
          </p:cNvSpPr>
          <p:nvPr/>
        </p:nvSpPr>
        <p:spPr bwMode="auto">
          <a:xfrm>
            <a:off x="2051720" y="404664"/>
            <a:ext cx="662473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 тілі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2800" b="1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Табиғатты қорғаймын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2924944"/>
            <a:ext cx="84969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Бүгінгі сабақта: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kk-KZ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Сөйлемнен шығыс септіктің жалғауы  жалғанған сөздерді таба аласың;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kk-KZ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Шығыс септік жалғауларын білесің;</a:t>
            </a:r>
          </a:p>
          <a:p>
            <a:pPr>
              <a:lnSpc>
                <a:spcPct val="150000"/>
              </a:lnSpc>
            </a:pPr>
            <a:endParaRPr lang="kk-KZ" sz="28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Семантикалық карта</a:t>
            </a:r>
            <a:b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1124744"/>
          <a:ext cx="8496944" cy="4896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936104"/>
                <a:gridCol w="936104"/>
                <a:gridCol w="1152128"/>
                <a:gridCol w="1080120"/>
                <a:gridCol w="2880320"/>
              </a:tblGrid>
              <a:tr h="686705">
                <a:tc>
                  <a:txBody>
                    <a:bodyPr/>
                    <a:lstStyle/>
                    <a:p>
                      <a:r>
                        <a:rPr lang="kk-KZ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Атаулар</a:t>
                      </a:r>
                      <a:endParaRPr lang="ru-RU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Атау</a:t>
                      </a:r>
                      <a:r>
                        <a:rPr lang="kk-KZ" baseline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kk-KZ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септік</a:t>
                      </a:r>
                      <a:endParaRPr lang="ru-RU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Ілік</a:t>
                      </a:r>
                    </a:p>
                    <a:p>
                      <a:r>
                        <a:rPr lang="kk-KZ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септік</a:t>
                      </a:r>
                      <a:endParaRPr lang="ru-RU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Барыс септік</a:t>
                      </a:r>
                      <a:endParaRPr lang="ru-RU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Табыс септік</a:t>
                      </a:r>
                      <a:endParaRPr lang="ru-RU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Жатыс </a:t>
                      </a:r>
                    </a:p>
                    <a:p>
                      <a:r>
                        <a:rPr lang="kk-KZ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септік</a:t>
                      </a:r>
                      <a:endParaRPr lang="ru-RU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6705">
                <a:tc>
                  <a:txBody>
                    <a:bodyPr/>
                    <a:lstStyle/>
                    <a:p>
                      <a:r>
                        <a:rPr lang="kk-KZ" b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балапан</a:t>
                      </a:r>
                      <a:endParaRPr lang="ru-RU" b="1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tabLst/>
                      </a:pPr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6705">
                <a:tc>
                  <a:txBody>
                    <a:bodyPr/>
                    <a:lstStyle/>
                    <a:p>
                      <a:r>
                        <a:rPr lang="kk-KZ" b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табиғатты</a:t>
                      </a:r>
                      <a:endParaRPr lang="ru-RU" b="1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6705">
                <a:tc>
                  <a:txBody>
                    <a:bodyPr/>
                    <a:lstStyle/>
                    <a:p>
                      <a:r>
                        <a:rPr lang="kk-KZ" b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оқулықтан</a:t>
                      </a:r>
                      <a:endParaRPr lang="ru-RU" b="1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6705">
                <a:tc>
                  <a:txBody>
                    <a:bodyPr/>
                    <a:lstStyle/>
                    <a:p>
                      <a:r>
                        <a:rPr lang="kk-KZ" b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саябақта </a:t>
                      </a:r>
                      <a:endParaRPr lang="ru-RU" b="1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b="1" smtClean="0">
                          <a:latin typeface="Times New Roman" pitchFamily="18" charset="0"/>
                          <a:cs typeface="Times New Roman" pitchFamily="18" charset="0"/>
                        </a:rPr>
                        <a:t>       +</a:t>
                      </a:r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6705">
                <a:tc>
                  <a:txBody>
                    <a:bodyPr/>
                    <a:lstStyle/>
                    <a:p>
                      <a:r>
                        <a:rPr lang="kk-KZ" b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Ақбөкеннің</a:t>
                      </a:r>
                    </a:p>
                    <a:p>
                      <a:endParaRPr lang="kk-KZ" b="1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kk-KZ" b="1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b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тұлпарға</a:t>
                      </a:r>
                    </a:p>
                    <a:p>
                      <a:endParaRPr lang="kk-KZ" b="1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kk-KZ" b="1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kk-KZ" b="1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kk-KZ" b="1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kk-KZ" b="1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kk-KZ" b="1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7709338" y="1103586"/>
          <a:ext cx="1183142" cy="5218386"/>
        </p:xfrm>
        <a:graphic>
          <a:graphicData uri="http://schemas.openxmlformats.org/drawingml/2006/table">
            <a:tbl>
              <a:tblPr/>
              <a:tblGrid>
                <a:gridCol w="1183142"/>
              </a:tblGrid>
              <a:tr h="52183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Шығыс септік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mtClean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mtClean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mtClean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mtClean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mtClean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mtClean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mpd="sng">
                      <a:solidFill>
                        <a:schemeClr val="bg1"/>
                      </a:solidFill>
                      <a:prstDash val="solid"/>
                    </a:lnL>
                    <a:lnR w="28575" cmpd="sng">
                      <a:solidFill>
                        <a:schemeClr val="bg1"/>
                      </a:solidFill>
                      <a:prstDash val="solid"/>
                    </a:lnR>
                    <a:lnT w="28575" cmpd="sng">
                      <a:solidFill>
                        <a:schemeClr val="bg1"/>
                      </a:solidFill>
                      <a:prstDash val="solid"/>
                    </a:lnT>
                    <a:lnB w="28575" cmpd="sng">
                      <a:solidFill>
                        <a:schemeClr val="bg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үйрендік? Не білдік?</a:t>
            </a:r>
            <a:endParaRPr lang="ru-RU" sz="3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1412776"/>
            <a:ext cx="76328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Сөйлемнен шығыс септіктің жалғауы  жалғанған сөздерді таба </a:t>
            </a:r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алдың</a:t>
            </a:r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Шығыс септік жалғауларын </a:t>
            </a:r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білдің</a:t>
            </a:r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sd.kopilkaurokov.ru/uploads/user_file_54be73d388f08/img_user_file_54be73d388f08_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 тілінде 7 септік бар</a:t>
            </a:r>
            <a:endParaRPr lang="ru-RU" sz="3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https://fsd.kopilkaurokov.ru/up/html/2018/01/19/k_5a62304e689a3/img_user_file_5a62304f0d1a8_18.jpg"/>
          <p:cNvPicPr>
            <a:picLocks noChangeAspect="1" noChangeArrowheads="1"/>
          </p:cNvPicPr>
          <p:nvPr/>
        </p:nvPicPr>
        <p:blipFill>
          <a:blip r:embed="rId2" cstate="print"/>
          <a:srcRect l="40748" t="14173" r="5906" b="13386"/>
          <a:stretch>
            <a:fillRect/>
          </a:stretch>
        </p:blipFill>
        <p:spPr bwMode="auto">
          <a:xfrm>
            <a:off x="1691680" y="1844812"/>
            <a:ext cx="6192688" cy="42484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Ертегіні мұқият тыңда. Ертегідегі нақыл сөзді анықта. </a:t>
            </a:r>
            <a:b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62-жаттығу</a:t>
            </a:r>
            <a:endParaRPr lang="ru-RU" sz="32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k-KZ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Қоян ата көжектеріне көп сәбіз әкеп, бір-бірден бөліп берді. Ең кенжесі –Сұр көжек:</a:t>
            </a:r>
          </a:p>
          <a:p>
            <a:pPr>
              <a:buNone/>
            </a:pPr>
            <a:r>
              <a:rPr lang="kk-KZ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Маған қотыр сәбіз бердің, жемеймін!-деп ұртын бұртитты. </a:t>
            </a:r>
          </a:p>
          <a:p>
            <a:pPr>
              <a:buNone/>
            </a:pPr>
            <a:r>
              <a:rPr lang="kk-KZ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Сәбіздің түп жағында бұршақтың үлкендігіндей екі-үш бүртігі бар екен. Оны басқа бір көжек қағып алды да, бір-ақ асады. Сұр көжек аш қалды.</a:t>
            </a:r>
          </a:p>
          <a:p>
            <a:pPr>
              <a:buNone/>
            </a:pPr>
            <a:r>
              <a:rPr lang="kk-KZ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Атасы оған: </a:t>
            </a:r>
          </a:p>
          <a:p>
            <a:pPr>
              <a:buNone/>
            </a:pPr>
            <a:r>
              <a:rPr lang="kk-KZ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-Солай , балам...“Өкпелеген үлесінен құр қалады ”,-деді.</a:t>
            </a:r>
          </a:p>
          <a:p>
            <a:pPr>
              <a:buNone/>
            </a:pPr>
            <a:endParaRPr lang="ru-RU" sz="24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https://vishivka-krestom.ru/img/zayaz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013176"/>
            <a:ext cx="1584176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Ертегідегі нақыл сөз:</a:t>
            </a:r>
          </a:p>
          <a:p>
            <a:pPr>
              <a:buNone/>
            </a:pPr>
            <a:r>
              <a:rPr lang="kk-KZ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“Өкпелеген үлесінен құр қалады ”</a:t>
            </a:r>
          </a:p>
          <a:p>
            <a:pPr>
              <a:buNone/>
            </a:pPr>
            <a:endParaRPr lang="ru-RU" smtClean="0"/>
          </a:p>
          <a:p>
            <a:pPr>
              <a:buNone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“Ойлан, тап”</a:t>
            </a:r>
            <a:b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Жұмбақты оқып, шешуін тап.</a:t>
            </a:r>
            <a:endParaRPr lang="ru-RU" sz="3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kk-KZ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3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Аттан</a:t>
            </a:r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биік,</a:t>
            </a:r>
          </a:p>
          <a:p>
            <a:pPr algn="ctr">
              <a:buNone/>
            </a:pPr>
            <a:r>
              <a:rPr lang="kk-KZ" sz="3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Қойдан </a:t>
            </a:r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аласа. </a:t>
            </a:r>
          </a:p>
          <a:p>
            <a:pPr>
              <a:buNone/>
            </a:pPr>
            <a:endParaRPr lang="kk-KZ" sz="36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Қарамен жазылған сөздерге сұрақ қой.</a:t>
            </a:r>
          </a:p>
          <a:p>
            <a:pPr>
              <a:buNone/>
            </a:pPr>
            <a:r>
              <a:rPr lang="kk-KZ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-Олар қай септікте тұр?</a:t>
            </a:r>
            <a:endParaRPr lang="ru-RU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“Өзіңді тексер”</a:t>
            </a:r>
            <a:endParaRPr lang="ru-RU" sz="3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kk-KZ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40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Аттан</a:t>
            </a:r>
            <a:r>
              <a:rPr lang="kk-KZ" sz="4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биік,</a:t>
            </a:r>
          </a:p>
          <a:p>
            <a:pPr algn="ctr">
              <a:buNone/>
            </a:pPr>
            <a:r>
              <a:rPr lang="kk-KZ" sz="40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Қойдан </a:t>
            </a:r>
            <a:r>
              <a:rPr lang="kk-KZ" sz="4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аласа. </a:t>
            </a:r>
          </a:p>
          <a:p>
            <a:pPr algn="ctr">
              <a:buNone/>
            </a:pPr>
            <a:r>
              <a:rPr lang="kk-KZ" sz="4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kk-KZ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Жауабы: ертоқым</a:t>
            </a:r>
          </a:p>
          <a:p>
            <a:pPr>
              <a:buNone/>
            </a:pPr>
            <a:r>
              <a:rPr lang="kk-KZ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аттан- неден? </a:t>
            </a:r>
          </a:p>
          <a:p>
            <a:pPr>
              <a:buNone/>
            </a:pPr>
            <a:r>
              <a:rPr lang="kk-KZ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қойдан-неден?</a:t>
            </a:r>
          </a:p>
          <a:p>
            <a:pPr>
              <a:buNone/>
            </a:pPr>
            <a:endParaRPr lang="kk-KZ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http://dev-s.balatili.kz/uploads/images/1fa022f2b1d0a0a8043ee978664f62b5/%D0%B5%D1%80%D1%82%D0%BE%D0%BA%D1%8B%D0%BC%20%D1%83%D0%BB%D0%B3%D0%B8.png"/>
          <p:cNvPicPr>
            <a:picLocks noChangeAspect="1" noChangeArrowheads="1"/>
          </p:cNvPicPr>
          <p:nvPr/>
        </p:nvPicPr>
        <p:blipFill>
          <a:blip r:embed="rId2" cstate="print"/>
          <a:srcRect l="18542" t="16819" r="12837" b="17491"/>
          <a:stretch>
            <a:fillRect/>
          </a:stretch>
        </p:blipFill>
        <p:spPr bwMode="auto">
          <a:xfrm>
            <a:off x="6156176" y="1628800"/>
            <a:ext cx="2987824" cy="2232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Есіңде сақта!</a:t>
            </a:r>
            <a:endParaRPr lang="ru-RU" sz="32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k-KZ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Шығыс септігінің сұрақтары:  кімнен? неден? нелерден?  қайдан?</a:t>
            </a:r>
          </a:p>
          <a:p>
            <a:pPr>
              <a:buNone/>
            </a:pPr>
            <a:endParaRPr lang="kk-KZ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Шығыс септігінің жалғаулары:  -нан, -нен, -дан, -ден, -тан, -тен . </a:t>
            </a:r>
            <a:endParaRPr lang="ru-RU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Семантикалық карта</a:t>
            </a:r>
            <a:b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1124744"/>
          <a:ext cx="8496944" cy="4896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936104"/>
                <a:gridCol w="936104"/>
                <a:gridCol w="1152128"/>
                <a:gridCol w="1080120"/>
                <a:gridCol w="2880320"/>
              </a:tblGrid>
              <a:tr h="686705">
                <a:tc>
                  <a:txBody>
                    <a:bodyPr/>
                    <a:lstStyle/>
                    <a:p>
                      <a:r>
                        <a:rPr lang="kk-KZ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Атаулар</a:t>
                      </a:r>
                      <a:endParaRPr lang="ru-RU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Атау</a:t>
                      </a:r>
                      <a:r>
                        <a:rPr lang="kk-KZ" baseline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kk-KZ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септік</a:t>
                      </a:r>
                      <a:endParaRPr lang="ru-RU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Ілік</a:t>
                      </a:r>
                    </a:p>
                    <a:p>
                      <a:r>
                        <a:rPr lang="kk-KZ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септік</a:t>
                      </a:r>
                      <a:endParaRPr lang="ru-RU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Барыс септік</a:t>
                      </a:r>
                      <a:endParaRPr lang="ru-RU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Табыс септік</a:t>
                      </a:r>
                      <a:endParaRPr lang="ru-RU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Жатыс </a:t>
                      </a:r>
                    </a:p>
                    <a:p>
                      <a:r>
                        <a:rPr lang="kk-KZ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септік</a:t>
                      </a:r>
                      <a:endParaRPr lang="ru-RU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6705">
                <a:tc>
                  <a:txBody>
                    <a:bodyPr/>
                    <a:lstStyle/>
                    <a:p>
                      <a:r>
                        <a:rPr lang="kk-KZ" b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балапан</a:t>
                      </a:r>
                      <a:endParaRPr lang="ru-RU" b="1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tabLst/>
                      </a:pPr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6705">
                <a:tc>
                  <a:txBody>
                    <a:bodyPr/>
                    <a:lstStyle/>
                    <a:p>
                      <a:r>
                        <a:rPr lang="kk-KZ" b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табиғатты</a:t>
                      </a:r>
                      <a:endParaRPr lang="ru-RU" b="1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6705">
                <a:tc>
                  <a:txBody>
                    <a:bodyPr/>
                    <a:lstStyle/>
                    <a:p>
                      <a:r>
                        <a:rPr lang="kk-KZ" b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оқулықтан</a:t>
                      </a:r>
                      <a:endParaRPr lang="ru-RU" b="1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6705">
                <a:tc>
                  <a:txBody>
                    <a:bodyPr/>
                    <a:lstStyle/>
                    <a:p>
                      <a:r>
                        <a:rPr lang="kk-KZ" b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саябақта </a:t>
                      </a:r>
                      <a:endParaRPr lang="ru-RU" b="1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b="1" smtClean="0"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6705">
                <a:tc>
                  <a:txBody>
                    <a:bodyPr/>
                    <a:lstStyle/>
                    <a:p>
                      <a:r>
                        <a:rPr lang="kk-KZ" b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Ақбөкеннің</a:t>
                      </a:r>
                    </a:p>
                    <a:p>
                      <a:endParaRPr lang="kk-KZ" b="1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kk-KZ" b="1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b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тұлпарға</a:t>
                      </a:r>
                    </a:p>
                    <a:p>
                      <a:endParaRPr lang="kk-KZ" b="1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kk-KZ" b="1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kk-KZ" b="1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kk-KZ" b="1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kk-KZ" b="1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7709338" y="1103586"/>
          <a:ext cx="1183142" cy="5218386"/>
        </p:xfrm>
        <a:graphic>
          <a:graphicData uri="http://schemas.openxmlformats.org/drawingml/2006/table">
            <a:tbl>
              <a:tblPr/>
              <a:tblGrid>
                <a:gridCol w="1183142"/>
              </a:tblGrid>
              <a:tr h="52183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Шығыс септік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mtClean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mtClean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mtClean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mtClean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mtClean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mtClean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mpd="sng">
                      <a:solidFill>
                        <a:schemeClr val="bg1"/>
                      </a:solidFill>
                      <a:prstDash val="solid"/>
                    </a:lnL>
                    <a:lnR w="28575" cmpd="sng">
                      <a:solidFill>
                        <a:schemeClr val="bg1"/>
                      </a:solidFill>
                      <a:prstDash val="solid"/>
                    </a:lnR>
                    <a:lnT w="28575" cmpd="sng">
                      <a:solidFill>
                        <a:schemeClr val="bg1"/>
                      </a:solidFill>
                      <a:prstDash val="solid"/>
                    </a:lnT>
                    <a:lnB w="28575" cmpd="sng">
                      <a:solidFill>
                        <a:schemeClr val="bg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1541</TotalTime>
  <Words>278</Words>
  <Application>Microsoft Office PowerPoint</Application>
  <PresentationFormat>Экран (4:3)</PresentationFormat>
  <Paragraphs>99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Қазақ тілінде 7 септік бар</vt:lpstr>
      <vt:lpstr>Ертегіні мұқият тыңда. Ертегідегі нақыл сөзді анықта.  62-жаттығу</vt:lpstr>
      <vt:lpstr>Слайд 5</vt:lpstr>
      <vt:lpstr>“Ойлан, тап” Жұмбақты оқып, шешуін тап.</vt:lpstr>
      <vt:lpstr>“Өзіңді тексер”</vt:lpstr>
      <vt:lpstr>Есіңде сақта!</vt:lpstr>
      <vt:lpstr>Семантикалық карта </vt:lpstr>
      <vt:lpstr>Семантикалық карта </vt:lpstr>
      <vt:lpstr>Не үйрендік? Не білдік?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тақырыбы:  Тұрақты сөз тіркестері Сабақтың мақсаты: Тұрақты сөз тіркестерді  ажыратып, олардың мағынасын түсінесің.</dc:title>
  <dc:creator>1</dc:creator>
  <cp:lastModifiedBy>админ</cp:lastModifiedBy>
  <cp:revision>89</cp:revision>
  <dcterms:created xsi:type="dcterms:W3CDTF">2020-11-17T16:31:08Z</dcterms:created>
  <dcterms:modified xsi:type="dcterms:W3CDTF">2021-01-23T22:43:19Z</dcterms:modified>
</cp:coreProperties>
</file>