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9" r:id="rId2"/>
    <p:sldId id="327" r:id="rId3"/>
    <p:sldId id="328" r:id="rId4"/>
    <p:sldId id="329" r:id="rId5"/>
    <p:sldId id="330" r:id="rId6"/>
    <p:sldId id="331" r:id="rId7"/>
    <p:sldId id="333" r:id="rId8"/>
    <p:sldId id="334" r:id="rId9"/>
    <p:sldId id="326"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p:cViewPr>
        <p:scale>
          <a:sx n="60" d="100"/>
          <a:sy n="60" d="100"/>
        </p:scale>
        <p:origin x="-1584"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4"/>
          <p:cNvSpPr txBox="1">
            <a:spLocks noChangeArrowheads="1"/>
          </p:cNvSpPr>
          <p:nvPr/>
        </p:nvSpPr>
        <p:spPr bwMode="auto">
          <a:xfrm>
            <a:off x="287338" y="1772816"/>
            <a:ext cx="8856662" cy="1077218"/>
          </a:xfrm>
          <a:prstGeom prst="rect">
            <a:avLst/>
          </a:prstGeom>
          <a:noFill/>
          <a:ln w="9525">
            <a:noFill/>
            <a:miter lim="800000"/>
            <a:headEnd/>
            <a:tailEnd/>
          </a:ln>
        </p:spPr>
        <p:txBody>
          <a:bodyPr>
            <a:spAutoFit/>
          </a:bodyPr>
          <a:lstStyle/>
          <a:p>
            <a:pPr algn="ctr" eaLnBrk="1" hangingPunct="1"/>
            <a:r>
              <a:rPr lang="kk-KZ" sz="3200" b="1" dirty="0">
                <a:solidFill>
                  <a:srgbClr val="002060"/>
                </a:solidFill>
                <a:latin typeface="Times New Roman" pitchFamily="18" charset="0"/>
                <a:cs typeface="Times New Roman" pitchFamily="18" charset="0"/>
              </a:rPr>
              <a:t>Сабақтың тақырыбы</a:t>
            </a:r>
            <a:r>
              <a:rPr lang="kk-KZ" sz="3200" b="1">
                <a:solidFill>
                  <a:srgbClr val="002060"/>
                </a:solidFill>
                <a:latin typeface="Times New Roman" pitchFamily="18" charset="0"/>
                <a:cs typeface="Times New Roman" pitchFamily="18" charset="0"/>
              </a:rPr>
              <a:t>: </a:t>
            </a:r>
            <a:endParaRPr lang="kk-KZ" sz="3200" b="1" smtClean="0">
              <a:solidFill>
                <a:srgbClr val="002060"/>
              </a:solidFill>
              <a:latin typeface="Times New Roman" pitchFamily="18" charset="0"/>
              <a:cs typeface="Times New Roman" pitchFamily="18" charset="0"/>
            </a:endParaRPr>
          </a:p>
          <a:p>
            <a:pPr algn="ctr" eaLnBrk="1" hangingPunct="1"/>
            <a:r>
              <a:rPr lang="kk-KZ" sz="3200" smtClean="0">
                <a:solidFill>
                  <a:srgbClr val="002060"/>
                </a:solidFill>
                <a:latin typeface="Times New Roman" pitchFamily="18" charset="0"/>
                <a:cs typeface="Times New Roman" pitchFamily="18" charset="0"/>
              </a:rPr>
              <a:t>Септік </a:t>
            </a:r>
            <a:r>
              <a:rPr lang="kk-KZ" sz="3200" smtClean="0">
                <a:solidFill>
                  <a:srgbClr val="002060"/>
                </a:solidFill>
                <a:latin typeface="Times New Roman" pitchFamily="18" charset="0"/>
                <a:cs typeface="Times New Roman" pitchFamily="18" charset="0"/>
              </a:rPr>
              <a:t>жалғауының емлесі</a:t>
            </a:r>
            <a:endParaRPr lang="kk-KZ" sz="3200" dirty="0">
              <a:solidFill>
                <a:srgbClr val="002060"/>
              </a:solidFill>
              <a:latin typeface="Times New Roman" pitchFamily="18" charset="0"/>
              <a:cs typeface="Times New Roman" pitchFamily="18" charset="0"/>
            </a:endParaRPr>
          </a:p>
        </p:txBody>
      </p:sp>
      <p:pic>
        <p:nvPicPr>
          <p:cNvPr id="2051" name="Picture 6" descr="Изображение 717"/>
          <p:cNvPicPr>
            <a:picLocks noChangeAspect="1" noChangeArrowheads="1"/>
          </p:cNvPicPr>
          <p:nvPr/>
        </p:nvPicPr>
        <p:blipFill>
          <a:blip r:embed="rId2" cstate="print"/>
          <a:srcRect/>
          <a:stretch>
            <a:fillRect/>
          </a:stretch>
        </p:blipFill>
        <p:spPr bwMode="auto">
          <a:xfrm>
            <a:off x="323850" y="374650"/>
            <a:ext cx="1279525" cy="1326158"/>
          </a:xfrm>
          <a:prstGeom prst="rect">
            <a:avLst/>
          </a:prstGeom>
          <a:noFill/>
          <a:ln w="9525">
            <a:noFill/>
            <a:miter lim="800000"/>
            <a:headEnd/>
            <a:tailEnd/>
          </a:ln>
        </p:spPr>
      </p:pic>
      <p:sp>
        <p:nvSpPr>
          <p:cNvPr id="2052" name="Прямоугольник 4"/>
          <p:cNvSpPr>
            <a:spLocks noChangeArrowheads="1"/>
          </p:cNvSpPr>
          <p:nvPr/>
        </p:nvSpPr>
        <p:spPr bwMode="auto">
          <a:xfrm>
            <a:off x="2051720" y="404664"/>
            <a:ext cx="6624736" cy="954107"/>
          </a:xfrm>
          <a:prstGeom prst="rect">
            <a:avLst/>
          </a:prstGeom>
          <a:noFill/>
          <a:ln w="9525">
            <a:noFill/>
            <a:miter lim="800000"/>
            <a:headEnd/>
            <a:tailEnd/>
          </a:ln>
        </p:spPr>
        <p:txBody>
          <a:bodyPr wrap="square">
            <a:spAutoFit/>
          </a:bodyPr>
          <a:lstStyle/>
          <a:p>
            <a:pPr algn="ctr" eaLnBrk="1" hangingPunct="1"/>
            <a:r>
              <a:rPr lang="ru-RU" sz="2800" b="1" dirty="0" err="1">
                <a:solidFill>
                  <a:srgbClr val="002060"/>
                </a:solidFill>
                <a:latin typeface="Times New Roman" pitchFamily="18" charset="0"/>
                <a:cs typeface="Times New Roman" pitchFamily="18" charset="0"/>
              </a:rPr>
              <a:t>Қазақ тілі</a:t>
            </a:r>
            <a:r>
              <a:rPr lang="ru-RU" sz="2800" b="1" dirty="0">
                <a:solidFill>
                  <a:srgbClr val="002060"/>
                </a:solidFill>
                <a:latin typeface="Times New Roman" pitchFamily="18" charset="0"/>
                <a:cs typeface="Times New Roman" pitchFamily="18" charset="0"/>
              </a:rPr>
              <a:t> 4 </a:t>
            </a:r>
            <a:r>
              <a:rPr lang="ru-RU" sz="2800" b="1" err="1">
                <a:solidFill>
                  <a:srgbClr val="002060"/>
                </a:solidFill>
                <a:latin typeface="Times New Roman" pitchFamily="18" charset="0"/>
                <a:cs typeface="Times New Roman" pitchFamily="18" charset="0"/>
              </a:rPr>
              <a:t>сынып</a:t>
            </a:r>
            <a:r>
              <a:rPr lang="ru-RU" sz="2800" b="1">
                <a:solidFill>
                  <a:srgbClr val="002060"/>
                </a:solidFill>
                <a:latin typeface="Times New Roman" pitchFamily="18" charset="0"/>
                <a:cs typeface="Times New Roman" pitchFamily="18" charset="0"/>
              </a:rPr>
              <a:t> </a:t>
            </a:r>
            <a:br>
              <a:rPr lang="ru-RU" sz="2800" b="1">
                <a:solidFill>
                  <a:srgbClr val="002060"/>
                </a:solidFill>
                <a:latin typeface="Times New Roman" pitchFamily="18" charset="0"/>
                <a:cs typeface="Times New Roman" pitchFamily="18" charset="0"/>
              </a:rPr>
            </a:br>
            <a:r>
              <a:rPr lang="ru-RU" sz="2800" b="1" smtClean="0">
                <a:solidFill>
                  <a:srgbClr val="002060"/>
                </a:solidFill>
                <a:latin typeface="Times New Roman" pitchFamily="18" charset="0"/>
                <a:cs typeface="Times New Roman" pitchFamily="18" charset="0"/>
              </a:rPr>
              <a:t>Табиғатты қорғаймын</a:t>
            </a:r>
            <a:endParaRPr lang="ru-RU" sz="2800" b="1" dirty="0">
              <a:solidFill>
                <a:srgbClr val="002060"/>
              </a:solidFill>
              <a:latin typeface="Times New Roman" pitchFamily="18" charset="0"/>
              <a:cs typeface="Times New Roman" pitchFamily="18" charset="0"/>
            </a:endParaRPr>
          </a:p>
        </p:txBody>
      </p:sp>
      <p:sp>
        <p:nvSpPr>
          <p:cNvPr id="6" name="Прямоугольник 5"/>
          <p:cNvSpPr/>
          <p:nvPr/>
        </p:nvSpPr>
        <p:spPr>
          <a:xfrm>
            <a:off x="251520" y="2924944"/>
            <a:ext cx="8496944" cy="3539430"/>
          </a:xfrm>
          <a:prstGeom prst="rect">
            <a:avLst/>
          </a:prstGeom>
        </p:spPr>
        <p:txBody>
          <a:bodyPr wrap="square">
            <a:spAutoFit/>
          </a:bodyPr>
          <a:lstStyle/>
          <a:p>
            <a:r>
              <a:rPr lang="kk-KZ" sz="2800" smtClean="0">
                <a:solidFill>
                  <a:srgbClr val="002060"/>
                </a:solidFill>
                <a:latin typeface="Times New Roman" pitchFamily="18" charset="0"/>
                <a:cs typeface="Times New Roman" pitchFamily="18" charset="0"/>
              </a:rPr>
              <a:t>Бүгінгі сабақта:</a:t>
            </a:r>
          </a:p>
          <a:p>
            <a:endParaRPr lang="kk-KZ" sz="2800" smtClean="0">
              <a:solidFill>
                <a:srgbClr val="002060"/>
              </a:solidFill>
              <a:latin typeface="Times New Roman" pitchFamily="18" charset="0"/>
              <a:cs typeface="Times New Roman" pitchFamily="18" charset="0"/>
            </a:endParaRPr>
          </a:p>
          <a:p>
            <a:pPr>
              <a:buFont typeface="Wingdings" pitchFamily="2" charset="2"/>
              <a:buChar char="Ø"/>
            </a:pPr>
            <a:r>
              <a:rPr lang="kk-KZ" sz="2800" smtClean="0">
                <a:solidFill>
                  <a:srgbClr val="002060"/>
                </a:solidFill>
                <a:latin typeface="Times New Roman" pitchFamily="18" charset="0"/>
                <a:cs typeface="Times New Roman" pitchFamily="18" charset="0"/>
              </a:rPr>
              <a:t>Мәтін мазмұны бойынша шешім табуға бағытталған сұрақтар құрастырасың; </a:t>
            </a:r>
          </a:p>
          <a:p>
            <a:pPr>
              <a:buFont typeface="Wingdings" pitchFamily="2" charset="2"/>
              <a:buChar char="Ø"/>
            </a:pPr>
            <a:endParaRPr lang="kk-KZ" sz="2800" smtClean="0">
              <a:solidFill>
                <a:srgbClr val="002060"/>
              </a:solidFill>
              <a:latin typeface="Times New Roman" pitchFamily="18" charset="0"/>
              <a:cs typeface="Times New Roman" pitchFamily="18" charset="0"/>
            </a:endParaRPr>
          </a:p>
          <a:p>
            <a:pPr>
              <a:buFont typeface="Wingdings" pitchFamily="2" charset="2"/>
              <a:buChar char="Ø"/>
            </a:pPr>
            <a:r>
              <a:rPr lang="kk-KZ" sz="2800" smtClean="0">
                <a:solidFill>
                  <a:srgbClr val="002060"/>
                </a:solidFill>
                <a:latin typeface="Times New Roman" pitchFamily="18" charset="0"/>
                <a:cs typeface="Times New Roman" pitchFamily="18" charset="0"/>
              </a:rPr>
              <a:t> Септік жалғауларының қалай жазылатынын білесің; </a:t>
            </a:r>
          </a:p>
          <a:p>
            <a:endParaRPr lang="kk-KZ" sz="2800" smtClean="0">
              <a:solidFill>
                <a:srgbClr val="002060"/>
              </a:solidFill>
              <a:latin typeface="Times New Roman" pitchFamily="18" charset="0"/>
              <a:cs typeface="Times New Roman" pitchFamily="18" charset="0"/>
            </a:endParaRPr>
          </a:p>
          <a:p>
            <a:endParaRPr lang="kk-KZ" sz="2800" smtClean="0">
              <a:solidFill>
                <a:srgbClr val="00206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556792"/>
            <a:ext cx="3600400" cy="1152128"/>
          </a:xfrm>
        </p:spPr>
        <p:txBody>
          <a:bodyPr>
            <a:noAutofit/>
          </a:bodyPr>
          <a:lstStyle/>
          <a:p>
            <a:r>
              <a:rPr lang="kk-KZ" sz="2400" smtClean="0">
                <a:solidFill>
                  <a:srgbClr val="002060"/>
                </a:solidFill>
                <a:latin typeface="Times New Roman" pitchFamily="18" charset="0"/>
                <a:cs typeface="Times New Roman" pitchFamily="18" charset="0"/>
              </a:rPr>
              <a:t>Табиғатты қорғау бойынша нұсқаулықты толтырайық...</a:t>
            </a:r>
            <a:r>
              <a:rPr lang="kk-KZ" sz="2400" smtClean="0">
                <a:solidFill>
                  <a:srgbClr val="92D050"/>
                </a:solidFill>
                <a:latin typeface="Times New Roman" pitchFamily="18" charset="0"/>
                <a:cs typeface="Times New Roman" pitchFamily="18" charset="0"/>
              </a:rPr>
              <a:t/>
            </a:r>
            <a:br>
              <a:rPr lang="kk-KZ" sz="2400" smtClean="0">
                <a:solidFill>
                  <a:srgbClr val="92D050"/>
                </a:solidFill>
                <a:latin typeface="Times New Roman" pitchFamily="18" charset="0"/>
                <a:cs typeface="Times New Roman" pitchFamily="18" charset="0"/>
              </a:rPr>
            </a:br>
            <a:endParaRPr lang="ru-RU" sz="2400">
              <a:solidFill>
                <a:srgbClr val="92D050"/>
              </a:solidFill>
              <a:latin typeface="Times New Roman" pitchFamily="18" charset="0"/>
              <a:cs typeface="Times New Roman" pitchFamily="18" charset="0"/>
            </a:endParaRPr>
          </a:p>
        </p:txBody>
      </p:sp>
      <p:pic>
        <p:nvPicPr>
          <p:cNvPr id="1026" name="Picture 2" descr="http://ds04.infourok.ru/uploads/ex/062a/00025019-9f703237/img8.jpg"/>
          <p:cNvPicPr>
            <a:picLocks noChangeAspect="1" noChangeArrowheads="1"/>
          </p:cNvPicPr>
          <p:nvPr/>
        </p:nvPicPr>
        <p:blipFill>
          <a:blip r:embed="rId2" cstate="print"/>
          <a:srcRect l="4724" t="16273" r="5512" b="6299"/>
          <a:stretch>
            <a:fillRect/>
          </a:stretch>
        </p:blipFill>
        <p:spPr bwMode="auto">
          <a:xfrm>
            <a:off x="4572000" y="1628800"/>
            <a:ext cx="4250190" cy="4608512"/>
          </a:xfrm>
          <a:prstGeom prst="rect">
            <a:avLst/>
          </a:prstGeom>
          <a:noFill/>
        </p:spPr>
      </p:pic>
      <p:sp>
        <p:nvSpPr>
          <p:cNvPr id="5" name="Заголовок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3600" b="0" i="0" u="none" strike="noStrike" kern="1200" cap="none" spc="0" normalizeH="0" baseline="0" noProof="0" smtClean="0">
                <a:ln>
                  <a:noFill/>
                </a:ln>
                <a:solidFill>
                  <a:srgbClr val="00B050"/>
                </a:solidFill>
                <a:effectLst/>
                <a:uLnTx/>
                <a:uFillTx/>
                <a:latin typeface="Times New Roman" pitchFamily="18" charset="0"/>
                <a:ea typeface="+mj-ea"/>
                <a:cs typeface="Times New Roman" pitchFamily="18" charset="0"/>
              </a:rPr>
              <a:t>“Табиғатты қорғайық”</a:t>
            </a:r>
            <a:endParaRPr kumimoji="0" lang="ru-RU" sz="3600" b="0" i="0" u="none" strike="noStrike" kern="1200" cap="none" spc="0" normalizeH="0" baseline="0" noProof="0">
              <a:ln>
                <a:noFill/>
              </a:ln>
              <a:solidFill>
                <a:srgbClr val="00B050"/>
              </a:solidFill>
              <a:effectLst/>
              <a:uLnTx/>
              <a:uFillTx/>
              <a:latin typeface="Times New Roman" pitchFamily="18" charset="0"/>
              <a:ea typeface="+mj-ea"/>
              <a:cs typeface="Times New Roman" pitchFamily="18" charset="0"/>
            </a:endParaRPr>
          </a:p>
        </p:txBody>
      </p:sp>
      <p:sp>
        <p:nvSpPr>
          <p:cNvPr id="6" name="Заголовок 1"/>
          <p:cNvSpPr txBox="1">
            <a:spLocks/>
          </p:cNvSpPr>
          <p:nvPr/>
        </p:nvSpPr>
        <p:spPr>
          <a:xfrm>
            <a:off x="251520" y="2420888"/>
            <a:ext cx="3600400" cy="3744416"/>
          </a:xfrm>
          <a:prstGeom prst="rect">
            <a:avLst/>
          </a:prstGeom>
        </p:spPr>
        <p:txBody>
          <a:bodyPr vert="horz" lIns="91440" tIns="45720" rIns="91440" bIns="45720" rtlCol="0" anchor="ctr">
            <a:normAutofit fontScale="97500"/>
          </a:bodyPr>
          <a:lstStyle/>
          <a:p>
            <a:pPr marL="457200" marR="0" lvl="0" indent="-457200" defTabSz="914400" rtl="0" eaLnBrk="1" fontAlgn="auto" latinLnBrk="0" hangingPunct="1">
              <a:lnSpc>
                <a:spcPct val="100000"/>
              </a:lnSpc>
              <a:spcBef>
                <a:spcPct val="0"/>
              </a:spcBef>
              <a:spcAft>
                <a:spcPts val="0"/>
              </a:spcAft>
              <a:buClrTx/>
              <a:buSzTx/>
              <a:buFontTx/>
              <a:buAutoNum type="arabicPeriod"/>
              <a:tabLst/>
              <a:defRPr/>
            </a:pPr>
            <a:r>
              <a:rPr lang="kk-KZ" sz="2400" smtClean="0">
                <a:solidFill>
                  <a:srgbClr val="002060"/>
                </a:solidFill>
                <a:latin typeface="Times New Roman" pitchFamily="18" charset="0"/>
                <a:ea typeface="+mj-ea"/>
                <a:cs typeface="Times New Roman" pitchFamily="18" charset="0"/>
              </a:rPr>
              <a:t>Ағашты кеспе.</a:t>
            </a:r>
          </a:p>
          <a:p>
            <a:pPr marL="457200" marR="0" lvl="0" indent="-457200" defTabSz="914400" rtl="0" eaLnBrk="1" fontAlgn="auto" latinLnBrk="0" hangingPunct="1">
              <a:lnSpc>
                <a:spcPct val="100000"/>
              </a:lnSpc>
              <a:spcBef>
                <a:spcPct val="0"/>
              </a:spcBef>
              <a:spcAft>
                <a:spcPts val="0"/>
              </a:spcAft>
              <a:buClrTx/>
              <a:buSzTx/>
              <a:buFontTx/>
              <a:buAutoNum type="arabicPeriod"/>
              <a:tabLst/>
              <a:defRPr/>
            </a:pPr>
            <a:r>
              <a:rPr kumimoji="0" lang="kk-KZ" sz="2400" b="0" i="0" u="none" strike="noStrike" kern="1200" cap="none" spc="0" normalizeH="0" noProof="0" smtClean="0">
                <a:ln>
                  <a:noFill/>
                </a:ln>
                <a:solidFill>
                  <a:srgbClr val="002060"/>
                </a:solidFill>
                <a:effectLst/>
                <a:uLnTx/>
                <a:uFillTx/>
                <a:latin typeface="Times New Roman" pitchFamily="18" charset="0"/>
                <a:ea typeface="+mj-ea"/>
                <a:cs typeface="Times New Roman" pitchFamily="18" charset="0"/>
              </a:rPr>
              <a:t> Гүлді жұлма.</a:t>
            </a:r>
          </a:p>
          <a:p>
            <a:pPr marL="457200" marR="0" lvl="0" indent="-457200" defTabSz="914400" rtl="0" eaLnBrk="1" fontAlgn="auto" latinLnBrk="0" hangingPunct="1">
              <a:lnSpc>
                <a:spcPct val="100000"/>
              </a:lnSpc>
              <a:spcBef>
                <a:spcPct val="0"/>
              </a:spcBef>
              <a:spcAft>
                <a:spcPts val="0"/>
              </a:spcAft>
              <a:buClrTx/>
              <a:buSzTx/>
              <a:buFontTx/>
              <a:buAutoNum type="arabicPeriod"/>
              <a:tabLst/>
              <a:defRPr/>
            </a:pPr>
            <a:r>
              <a:rPr lang="kk-KZ" sz="2400" baseline="0" smtClean="0">
                <a:solidFill>
                  <a:srgbClr val="002060"/>
                </a:solidFill>
                <a:latin typeface="Times New Roman" pitchFamily="18" charset="0"/>
                <a:ea typeface="+mj-ea"/>
                <a:cs typeface="Times New Roman" pitchFamily="18" charset="0"/>
              </a:rPr>
              <a:t>Қоқыс</a:t>
            </a:r>
            <a:r>
              <a:rPr lang="kk-KZ" sz="2400" smtClean="0">
                <a:solidFill>
                  <a:srgbClr val="002060"/>
                </a:solidFill>
                <a:latin typeface="Times New Roman" pitchFamily="18" charset="0"/>
                <a:ea typeface="+mj-ea"/>
                <a:cs typeface="Times New Roman" pitchFamily="18" charset="0"/>
              </a:rPr>
              <a:t> тастама.</a:t>
            </a:r>
          </a:p>
          <a:p>
            <a:pPr marL="457200" marR="0" lvl="0" indent="-457200" defTabSz="914400" rtl="0" eaLnBrk="1" fontAlgn="auto" latinLnBrk="0" hangingPunct="1">
              <a:lnSpc>
                <a:spcPct val="100000"/>
              </a:lnSpc>
              <a:spcBef>
                <a:spcPct val="0"/>
              </a:spcBef>
              <a:spcAft>
                <a:spcPts val="0"/>
              </a:spcAft>
              <a:buClrTx/>
              <a:buSzTx/>
              <a:buFontTx/>
              <a:buAutoNum type="arabicPeriod"/>
              <a:tabLst/>
              <a:defRPr/>
            </a:pPr>
            <a:r>
              <a:rPr lang="kk-KZ" sz="2400" smtClean="0">
                <a:solidFill>
                  <a:srgbClr val="002060"/>
                </a:solidFill>
                <a:latin typeface="Times New Roman" pitchFamily="18" charset="0"/>
                <a:ea typeface="+mj-ea"/>
                <a:cs typeface="Times New Roman" pitchFamily="18" charset="0"/>
              </a:rPr>
              <a:t> Құстарды атпа.</a:t>
            </a:r>
          </a:p>
          <a:p>
            <a:pPr marL="457200" marR="0" lvl="0" indent="-457200" defTabSz="914400" rtl="0" eaLnBrk="1" fontAlgn="auto" latinLnBrk="0" hangingPunct="1">
              <a:lnSpc>
                <a:spcPct val="100000"/>
              </a:lnSpc>
              <a:spcBef>
                <a:spcPct val="0"/>
              </a:spcBef>
              <a:spcAft>
                <a:spcPts val="0"/>
              </a:spcAft>
              <a:buClrTx/>
              <a:buSzTx/>
              <a:buFontTx/>
              <a:buAutoNum type="arabicPeriod"/>
              <a:tabLst/>
              <a:defRPr/>
            </a:pPr>
            <a:r>
              <a:rPr lang="kk-KZ" sz="2400" smtClean="0">
                <a:solidFill>
                  <a:srgbClr val="002060"/>
                </a:solidFill>
                <a:latin typeface="Times New Roman" pitchFamily="18" charset="0"/>
                <a:ea typeface="+mj-ea"/>
                <a:cs typeface="Times New Roman" pitchFamily="18" charset="0"/>
              </a:rPr>
              <a:t> Құмырсқаның илеуін бұзба.</a:t>
            </a:r>
          </a:p>
          <a:p>
            <a:pPr marL="457200" marR="0" lvl="0" indent="-457200" defTabSz="914400" rtl="0" eaLnBrk="1" fontAlgn="auto" latinLnBrk="0" hangingPunct="1">
              <a:lnSpc>
                <a:spcPct val="100000"/>
              </a:lnSpc>
              <a:spcBef>
                <a:spcPct val="0"/>
              </a:spcBef>
              <a:spcAft>
                <a:spcPts val="0"/>
              </a:spcAft>
              <a:buClrTx/>
              <a:buSzTx/>
              <a:buFontTx/>
              <a:buAutoNum type="arabicPeriod"/>
              <a:tabLst/>
              <a:defRPr/>
            </a:pPr>
            <a:r>
              <a:rPr lang="kk-KZ" sz="2400" noProof="0" smtClean="0">
                <a:solidFill>
                  <a:srgbClr val="002060"/>
                </a:solidFill>
                <a:latin typeface="Times New Roman" pitchFamily="18" charset="0"/>
                <a:ea typeface="+mj-ea"/>
                <a:cs typeface="Times New Roman" pitchFamily="18" charset="0"/>
              </a:rPr>
              <a:t> ...........</a:t>
            </a:r>
          </a:p>
          <a:p>
            <a:pPr marL="457200" marR="0" lvl="0" indent="-457200" defTabSz="914400" rtl="0" eaLnBrk="1" fontAlgn="auto" latinLnBrk="0" hangingPunct="1">
              <a:lnSpc>
                <a:spcPct val="100000"/>
              </a:lnSpc>
              <a:spcBef>
                <a:spcPct val="0"/>
              </a:spcBef>
              <a:spcAft>
                <a:spcPts val="0"/>
              </a:spcAft>
              <a:buClrTx/>
              <a:buSzTx/>
              <a:buFontTx/>
              <a:buAutoNum type="arabicPeriod"/>
              <a:tabLst/>
              <a:defRPr/>
            </a:pPr>
            <a:r>
              <a:rPr kumimoji="0" lang="kk-KZ" sz="2400" b="0" i="0" u="none" strike="noStrike" kern="1200" cap="none" spc="0" normalizeH="0" smtClean="0">
                <a:ln>
                  <a:noFill/>
                </a:ln>
                <a:solidFill>
                  <a:srgbClr val="002060"/>
                </a:solidFill>
                <a:effectLst/>
                <a:uLnTx/>
                <a:uFillTx/>
                <a:latin typeface="Times New Roman" pitchFamily="18" charset="0"/>
                <a:ea typeface="+mj-ea"/>
                <a:cs typeface="Times New Roman" pitchFamily="18" charset="0"/>
              </a:rPr>
              <a:t> ...........</a:t>
            </a:r>
          </a:p>
          <a:p>
            <a:pPr marL="457200" marR="0" lvl="0" indent="-457200" defTabSz="914400" rtl="0" eaLnBrk="1" fontAlgn="auto" latinLnBrk="0" hangingPunct="1">
              <a:lnSpc>
                <a:spcPct val="100000"/>
              </a:lnSpc>
              <a:spcBef>
                <a:spcPct val="0"/>
              </a:spcBef>
              <a:spcAft>
                <a:spcPts val="0"/>
              </a:spcAft>
              <a:buClrTx/>
              <a:buSzTx/>
              <a:buFontTx/>
              <a:buAutoNum type="arabicPeriod"/>
              <a:tabLst/>
              <a:defRPr/>
            </a:pPr>
            <a:r>
              <a:rPr lang="kk-KZ" sz="2400" noProof="0" smtClean="0">
                <a:solidFill>
                  <a:srgbClr val="002060"/>
                </a:solidFill>
                <a:latin typeface="Times New Roman" pitchFamily="18" charset="0"/>
                <a:ea typeface="+mj-ea"/>
                <a:cs typeface="Times New Roman" pitchFamily="18" charset="0"/>
              </a:rPr>
              <a:t> ............</a:t>
            </a:r>
            <a:endParaRPr kumimoji="0" lang="kk-KZ" sz="2400" b="0" i="0" u="none" strike="noStrike" kern="1200" cap="none" spc="0" normalizeH="0" baseline="0" noProof="0" smtClean="0">
              <a:ln>
                <a:noFill/>
              </a:ln>
              <a:solidFill>
                <a:srgbClr val="00206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kk-KZ" sz="3200" smtClean="0">
                <a:solidFill>
                  <a:srgbClr val="002060"/>
                </a:solidFill>
                <a:latin typeface="Times New Roman" pitchFamily="18" charset="0"/>
                <a:cs typeface="Times New Roman" pitchFamily="18" charset="0"/>
              </a:rPr>
              <a:t>Мәтінді тыңда.</a:t>
            </a:r>
            <a:endParaRPr lang="ru-RU" sz="320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611560" y="836712"/>
            <a:ext cx="8229600" cy="5688632"/>
          </a:xfrm>
        </p:spPr>
        <p:txBody>
          <a:bodyPr/>
          <a:lstStyle/>
          <a:p>
            <a:pPr>
              <a:buNone/>
            </a:pPr>
            <a:r>
              <a:rPr lang="kk-KZ" sz="2400" smtClean="0">
                <a:solidFill>
                  <a:srgbClr val="002060"/>
                </a:solidFill>
              </a:rPr>
              <a:t>          </a:t>
            </a:r>
            <a:r>
              <a:rPr lang="kk-KZ" sz="2400" smtClean="0">
                <a:solidFill>
                  <a:srgbClr val="002060"/>
                </a:solidFill>
                <a:latin typeface="Times New Roman" pitchFamily="18" charset="0"/>
                <a:cs typeface="Times New Roman" pitchFamily="18" charset="0"/>
              </a:rPr>
              <a:t>Адамды табиғаттан,табиғатты адамнан бөліп қарауға болмайды. Табиғаттың жері мен суы,орманы мен тасы, жануарлары мен өсімдіктері адам үшін тіршілік етудің басты көзі болып табылады. Сондықтан табиғатты туған анаңдай көріп, туған ұлыңдай қорғауың керек. </a:t>
            </a:r>
          </a:p>
          <a:p>
            <a:pPr>
              <a:buNone/>
            </a:pPr>
            <a:r>
              <a:rPr lang="kk-KZ" sz="2400" smtClean="0">
                <a:solidFill>
                  <a:srgbClr val="002060"/>
                </a:solidFill>
                <a:latin typeface="Times New Roman" pitchFamily="18" charset="0"/>
                <a:cs typeface="Times New Roman" pitchFamily="18" charset="0"/>
              </a:rPr>
              <a:t>           Егер сендер ағаштарды аяусыз сындырып, гүлдерді жұлып, құстардың ұясын бұзып жазықсыз жәндіктерді өлтіріп, ағып жатқан суға қоқыс қалдықтарын тастасаңдар, Табиғат-анамыз тарығады. Мұндай жағымсыз қылықтардан аулақ болайық, балалар!</a:t>
            </a:r>
          </a:p>
          <a:p>
            <a:pPr algn="r">
              <a:buNone/>
            </a:pPr>
            <a:endParaRPr lang="kk-KZ" sz="2000" smtClean="0">
              <a:solidFill>
                <a:srgbClr val="002060"/>
              </a:solidFill>
              <a:latin typeface="Times New Roman" pitchFamily="18" charset="0"/>
              <a:cs typeface="Times New Roman" pitchFamily="18" charset="0"/>
            </a:endParaRPr>
          </a:p>
          <a:p>
            <a:pPr algn="r">
              <a:buNone/>
            </a:pPr>
            <a:r>
              <a:rPr lang="kk-KZ" sz="2000" smtClean="0">
                <a:solidFill>
                  <a:srgbClr val="002060"/>
                </a:solidFill>
                <a:latin typeface="Times New Roman" pitchFamily="18" charset="0"/>
                <a:cs typeface="Times New Roman" pitchFamily="18" charset="0"/>
              </a:rPr>
              <a:t>“Менің Отаным-тәуелсіз Қазақстан” кітабынан</a:t>
            </a:r>
          </a:p>
          <a:p>
            <a:pPr algn="r">
              <a:buNone/>
            </a:pPr>
            <a:endParaRPr lang="kk-KZ" sz="2000" smtClean="0">
              <a:solidFill>
                <a:srgbClr val="002060"/>
              </a:solidFill>
              <a:latin typeface="Times New Roman" pitchFamily="18" charset="0"/>
              <a:cs typeface="Times New Roman" pitchFamily="18" charset="0"/>
            </a:endParaRPr>
          </a:p>
          <a:p>
            <a:pPr>
              <a:buNone/>
            </a:pPr>
            <a:endParaRPr lang="ru-RU" sz="2400">
              <a:solidFill>
                <a:srgbClr val="002060"/>
              </a:solidFill>
              <a:latin typeface="Times New Roman" pitchFamily="18" charset="0"/>
              <a:cs typeface="Times New Roman" pitchFamily="18" charset="0"/>
            </a:endParaRPr>
          </a:p>
        </p:txBody>
      </p:sp>
      <p:pic>
        <p:nvPicPr>
          <p:cNvPr id="18434" name="Picture 2"/>
          <p:cNvPicPr>
            <a:picLocks noChangeAspect="1" noChangeArrowheads="1"/>
          </p:cNvPicPr>
          <p:nvPr/>
        </p:nvPicPr>
        <p:blipFill>
          <a:blip r:embed="rId2" cstate="print"/>
          <a:srcRect/>
          <a:stretch>
            <a:fillRect/>
          </a:stretch>
        </p:blipFill>
        <p:spPr bwMode="auto">
          <a:xfrm>
            <a:off x="0" y="332656"/>
            <a:ext cx="1224136" cy="8640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100" smtClean="0">
                <a:solidFill>
                  <a:srgbClr val="002060"/>
                </a:solidFill>
                <a:latin typeface="Times New Roman" pitchFamily="18" charset="0"/>
                <a:cs typeface="Times New Roman" pitchFamily="18" charset="0"/>
              </a:rPr>
              <a:t/>
            </a:r>
            <a:br>
              <a:rPr lang="kk-KZ" sz="3100" smtClean="0">
                <a:solidFill>
                  <a:srgbClr val="002060"/>
                </a:solidFill>
                <a:latin typeface="Times New Roman" pitchFamily="18" charset="0"/>
                <a:cs typeface="Times New Roman" pitchFamily="18" charset="0"/>
              </a:rPr>
            </a:br>
            <a:r>
              <a:rPr lang="kk-KZ" sz="3100" smtClean="0">
                <a:solidFill>
                  <a:srgbClr val="002060"/>
                </a:solidFill>
                <a:latin typeface="Times New Roman" pitchFamily="18" charset="0"/>
                <a:cs typeface="Times New Roman" pitchFamily="18" charset="0"/>
              </a:rPr>
              <a:t>Мәтіннің мазмұны бойынша шешім табуға бағытталған сұрақтар құрастырып көр</a:t>
            </a:r>
            <a:r>
              <a:rPr lang="kk-KZ" smtClean="0">
                <a:solidFill>
                  <a:srgbClr val="002060"/>
                </a:solidFill>
                <a:latin typeface="Times New Roman" pitchFamily="18" charset="0"/>
                <a:cs typeface="Times New Roman" pitchFamily="18" charset="0"/>
              </a:rPr>
              <a:t>. </a:t>
            </a:r>
            <a:br>
              <a:rPr lang="kk-KZ" smtClean="0">
                <a:solidFill>
                  <a:srgbClr val="002060"/>
                </a:solidFill>
                <a:latin typeface="Times New Roman" pitchFamily="18" charset="0"/>
                <a:cs typeface="Times New Roman" pitchFamily="18" charset="0"/>
              </a:rPr>
            </a:br>
            <a:endParaRPr lang="ru-RU"/>
          </a:p>
        </p:txBody>
      </p:sp>
      <p:sp>
        <p:nvSpPr>
          <p:cNvPr id="3" name="Содержимое 2"/>
          <p:cNvSpPr>
            <a:spLocks noGrp="1"/>
          </p:cNvSpPr>
          <p:nvPr>
            <p:ph idx="1"/>
          </p:nvPr>
        </p:nvSpPr>
        <p:spPr>
          <a:xfrm>
            <a:off x="457200" y="1600200"/>
            <a:ext cx="8229600" cy="4925144"/>
          </a:xfrm>
        </p:spPr>
        <p:txBody>
          <a:bodyPr>
            <a:normAutofit/>
          </a:bodyPr>
          <a:lstStyle/>
          <a:p>
            <a:pPr>
              <a:buFontTx/>
              <a:buChar char="-"/>
            </a:pPr>
            <a:r>
              <a:rPr lang="kk-KZ" sz="2800" smtClean="0">
                <a:solidFill>
                  <a:srgbClr val="002060"/>
                </a:solidFill>
                <a:latin typeface="Times New Roman" pitchFamily="18" charset="0"/>
                <a:cs typeface="Times New Roman" pitchFamily="18" charset="0"/>
              </a:rPr>
              <a:t>Егер табиғатты қорғамаса ,қандай апатты жағдай болуы мүмкін? </a:t>
            </a:r>
          </a:p>
          <a:p>
            <a:pPr>
              <a:buFontTx/>
              <a:buChar char="-"/>
            </a:pPr>
            <a:r>
              <a:rPr lang="kk-KZ" sz="2800" smtClean="0">
                <a:solidFill>
                  <a:srgbClr val="002060"/>
                </a:solidFill>
                <a:latin typeface="Times New Roman" pitchFamily="18" charset="0"/>
                <a:cs typeface="Times New Roman" pitchFamily="18" charset="0"/>
              </a:rPr>
              <a:t> Егер ағаштарды аяусыз сындырып, гүлдерді жұлса не болады?</a:t>
            </a:r>
          </a:p>
          <a:p>
            <a:pPr>
              <a:buFontTx/>
              <a:buChar char="-"/>
            </a:pPr>
            <a:r>
              <a:rPr lang="kk-KZ" sz="2800" smtClean="0">
                <a:solidFill>
                  <a:srgbClr val="002060"/>
                </a:solidFill>
                <a:latin typeface="Times New Roman" pitchFamily="18" charset="0"/>
                <a:cs typeface="Times New Roman" pitchFamily="18" charset="0"/>
              </a:rPr>
              <a:t> Егер ағып жатқан суға қоқыс қалдықтарын лақтырса, қандай жағдай болуы мүмкін?</a:t>
            </a:r>
          </a:p>
          <a:p>
            <a:pPr>
              <a:buFontTx/>
              <a:buChar char="-"/>
            </a:pPr>
            <a:r>
              <a:rPr lang="kk-KZ" sz="2800" smtClean="0">
                <a:solidFill>
                  <a:srgbClr val="002060"/>
                </a:solidFill>
                <a:latin typeface="Times New Roman" pitchFamily="18" charset="0"/>
                <a:cs typeface="Times New Roman" pitchFamily="18" charset="0"/>
              </a:rPr>
              <a:t> .....................................................................</a:t>
            </a:r>
          </a:p>
          <a:p>
            <a:pPr>
              <a:buFontTx/>
              <a:buChar char="-"/>
            </a:pPr>
            <a:r>
              <a:rPr lang="kk-KZ" sz="2800" smtClean="0">
                <a:solidFill>
                  <a:srgbClr val="002060"/>
                </a:solidFill>
                <a:latin typeface="Times New Roman" pitchFamily="18" charset="0"/>
                <a:cs typeface="Times New Roman" pitchFamily="18" charset="0"/>
              </a:rPr>
              <a:t> .....................................................................</a:t>
            </a:r>
            <a:endParaRPr lang="ru-RU" sz="2800">
              <a:solidFill>
                <a:srgbClr val="002060"/>
              </a:solidFill>
              <a:latin typeface="Times New Roman" pitchFamily="18" charset="0"/>
              <a:cs typeface="Times New Roman" pitchFamily="18" charset="0"/>
            </a:endParaRPr>
          </a:p>
        </p:txBody>
      </p:sp>
      <p:pic>
        <p:nvPicPr>
          <p:cNvPr id="19458" name="Picture 2" descr="https://bilim-all.kz/uploads/images/2017/11/08/original/ff17ff32302a667e889786b537cbbbb2.jpg"/>
          <p:cNvPicPr>
            <a:picLocks noChangeAspect="1" noChangeArrowheads="1"/>
          </p:cNvPicPr>
          <p:nvPr/>
        </p:nvPicPr>
        <p:blipFill>
          <a:blip r:embed="rId2" cstate="print"/>
          <a:srcRect l="84292"/>
          <a:stretch>
            <a:fillRect/>
          </a:stretch>
        </p:blipFill>
        <p:spPr bwMode="auto">
          <a:xfrm>
            <a:off x="7688957" y="620688"/>
            <a:ext cx="1455043" cy="108012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712968" cy="1143000"/>
          </a:xfrm>
        </p:spPr>
        <p:txBody>
          <a:bodyPr>
            <a:noAutofit/>
          </a:bodyPr>
          <a:lstStyle/>
          <a:p>
            <a:pPr algn="l"/>
            <a:r>
              <a:rPr lang="kk-KZ" sz="2800" smtClean="0">
                <a:solidFill>
                  <a:srgbClr val="002060"/>
                </a:solidFill>
                <a:latin typeface="Times New Roman" pitchFamily="18" charset="0"/>
                <a:cs typeface="Times New Roman" pitchFamily="18" charset="0"/>
              </a:rPr>
              <a:t>        Төмендегі сөздердің тиістісін қойып, өлеңді қалпына келтір. </a:t>
            </a:r>
            <a:br>
              <a:rPr lang="kk-KZ" sz="2800" smtClean="0">
                <a:solidFill>
                  <a:srgbClr val="002060"/>
                </a:solidFill>
                <a:latin typeface="Times New Roman" pitchFamily="18" charset="0"/>
                <a:cs typeface="Times New Roman" pitchFamily="18" charset="0"/>
              </a:rPr>
            </a:br>
            <a:r>
              <a:rPr lang="kk-KZ" sz="2800" smtClean="0">
                <a:solidFill>
                  <a:srgbClr val="002060"/>
                </a:solidFill>
                <a:latin typeface="Times New Roman" pitchFamily="18" charset="0"/>
                <a:cs typeface="Times New Roman" pitchFamily="18" charset="0"/>
              </a:rPr>
              <a:t>78-жаттығу</a:t>
            </a:r>
            <a:endParaRPr lang="ru-RU" sz="2800">
              <a:solidFill>
                <a:srgbClr val="002060"/>
              </a:solidFill>
              <a:latin typeface="Times New Roman" pitchFamily="18" charset="0"/>
              <a:cs typeface="Times New Roman" pitchFamily="18" charset="0"/>
            </a:endParaRPr>
          </a:p>
        </p:txBody>
      </p:sp>
      <p:pic>
        <p:nvPicPr>
          <p:cNvPr id="20482" name="Picture 2"/>
          <p:cNvPicPr>
            <a:picLocks noGrp="1" noChangeAspect="1" noChangeArrowheads="1"/>
          </p:cNvPicPr>
          <p:nvPr>
            <p:ph idx="1"/>
          </p:nvPr>
        </p:nvPicPr>
        <p:blipFill>
          <a:blip r:embed="rId2" cstate="print"/>
          <a:srcRect/>
          <a:stretch>
            <a:fillRect/>
          </a:stretch>
        </p:blipFill>
        <p:spPr bwMode="auto">
          <a:xfrm>
            <a:off x="611560" y="2060848"/>
            <a:ext cx="8236613" cy="37444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smtClean="0">
                <a:solidFill>
                  <a:srgbClr val="002060"/>
                </a:solidFill>
                <a:latin typeface="Times New Roman" pitchFamily="18" charset="0"/>
                <a:cs typeface="Times New Roman" pitchFamily="18" charset="0"/>
              </a:rPr>
              <a:t>“Өзіңді тексер”</a:t>
            </a:r>
            <a:endParaRPr lang="ru-RU" sz="320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2123728" y="1600200"/>
            <a:ext cx="5256584" cy="4525963"/>
          </a:xfrm>
        </p:spPr>
        <p:txBody>
          <a:bodyPr/>
          <a:lstStyle/>
          <a:p>
            <a:pPr>
              <a:buNone/>
            </a:pPr>
            <a:r>
              <a:rPr lang="kk-KZ" smtClean="0">
                <a:solidFill>
                  <a:srgbClr val="002060"/>
                </a:solidFill>
                <a:latin typeface="Times New Roman" pitchFamily="18" charset="0"/>
                <a:cs typeface="Times New Roman" pitchFamily="18" charset="0"/>
              </a:rPr>
              <a:t>Өз Отаным – маған Күн,</a:t>
            </a:r>
          </a:p>
          <a:p>
            <a:pPr>
              <a:buNone/>
            </a:pPr>
            <a:r>
              <a:rPr lang="kk-KZ" smtClean="0">
                <a:solidFill>
                  <a:srgbClr val="002060"/>
                </a:solidFill>
                <a:latin typeface="Times New Roman" pitchFamily="18" charset="0"/>
                <a:cs typeface="Times New Roman" pitchFamily="18" charset="0"/>
              </a:rPr>
              <a:t>Мен басқасын ұқпаймын.</a:t>
            </a:r>
          </a:p>
          <a:p>
            <a:pPr>
              <a:buNone/>
            </a:pPr>
            <a:r>
              <a:rPr lang="kk-KZ" smtClean="0">
                <a:solidFill>
                  <a:srgbClr val="002060"/>
                </a:solidFill>
                <a:latin typeface="Times New Roman" pitchFamily="18" charset="0"/>
                <a:cs typeface="Times New Roman" pitchFamily="18" charset="0"/>
              </a:rPr>
              <a:t>Әкем менен анамның </a:t>
            </a:r>
          </a:p>
          <a:p>
            <a:pPr>
              <a:buNone/>
            </a:pPr>
            <a:r>
              <a:rPr lang="kk-KZ" smtClean="0">
                <a:solidFill>
                  <a:srgbClr val="002060"/>
                </a:solidFill>
                <a:latin typeface="Times New Roman" pitchFamily="18" charset="0"/>
                <a:cs typeface="Times New Roman" pitchFamily="18" charset="0"/>
              </a:rPr>
              <a:t>Айтқанына шықпаймын.</a:t>
            </a:r>
            <a:endParaRPr lang="ru-RU">
              <a:solidFill>
                <a:srgbClr val="002060"/>
              </a:solidFill>
              <a:latin typeface="Times New Roman" pitchFamily="18" charset="0"/>
              <a:cs typeface="Times New Roman" pitchFamily="18" charset="0"/>
            </a:endParaRPr>
          </a:p>
        </p:txBody>
      </p:sp>
      <p:pic>
        <p:nvPicPr>
          <p:cNvPr id="21506" name="Picture 2" descr="https://fsd.kopilkaurokov.ru/uploads/user_file_563364fd172ef/img_user_file_563364fd172ef_21.jpg"/>
          <p:cNvPicPr>
            <a:picLocks noChangeAspect="1" noChangeArrowheads="1"/>
          </p:cNvPicPr>
          <p:nvPr/>
        </p:nvPicPr>
        <p:blipFill>
          <a:blip r:embed="rId2" cstate="print"/>
          <a:srcRect l="18602" t="9449" r="9744" b="11811"/>
          <a:stretch>
            <a:fillRect/>
          </a:stretch>
        </p:blipFill>
        <p:spPr bwMode="auto">
          <a:xfrm>
            <a:off x="5940152" y="4221088"/>
            <a:ext cx="2897866" cy="2303799"/>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96752"/>
            <a:ext cx="8229600" cy="706090"/>
          </a:xfrm>
        </p:spPr>
        <p:txBody>
          <a:bodyPr>
            <a:normAutofit fontScale="90000"/>
          </a:bodyPr>
          <a:lstStyle/>
          <a:p>
            <a:pPr algn="l"/>
            <a:r>
              <a:rPr lang="kk-KZ" sz="2700" smtClean="0">
                <a:solidFill>
                  <a:srgbClr val="002060"/>
                </a:solidFill>
                <a:latin typeface="Times New Roman" pitchFamily="18" charset="0"/>
                <a:cs typeface="Times New Roman" pitchFamily="18" charset="0"/>
              </a:rPr>
              <a:t>   79-жаттығу. Көп нүктенің орнына тиісті  септік жалғауын қойып, сөйлемдерді көшіріп жаз</a:t>
            </a:r>
            <a:r>
              <a:rPr lang="kk-KZ" sz="3600" smtClean="0">
                <a:solidFill>
                  <a:srgbClr val="002060"/>
                </a:solidFill>
                <a:latin typeface="Times New Roman" pitchFamily="18" charset="0"/>
                <a:cs typeface="Times New Roman" pitchFamily="18" charset="0"/>
              </a:rPr>
              <a:t>.</a:t>
            </a:r>
            <a:r>
              <a:rPr lang="kk-KZ" sz="3600" smtClean="0">
                <a:solidFill>
                  <a:srgbClr val="002060"/>
                </a:solidFill>
              </a:rPr>
              <a:t/>
            </a:r>
            <a:br>
              <a:rPr lang="kk-KZ" sz="3600" smtClean="0">
                <a:solidFill>
                  <a:srgbClr val="002060"/>
                </a:solidFill>
              </a:rPr>
            </a:br>
            <a:endParaRPr lang="ru-RU" sz="3600">
              <a:solidFill>
                <a:srgbClr val="002060"/>
              </a:solidFill>
            </a:endParaRPr>
          </a:p>
        </p:txBody>
      </p:sp>
      <p:sp>
        <p:nvSpPr>
          <p:cNvPr id="3" name="Содержимое 2"/>
          <p:cNvSpPr>
            <a:spLocks noGrp="1"/>
          </p:cNvSpPr>
          <p:nvPr>
            <p:ph idx="1"/>
          </p:nvPr>
        </p:nvSpPr>
        <p:spPr>
          <a:xfrm>
            <a:off x="467544" y="2420889"/>
            <a:ext cx="8147248" cy="1872208"/>
          </a:xfrm>
        </p:spPr>
        <p:txBody>
          <a:bodyPr>
            <a:normAutofit/>
          </a:bodyPr>
          <a:lstStyle/>
          <a:p>
            <a:pPr marL="514350" indent="-514350">
              <a:buAutoNum type="arabicPeriod"/>
            </a:pPr>
            <a:r>
              <a:rPr lang="kk-KZ" sz="2800" smtClean="0">
                <a:solidFill>
                  <a:srgbClr val="002060"/>
                </a:solidFill>
                <a:latin typeface="Times New Roman" pitchFamily="18" charset="0"/>
                <a:cs typeface="Times New Roman" pitchFamily="18" charset="0"/>
              </a:rPr>
              <a:t>Табиғат.... адам...бөліп қарауға болмайды. 2. Су... </a:t>
            </a:r>
          </a:p>
          <a:p>
            <a:pPr marL="0" indent="0">
              <a:buNone/>
            </a:pPr>
            <a:r>
              <a:rPr lang="kk-KZ" sz="2800" smtClean="0">
                <a:solidFill>
                  <a:srgbClr val="002060"/>
                </a:solidFill>
                <a:latin typeface="Times New Roman" pitchFamily="18" charset="0"/>
                <a:cs typeface="Times New Roman" pitchFamily="18" charset="0"/>
              </a:rPr>
              <a:t>қоқыс тастама.   3. Құстар.... ұясын бұзба. 4. Бұл оқиғаны журнал....  оқыдым.      </a:t>
            </a:r>
          </a:p>
        </p:txBody>
      </p:sp>
      <p:sp>
        <p:nvSpPr>
          <p:cNvPr id="4" name="Заголовок 1"/>
          <p:cNvSpPr txBox="1">
            <a:spLocks/>
          </p:cNvSpPr>
          <p:nvPr/>
        </p:nvSpPr>
        <p:spPr>
          <a:xfrm>
            <a:off x="395536" y="260648"/>
            <a:ext cx="8229600" cy="706090"/>
          </a:xfrm>
          <a:prstGeom prst="rect">
            <a:avLst/>
          </a:prstGeom>
        </p:spPr>
        <p:txBody>
          <a:bodyPr vert="horz" lIns="91440" tIns="45720" rIns="91440" bIns="45720" rtlCol="0" anchor="ctr">
            <a:normAutofit fontScale="4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7100" b="0" i="0" u="none" strike="noStrike" kern="1200" cap="none" spc="0" normalizeH="0" baseline="0" noProof="0" smtClean="0">
                <a:ln>
                  <a:noFill/>
                </a:ln>
                <a:solidFill>
                  <a:srgbClr val="002060"/>
                </a:solidFill>
                <a:effectLst/>
                <a:uLnTx/>
                <a:uFillTx/>
                <a:latin typeface="Times New Roman" pitchFamily="18" charset="0"/>
                <a:ea typeface="+mj-ea"/>
                <a:cs typeface="Times New Roman" pitchFamily="18" charset="0"/>
              </a:rPr>
              <a:t>“Орындап көр</a:t>
            </a:r>
            <a:r>
              <a:rPr kumimoji="0" lang="kk-KZ" sz="7100" b="0" i="0" u="none" strike="noStrike" kern="1200" cap="none" spc="0" normalizeH="0" baseline="0" noProof="0" smtClean="0">
                <a:ln>
                  <a:noFill/>
                </a:ln>
                <a:solidFill>
                  <a:srgbClr val="002060"/>
                </a:solidFill>
                <a:effectLst/>
                <a:uLnTx/>
                <a:uFillTx/>
                <a:latin typeface="+mj-lt"/>
                <a:ea typeface="+mj-ea"/>
                <a:cs typeface="+mj-cs"/>
              </a:rPr>
              <a:t>”</a:t>
            </a:r>
            <a:r>
              <a:rPr kumimoji="0" lang="kk-KZ" sz="3600" b="0" i="0" u="none" strike="noStrike" kern="1200" cap="none" spc="0" normalizeH="0" baseline="0" noProof="0" smtClean="0">
                <a:ln>
                  <a:noFill/>
                </a:ln>
                <a:solidFill>
                  <a:srgbClr val="002060"/>
                </a:solidFill>
                <a:effectLst/>
                <a:uLnTx/>
                <a:uFillTx/>
                <a:latin typeface="+mj-lt"/>
                <a:ea typeface="+mj-ea"/>
                <a:cs typeface="+mj-cs"/>
              </a:rPr>
              <a:t/>
            </a:r>
            <a:br>
              <a:rPr kumimoji="0" lang="kk-KZ" sz="3600" b="0" i="0" u="none" strike="noStrike" kern="1200" cap="none" spc="0" normalizeH="0" baseline="0" noProof="0" smtClean="0">
                <a:ln>
                  <a:noFill/>
                </a:ln>
                <a:solidFill>
                  <a:srgbClr val="002060"/>
                </a:solidFill>
                <a:effectLst/>
                <a:uLnTx/>
                <a:uFillTx/>
                <a:latin typeface="+mj-lt"/>
                <a:ea typeface="+mj-ea"/>
                <a:cs typeface="+mj-cs"/>
              </a:rPr>
            </a:br>
            <a:endParaRPr kumimoji="0" lang="ru-RU" sz="3600" b="0" i="0" u="none" strike="noStrike" kern="1200" cap="none" spc="0" normalizeH="0" baseline="0" noProof="0">
              <a:ln>
                <a:noFill/>
              </a:ln>
              <a:solidFill>
                <a:srgbClr val="00206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smtClean="0">
                <a:solidFill>
                  <a:srgbClr val="002060"/>
                </a:solidFill>
                <a:latin typeface="Times New Roman" pitchFamily="18" charset="0"/>
                <a:cs typeface="Times New Roman" pitchFamily="18" charset="0"/>
              </a:rPr>
              <a:t>“Өзіңді тексер”</a:t>
            </a:r>
            <a:endParaRPr lang="ru-RU" sz="3200">
              <a:solidFill>
                <a:srgbClr val="002060"/>
              </a:solidFill>
              <a:latin typeface="Times New Roman" pitchFamily="18" charset="0"/>
              <a:cs typeface="Times New Roman" pitchFamily="18" charset="0"/>
            </a:endParaRPr>
          </a:p>
        </p:txBody>
      </p:sp>
      <p:sp>
        <p:nvSpPr>
          <p:cNvPr id="4" name="Содержимое 2"/>
          <p:cNvSpPr txBox="1">
            <a:spLocks/>
          </p:cNvSpPr>
          <p:nvPr/>
        </p:nvSpPr>
        <p:spPr>
          <a:xfrm>
            <a:off x="395536" y="3717032"/>
            <a:ext cx="8147248" cy="1872208"/>
          </a:xfrm>
          <a:prstGeom prst="rect">
            <a:avLst/>
          </a:prstGeom>
        </p:spPr>
        <p:txBody>
          <a:bodyPr vert="horz" lIns="91440" tIns="45720" rIns="91440" bIns="45720" rtlCol="0">
            <a:noAutofit/>
          </a:bodyPr>
          <a:lstStyle/>
          <a:p>
            <a:r>
              <a:rPr lang="ru-RU" sz="3200" smtClean="0">
                <a:solidFill>
                  <a:srgbClr val="002060"/>
                </a:solidFill>
                <a:latin typeface="Times New Roman" pitchFamily="18" charset="0"/>
                <a:cs typeface="Times New Roman" pitchFamily="18" charset="0"/>
              </a:rPr>
              <a:t>Есіңе сақта!</a:t>
            </a:r>
          </a:p>
          <a:p>
            <a:r>
              <a:rPr lang="ru-RU" sz="2400" smtClean="0">
                <a:solidFill>
                  <a:srgbClr val="002060"/>
                </a:solidFill>
                <a:latin typeface="Times New Roman" pitchFamily="18" charset="0"/>
                <a:cs typeface="Times New Roman" pitchFamily="18" charset="0"/>
              </a:rPr>
              <a:t>       Септік жалғау -  зат есімдердің мағыналарын түрлендіріп, оларды басқа сөздермен байланыстыратын жалғау.</a:t>
            </a:r>
          </a:p>
          <a:p>
            <a:r>
              <a:rPr lang="ru-RU" sz="2400" smtClean="0">
                <a:solidFill>
                  <a:srgbClr val="002060"/>
                </a:solidFill>
                <a:latin typeface="Times New Roman" pitchFamily="18" charset="0"/>
                <a:cs typeface="Times New Roman" pitchFamily="18" charset="0"/>
              </a:rPr>
              <a:t>        Септік жалғаулар сөз мағанасын  өзгертпейді. Сөз бен сөздің арасындағы қарым қатынасты  жасайды.</a:t>
            </a:r>
          </a:p>
          <a:p>
            <a:pPr marL="514350" marR="0" lvl="0" indent="-514350" algn="l" defTabSz="914400" rtl="0" eaLnBrk="1" fontAlgn="auto" latinLnBrk="0" hangingPunct="1">
              <a:lnSpc>
                <a:spcPct val="100000"/>
              </a:lnSpc>
              <a:spcBef>
                <a:spcPct val="20000"/>
              </a:spcBef>
              <a:spcAft>
                <a:spcPts val="0"/>
              </a:spcAft>
              <a:buClrTx/>
              <a:buSzTx/>
              <a:tabLst/>
              <a:defRPr/>
            </a:pPr>
            <a:r>
              <a:rPr kumimoji="0" lang="kk-KZ" sz="2400" b="0" i="0" u="none" strike="noStrike" kern="1200" cap="none" spc="0" normalizeH="0" baseline="0" noProof="0" smtClean="0">
                <a:ln>
                  <a:noFill/>
                </a:ln>
                <a:solidFill>
                  <a:srgbClr val="002060"/>
                </a:solidFill>
                <a:effectLst/>
                <a:uLnTx/>
                <a:uFillTx/>
                <a:latin typeface="Times New Roman" pitchFamily="18" charset="0"/>
                <a:cs typeface="Times New Roman" pitchFamily="18" charset="0"/>
              </a:rPr>
              <a:t>      </a:t>
            </a:r>
          </a:p>
        </p:txBody>
      </p:sp>
      <p:sp>
        <p:nvSpPr>
          <p:cNvPr id="5" name="Содержимое 2"/>
          <p:cNvSpPr txBox="1">
            <a:spLocks/>
          </p:cNvSpPr>
          <p:nvPr/>
        </p:nvSpPr>
        <p:spPr>
          <a:xfrm>
            <a:off x="619944" y="1853208"/>
            <a:ext cx="8147248" cy="1872208"/>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kk-KZ" sz="2800" b="0"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Табиғат</a:t>
            </a:r>
            <a:r>
              <a:rPr kumimoji="0" lang="kk-KZ" sz="2800" b="1"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ты</a:t>
            </a:r>
            <a:r>
              <a:rPr kumimoji="0" lang="kk-KZ" sz="2800" b="0"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 адам</a:t>
            </a:r>
            <a:r>
              <a:rPr kumimoji="0" lang="kk-KZ" sz="2800" b="1"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нан</a:t>
            </a:r>
            <a:r>
              <a:rPr kumimoji="0" lang="kk-KZ" sz="2800" b="0" i="0" u="none" strike="noStrike" kern="1200" cap="none" spc="0" normalizeH="0" noProof="0" smtClean="0">
                <a:ln>
                  <a:noFill/>
                </a:ln>
                <a:solidFill>
                  <a:srgbClr val="002060"/>
                </a:solidFill>
                <a:effectLst/>
                <a:uLnTx/>
                <a:uFillTx/>
                <a:latin typeface="Times New Roman" pitchFamily="18" charset="0"/>
                <a:ea typeface="+mn-ea"/>
                <a:cs typeface="Times New Roman" pitchFamily="18" charset="0"/>
              </a:rPr>
              <a:t> </a:t>
            </a:r>
            <a:r>
              <a:rPr kumimoji="0" lang="kk-KZ" sz="2800" b="0"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бөліп қарауға болмайды. </a:t>
            </a:r>
            <a:r>
              <a:rPr kumimoji="0" lang="kk-KZ" sz="2800" b="0"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2</a:t>
            </a: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kk-KZ" sz="2800" b="0"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 </a:t>
            </a:r>
            <a:r>
              <a:rPr kumimoji="0" lang="kk-KZ" sz="2800" b="0"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Су</a:t>
            </a:r>
            <a:r>
              <a:rPr kumimoji="0" lang="kk-KZ" sz="2800" b="1"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ға</a:t>
            </a:r>
            <a:r>
              <a:rPr kumimoji="0" lang="kk-KZ" sz="2800" b="0" i="0" u="none" strike="noStrike" kern="1200" cap="none" spc="0" normalizeH="0" noProof="0" smtClean="0">
                <a:ln>
                  <a:noFill/>
                </a:ln>
                <a:solidFill>
                  <a:srgbClr val="002060"/>
                </a:solidFill>
                <a:effectLst/>
                <a:uLnTx/>
                <a:uFillTx/>
                <a:latin typeface="Times New Roman" pitchFamily="18" charset="0"/>
                <a:ea typeface="+mn-ea"/>
                <a:cs typeface="Times New Roman" pitchFamily="18" charset="0"/>
              </a:rPr>
              <a:t> </a:t>
            </a:r>
            <a:r>
              <a:rPr kumimoji="0" lang="kk-KZ" sz="2800" b="0"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қоқыс тастама.   3. Құстар</a:t>
            </a:r>
            <a:r>
              <a:rPr kumimoji="0" lang="kk-KZ" sz="2800" b="1"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дың</a:t>
            </a:r>
            <a:r>
              <a:rPr kumimoji="0" lang="kk-KZ" sz="2800" b="0" i="0" u="none" strike="noStrike" kern="1200" cap="none" spc="0" normalizeH="0" noProof="0" smtClean="0">
                <a:ln>
                  <a:noFill/>
                </a:ln>
                <a:solidFill>
                  <a:srgbClr val="002060"/>
                </a:solidFill>
                <a:effectLst/>
                <a:uLnTx/>
                <a:uFillTx/>
                <a:latin typeface="Times New Roman" pitchFamily="18" charset="0"/>
                <a:ea typeface="+mn-ea"/>
                <a:cs typeface="Times New Roman" pitchFamily="18" charset="0"/>
              </a:rPr>
              <a:t> </a:t>
            </a:r>
            <a:r>
              <a:rPr kumimoji="0" lang="kk-KZ" sz="2800" b="0"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ұясын бұзба. 4. Бұл оқиғаны журнал</a:t>
            </a:r>
            <a:r>
              <a:rPr kumimoji="0" lang="kk-KZ" sz="2800" b="1"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дан</a:t>
            </a:r>
            <a:r>
              <a:rPr kumimoji="0" lang="kk-KZ" sz="2800" b="0"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t> оқыдым.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600" smtClean="0">
                <a:solidFill>
                  <a:srgbClr val="002060"/>
                </a:solidFill>
                <a:latin typeface="Times New Roman" pitchFamily="18" charset="0"/>
                <a:cs typeface="Times New Roman" pitchFamily="18" charset="0"/>
              </a:rPr>
              <a:t>Не үйрендік? Не білдік?</a:t>
            </a:r>
            <a:endParaRPr lang="ru-RU" sz="3600">
              <a:solidFill>
                <a:srgbClr val="002060"/>
              </a:solidFill>
              <a:latin typeface="Times New Roman" pitchFamily="18" charset="0"/>
              <a:cs typeface="Times New Roman" pitchFamily="18" charset="0"/>
            </a:endParaRPr>
          </a:p>
        </p:txBody>
      </p:sp>
      <p:sp>
        <p:nvSpPr>
          <p:cNvPr id="5" name="Прямоугольник 4"/>
          <p:cNvSpPr/>
          <p:nvPr/>
        </p:nvSpPr>
        <p:spPr>
          <a:xfrm>
            <a:off x="395536" y="1556792"/>
            <a:ext cx="8136904" cy="2554545"/>
          </a:xfrm>
          <a:prstGeom prst="rect">
            <a:avLst/>
          </a:prstGeom>
        </p:spPr>
        <p:txBody>
          <a:bodyPr wrap="square">
            <a:spAutoFit/>
          </a:bodyPr>
          <a:lstStyle/>
          <a:p>
            <a:pPr>
              <a:buFont typeface="Wingdings" pitchFamily="2" charset="2"/>
              <a:buChar char="Ø"/>
            </a:pPr>
            <a:r>
              <a:rPr lang="kk-KZ" sz="3200" smtClean="0">
                <a:solidFill>
                  <a:srgbClr val="002060"/>
                </a:solidFill>
                <a:latin typeface="Times New Roman" pitchFamily="18" charset="0"/>
                <a:cs typeface="Times New Roman" pitchFamily="18" charset="0"/>
              </a:rPr>
              <a:t>Мәтін мазмұны бойынша шешім табуға бағытталған сұрақтар құрастыруды; </a:t>
            </a:r>
          </a:p>
          <a:p>
            <a:pPr>
              <a:buFont typeface="Wingdings" pitchFamily="2" charset="2"/>
              <a:buChar char="Ø"/>
            </a:pPr>
            <a:endParaRPr lang="kk-KZ" sz="3200" smtClean="0">
              <a:solidFill>
                <a:srgbClr val="002060"/>
              </a:solidFill>
              <a:latin typeface="Times New Roman" pitchFamily="18" charset="0"/>
              <a:cs typeface="Times New Roman" pitchFamily="18" charset="0"/>
            </a:endParaRPr>
          </a:p>
          <a:p>
            <a:pPr>
              <a:buFont typeface="Wingdings" pitchFamily="2" charset="2"/>
              <a:buChar char="Ø"/>
            </a:pPr>
            <a:r>
              <a:rPr lang="kk-KZ" sz="3200" smtClean="0">
                <a:solidFill>
                  <a:srgbClr val="002060"/>
                </a:solidFill>
                <a:latin typeface="Times New Roman" pitchFamily="18" charset="0"/>
                <a:cs typeface="Times New Roman" pitchFamily="18" charset="0"/>
              </a:rPr>
              <a:t> Септік жалғауларының қалай жазылатынын білдік;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1696</TotalTime>
  <Words>322</Words>
  <Application>Microsoft Office PowerPoint</Application>
  <PresentationFormat>Экран (4:3)</PresentationFormat>
  <Paragraphs>50</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Слайд 1</vt:lpstr>
      <vt:lpstr>Табиғатты қорғау бойынша нұсқаулықты толтырайық... </vt:lpstr>
      <vt:lpstr>Мәтінді тыңда.</vt:lpstr>
      <vt:lpstr> Мәтіннің мазмұны бойынша шешім табуға бағытталған сұрақтар құрастырып көр.  </vt:lpstr>
      <vt:lpstr>        Төмендегі сөздердің тиістісін қойып, өлеңді қалпына келтір.  78-жаттығу</vt:lpstr>
      <vt:lpstr>“Өзіңді тексер”</vt:lpstr>
      <vt:lpstr>   79-жаттығу. Көп нүктенің орнына тиісті  септік жалғауын қойып, сөйлемдерді көшіріп жаз. </vt:lpstr>
      <vt:lpstr>“Өзіңді тексер”</vt:lpstr>
      <vt:lpstr>Не үйрендік? Не білдік?</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Сабақтың тақырыбы:  Тұрақты сөз тіркестері Сабақтың мақсаты: Тұрақты сөз тіркестерді  ажыратып, олардың мағынасын түсінесің.</dc:title>
  <dc:creator>1</dc:creator>
  <cp:lastModifiedBy>админ</cp:lastModifiedBy>
  <cp:revision>92</cp:revision>
  <dcterms:created xsi:type="dcterms:W3CDTF">2020-11-17T16:31:08Z</dcterms:created>
  <dcterms:modified xsi:type="dcterms:W3CDTF">2021-01-23T23:14:03Z</dcterms:modified>
</cp:coreProperties>
</file>