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56" r:id="rId2"/>
    <p:sldId id="257" r:id="rId3"/>
    <p:sldId id="269" r:id="rId4"/>
    <p:sldId id="260" r:id="rId5"/>
    <p:sldId id="270" r:id="rId6"/>
    <p:sldId id="261" r:id="rId7"/>
    <p:sldId id="262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CC366C-3CBC-439E-BFB1-9CDF50061F28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70744C-2BD3-4C89-B104-2CC053C3CE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3037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84;p1"/>
          <p:cNvPicPr preferRelativeResize="0"/>
          <p:nvPr/>
        </p:nvPicPr>
        <p:blipFill rotWithShape="1">
          <a:blip r:embed="rId2" cstate="print">
            <a:alphaModFix/>
          </a:blip>
          <a:srcRect l="34028" r="11058"/>
          <a:stretch/>
        </p:blipFill>
        <p:spPr>
          <a:xfrm>
            <a:off x="2843808" y="0"/>
            <a:ext cx="630019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043608" y="1196752"/>
            <a:ext cx="2366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200" b="1" dirty="0">
                <a:latin typeface="Times New Roman" pitchFamily="18" charset="0"/>
                <a:cs typeface="Times New Roman" pitchFamily="18" charset="0"/>
              </a:rPr>
              <a:t>Қазақ тілі  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7584" y="4797152"/>
            <a:ext cx="252028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>
                <a:latin typeface="Times New Roman" pitchFamily="18" charset="0"/>
                <a:cs typeface="Times New Roman" pitchFamily="18" charset="0"/>
              </a:rPr>
              <a:t>     4  сынып</a:t>
            </a:r>
          </a:p>
          <a:p>
            <a:r>
              <a:rPr lang="kk-KZ" sz="2000" b="1" dirty="0">
                <a:latin typeface="Times New Roman" pitchFamily="18" charset="0"/>
                <a:cs typeface="Times New Roman" pitchFamily="18" charset="0"/>
              </a:rPr>
              <a:t>53-54</a:t>
            </a:r>
            <a:r>
              <a:rPr lang="kk-KZ" sz="1400" b="1" dirty="0">
                <a:latin typeface="Times New Roman" pitchFamily="18" charset="0"/>
                <a:cs typeface="Times New Roman" pitchFamily="18" charset="0"/>
              </a:rPr>
              <a:t>бет</a:t>
            </a:r>
          </a:p>
          <a:p>
            <a:r>
              <a:rPr lang="kk-KZ" sz="28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39952" y="2636912"/>
            <a:ext cx="46085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200" b="1" dirty="0">
                <a:latin typeface="Times New Roman" pitchFamily="18" charset="0"/>
                <a:cs typeface="Times New Roman" pitchFamily="18" charset="0"/>
              </a:rPr>
              <a:t>Зат есімнің жіктелуі</a:t>
            </a:r>
          </a:p>
          <a:p>
            <a:r>
              <a:rPr lang="kk-KZ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Құстар туралы не білемін?. 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1;p2"/>
          <p:cNvPicPr preferRelativeResize="0"/>
          <p:nvPr/>
        </p:nvPicPr>
        <p:blipFill rotWithShape="1">
          <a:blip r:embed="rId2" cstate="print">
            <a:alphaModFix/>
          </a:blip>
          <a:srcRect t="19517" b="68394"/>
          <a:stretch/>
        </p:blipFill>
        <p:spPr>
          <a:xfrm>
            <a:off x="0" y="0"/>
            <a:ext cx="9144000" cy="83671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827584" y="188640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3600" b="1" dirty="0">
                <a:latin typeface="Times New Roman" pitchFamily="18" charset="0"/>
                <a:cs typeface="Times New Roman" pitchFamily="18" charset="0"/>
              </a:rPr>
              <a:t>Сенің  меңгеретінің: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1772816"/>
            <a:ext cx="8640961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dirty="0"/>
              <a:t> </a:t>
            </a:r>
            <a:r>
              <a:rPr lang="kk-KZ" sz="3200" dirty="0">
                <a:latin typeface="Times New Roman"/>
                <a:cs typeface="Times New Roman"/>
              </a:rPr>
              <a:t>♦  Мәтіндегі негізгі ойды анықтайсың</a:t>
            </a:r>
            <a:r>
              <a:rPr lang="kk-KZ" sz="32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endParaRPr lang="kk-KZ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3200" dirty="0">
                <a:latin typeface="Times New Roman"/>
                <a:cs typeface="Times New Roman"/>
              </a:rPr>
              <a:t>♦   </a:t>
            </a:r>
            <a:r>
              <a:rPr lang="kk-KZ" sz="3200" dirty="0">
                <a:latin typeface="Times New Roman" pitchFamily="18" charset="0"/>
                <a:cs typeface="Times New Roman" pitchFamily="18" charset="0"/>
              </a:rPr>
              <a:t>Мәтіннен жіктік жалғаулы зат есімдерді   </a:t>
            </a:r>
          </a:p>
          <a:p>
            <a:r>
              <a:rPr lang="kk-KZ" sz="3200" dirty="0">
                <a:latin typeface="Times New Roman" pitchFamily="18" charset="0"/>
                <a:cs typeface="Times New Roman" pitchFamily="18" charset="0"/>
              </a:rPr>
              <a:t>     табасың, сөздерді сөз құрамына талдауды</a:t>
            </a:r>
          </a:p>
          <a:p>
            <a:r>
              <a:rPr lang="kk-KZ" sz="3200" dirty="0">
                <a:latin typeface="Times New Roman" pitchFamily="18" charset="0"/>
                <a:cs typeface="Times New Roman" pitchFamily="18" charset="0"/>
              </a:rPr>
              <a:t>     үйренсің.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ust.kz/materials/docx/image/2018/december/d22/1545481864_html_b4bb4da31c3e5e6d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60648"/>
            <a:ext cx="7560840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Google Shape;91;p2"/>
          <p:cNvPicPr preferRelativeResize="0"/>
          <p:nvPr/>
        </p:nvPicPr>
        <p:blipFill rotWithShape="1">
          <a:blip r:embed="rId3" cstate="print">
            <a:alphaModFix/>
          </a:blip>
          <a:srcRect t="19517" b="68394"/>
          <a:stretch/>
        </p:blipFill>
        <p:spPr>
          <a:xfrm>
            <a:off x="0" y="0"/>
            <a:ext cx="9144000" cy="8367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1;p2"/>
          <p:cNvPicPr preferRelativeResize="0"/>
          <p:nvPr/>
        </p:nvPicPr>
        <p:blipFill rotWithShape="1">
          <a:blip r:embed="rId2" cstate="print">
            <a:alphaModFix/>
          </a:blip>
          <a:srcRect t="19517" b="68394"/>
          <a:stretch/>
        </p:blipFill>
        <p:spPr>
          <a:xfrm>
            <a:off x="0" y="0"/>
            <a:ext cx="9144000" cy="764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96" t="4408" r="29919" b="9964"/>
          <a:stretch/>
        </p:blipFill>
        <p:spPr bwMode="auto">
          <a:xfrm>
            <a:off x="7380312" y="5157192"/>
            <a:ext cx="1584176" cy="1453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11560" y="0"/>
            <a:ext cx="7920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200" b="1" dirty="0">
                <a:latin typeface="Times New Roman" pitchFamily="18" charset="0"/>
                <a:cs typeface="Times New Roman" pitchFamily="18" charset="0"/>
              </a:rPr>
              <a:t>28 – жаттығу.  Мәтінмен жұмыс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5301208"/>
            <a:ext cx="70567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b="1" i="1" dirty="0">
                <a:latin typeface="Times New Roman" pitchFamily="18" charset="0"/>
                <a:cs typeface="Times New Roman" pitchFamily="18" charset="0"/>
              </a:rPr>
              <a:t>Дескриптор: </a:t>
            </a:r>
            <a:r>
              <a:rPr lang="kk-KZ" i="1" dirty="0">
                <a:latin typeface="Times New Roman" pitchFamily="18" charset="0"/>
                <a:cs typeface="Times New Roman" pitchFamily="18" charset="0"/>
              </a:rPr>
              <a:t>білім алушы</a:t>
            </a:r>
          </a:p>
          <a:p>
            <a:r>
              <a:rPr lang="kk-KZ" dirty="0"/>
              <a:t> </a:t>
            </a:r>
            <a:r>
              <a:rPr lang="kk-KZ" dirty="0">
                <a:latin typeface="Times New Roman" pitchFamily="18" charset="0"/>
                <a:cs typeface="Times New Roman" pitchFamily="18" charset="0"/>
              </a:rPr>
              <a:t>- Мәтінді түсініп оқиды;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kk-KZ" dirty="0">
                <a:latin typeface="Times New Roman" pitchFamily="18" charset="0"/>
                <a:cs typeface="Times New Roman" pitchFamily="18" charset="0"/>
              </a:rPr>
              <a:t>  Мәтінге ат қояды. </a:t>
            </a:r>
          </a:p>
          <a:p>
            <a:pPr>
              <a:buFontTx/>
              <a:buChar char="-"/>
            </a:pPr>
            <a:r>
              <a:rPr lang="kk-KZ" dirty="0">
                <a:latin typeface="Times New Roman" pitchFamily="18" charset="0"/>
                <a:cs typeface="Times New Roman" pitchFamily="18" charset="0"/>
              </a:rPr>
              <a:t> “Қыстап қалатын құстар”тақырыбында әңгіме жүргізеді.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kk-KZ" dirty="0">
                <a:latin typeface="Times New Roman" pitchFamily="18" charset="0"/>
                <a:cs typeface="Times New Roman" pitchFamily="18" charset="0"/>
              </a:rPr>
              <a:t>Мәтіннен жіктік жалғаулы зат есімдерді теріп жазып,сөз құрамына талдайды.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40858E7-E8B3-4C75-8FB8-A72847A1EE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190" y="1021141"/>
            <a:ext cx="2571750" cy="177165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ADC3350-7460-4E63-9A6E-6CAB40A7B93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699" t="15350" r="15898" b="22700"/>
          <a:stretch/>
        </p:blipFill>
        <p:spPr>
          <a:xfrm rot="16200000">
            <a:off x="3985033" y="476672"/>
            <a:ext cx="4034986" cy="511256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35EFA74-DA34-4E98-8B7D-0860954AA4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k-KZ" dirty="0"/>
              <a:t>Қыстап қалатын құстар: алақарға, торғай,</a:t>
            </a:r>
          </a:p>
          <a:p>
            <a:pPr marL="0" indent="0">
              <a:buNone/>
            </a:pPr>
            <a:r>
              <a:rPr lang="kk-KZ" dirty="0"/>
              <a:t>суықторғай,тоқылдақ.</a:t>
            </a:r>
          </a:p>
          <a:p>
            <a:pPr marL="0" indent="0">
              <a:buNone/>
            </a:pPr>
            <a:endParaRPr lang="kk-KZ" dirty="0"/>
          </a:p>
          <a:p>
            <a:pPr marL="0" indent="0">
              <a:buNone/>
            </a:pPr>
            <a:r>
              <a:rPr lang="kk-KZ" dirty="0"/>
              <a:t>Мен торғаймын. </a:t>
            </a:r>
          </a:p>
          <a:p>
            <a:pPr marL="0" indent="0">
              <a:buNone/>
            </a:pPr>
            <a:r>
              <a:rPr lang="kk-KZ" dirty="0"/>
              <a:t>Мен қарғамын. </a:t>
            </a:r>
          </a:p>
          <a:p>
            <a:pPr marL="0" indent="0">
              <a:buNone/>
            </a:pPr>
            <a:r>
              <a:rPr lang="kk-KZ" dirty="0"/>
              <a:t>Мен сауысқанмын.</a:t>
            </a:r>
            <a:endParaRPr lang="ru-KZ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BAE89BC-9312-4A84-8184-9CC51CA2D5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8351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4FF6864-C030-4883-911C-2A9A7B06ACF4}"/>
              </a:ext>
            </a:extLst>
          </p:cNvPr>
          <p:cNvSpPr txBox="1"/>
          <p:nvPr/>
        </p:nvSpPr>
        <p:spPr>
          <a:xfrm>
            <a:off x="1691680" y="154288"/>
            <a:ext cx="52036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3200" b="1" dirty="0">
                <a:latin typeface="Times New Roman" pitchFamily="18" charset="0"/>
                <a:cs typeface="Times New Roman" pitchFamily="18" charset="0"/>
              </a:rPr>
              <a:t>Өзіңді тексер: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17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1;p2"/>
          <p:cNvPicPr preferRelativeResize="0"/>
          <p:nvPr/>
        </p:nvPicPr>
        <p:blipFill rotWithShape="1">
          <a:blip r:embed="rId2" cstate="print">
            <a:alphaModFix/>
          </a:blip>
          <a:srcRect t="19517" b="68394"/>
          <a:stretch/>
        </p:blipFill>
        <p:spPr>
          <a:xfrm>
            <a:off x="0" y="0"/>
            <a:ext cx="9144000" cy="76470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827584" y="188640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3600" b="1" dirty="0">
                <a:latin typeface="Times New Roman" pitchFamily="18" charset="0"/>
                <a:cs typeface="Times New Roman" pitchFamily="18" charset="0"/>
              </a:rPr>
              <a:t>30 – жаттығу.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1" y="836712"/>
            <a:ext cx="8640959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kk-KZ" sz="2400" i="1" dirty="0">
                <a:latin typeface="Times New Roman" pitchFamily="18" charset="0"/>
                <a:cs typeface="Times New Roman" pitchFamily="18" charset="0"/>
              </a:rPr>
              <a:t>Тиісті жіктік жалғауын қойып,мәтінді көшіріп жаз.</a:t>
            </a:r>
          </a:p>
          <a:p>
            <a:endParaRPr lang="kk-KZ" sz="20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dirty="0"/>
              <a:t> </a:t>
            </a:r>
            <a:endParaRPr lang="ru-RU" dirty="0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96" t="4408" r="29919" b="9964"/>
          <a:stretch/>
        </p:blipFill>
        <p:spPr bwMode="auto">
          <a:xfrm>
            <a:off x="7596336" y="5661248"/>
            <a:ext cx="1269488" cy="119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323528" y="5337034"/>
            <a:ext cx="6336704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6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Дескриптор:</a:t>
            </a:r>
            <a:endParaRPr kumimoji="0" lang="ru-RU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kk-KZ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Көп нүктенің орнына тиісті жіктік жалғауын қойып жазады.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kk-KZ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EBC1725-C6BD-4B81-B9AE-B9303C17019F}"/>
              </a:ext>
            </a:extLst>
          </p:cNvPr>
          <p:cNvSpPr txBox="1"/>
          <p:nvPr/>
        </p:nvSpPr>
        <p:spPr>
          <a:xfrm>
            <a:off x="395536" y="1968425"/>
            <a:ext cx="821729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kk-KZ" sz="2800" dirty="0">
                <a:latin typeface="Times New Roman" pitchFamily="18" charset="0"/>
                <a:cs typeface="Times New Roman" pitchFamily="18" charset="0"/>
              </a:rPr>
              <a:t>Мен ең ақылды тотықұс..... Сендерге өзім жайлы айтып бере.... Біз 350-ге жуық түрімізбен дүниежүзінде ең көп тараған құстардың бірі.... Өмір жасымыз да ұзақ.</a:t>
            </a:r>
          </a:p>
          <a:p>
            <a:endParaRPr lang="kk-KZ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dirty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91;p2"/>
          <p:cNvPicPr preferRelativeResize="0"/>
          <p:nvPr/>
        </p:nvPicPr>
        <p:blipFill rotWithShape="1">
          <a:blip r:embed="rId2" cstate="print">
            <a:alphaModFix/>
          </a:blip>
          <a:srcRect t="19517" b="68394"/>
          <a:stretch/>
        </p:blipFill>
        <p:spPr>
          <a:xfrm>
            <a:off x="0" y="0"/>
            <a:ext cx="9144000" cy="76470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691680" y="0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600" b="1" dirty="0">
                <a:latin typeface="Times New Roman" pitchFamily="18" charset="0"/>
                <a:cs typeface="Times New Roman" pitchFamily="18" charset="0"/>
              </a:rPr>
              <a:t>Өзіңді тексер.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https://ust.kz/materials/docx/image/2018/december/d22/1545481864_html_fcb7a0564f82b97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4649675"/>
            <a:ext cx="3096344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7C9C13A-8AA0-4C5E-94D6-C2F95B582F7C}"/>
              </a:ext>
            </a:extLst>
          </p:cNvPr>
          <p:cNvSpPr txBox="1"/>
          <p:nvPr/>
        </p:nvSpPr>
        <p:spPr>
          <a:xfrm>
            <a:off x="539552" y="1412777"/>
            <a:ext cx="777686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1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kk-KZ" sz="3200" i="1" dirty="0">
                <a:latin typeface="Times New Roman" pitchFamily="18" charset="0"/>
                <a:cs typeface="Times New Roman" pitchFamily="18" charset="0"/>
              </a:rPr>
              <a:t>Мен ең ақылды тотықұс</a:t>
            </a:r>
            <a:r>
              <a:rPr lang="kk-KZ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пын.</a:t>
            </a:r>
            <a:r>
              <a:rPr lang="kk-KZ" sz="3200" i="1" dirty="0">
                <a:latin typeface="Times New Roman" pitchFamily="18" charset="0"/>
                <a:cs typeface="Times New Roman" pitchFamily="18" charset="0"/>
              </a:rPr>
              <a:t> Сендерге өзім жайлы айтып бере</a:t>
            </a:r>
            <a:r>
              <a:rPr lang="kk-KZ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мін. </a:t>
            </a:r>
            <a:r>
              <a:rPr lang="kk-KZ" sz="3200" i="1" dirty="0">
                <a:latin typeface="Times New Roman" pitchFamily="18" charset="0"/>
                <a:cs typeface="Times New Roman" pitchFamily="18" charset="0"/>
              </a:rPr>
              <a:t>Біз 350-ге жуық түрімізбен дүниежүзінде ең көп тараған құстардың бірі</a:t>
            </a:r>
            <a:r>
              <a:rPr lang="kk-KZ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мін. </a:t>
            </a:r>
            <a:r>
              <a:rPr lang="kk-KZ" sz="3200" i="1" dirty="0">
                <a:latin typeface="Times New Roman" pitchFamily="18" charset="0"/>
                <a:cs typeface="Times New Roman" pitchFamily="18" charset="0"/>
              </a:rPr>
              <a:t>Өмір жасымыз да ұзақ.</a:t>
            </a:r>
            <a:endParaRPr lang="kk-KZ" sz="18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1;p2"/>
          <p:cNvPicPr preferRelativeResize="0"/>
          <p:nvPr/>
        </p:nvPicPr>
        <p:blipFill rotWithShape="1">
          <a:blip r:embed="rId2" cstate="print">
            <a:alphaModFix/>
          </a:blip>
          <a:srcRect t="19517" b="68394"/>
          <a:stretch/>
        </p:blipFill>
        <p:spPr>
          <a:xfrm>
            <a:off x="0" y="0"/>
            <a:ext cx="9144000" cy="76470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691680" y="1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600" b="1" dirty="0">
                <a:latin typeface="Times New Roman" pitchFamily="18" charset="0"/>
                <a:cs typeface="Times New Roman" pitchFamily="18" charset="0"/>
              </a:rPr>
              <a:t>Кері  байланыс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1600" y="1628800"/>
            <a:ext cx="34002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200" b="1" dirty="0">
                <a:latin typeface="Times New Roman" pitchFamily="18" charset="0"/>
                <a:cs typeface="Times New Roman" pitchFamily="18" charset="0"/>
              </a:rPr>
              <a:t>Бүгін сен білдің: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2708920"/>
            <a:ext cx="8640961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dirty="0"/>
              <a:t> </a:t>
            </a:r>
            <a:r>
              <a:rPr lang="kk-KZ" sz="2800" dirty="0">
                <a:latin typeface="Times New Roman"/>
                <a:cs typeface="Times New Roman"/>
              </a:rPr>
              <a:t>♦   </a:t>
            </a:r>
            <a:r>
              <a:rPr lang="kk-KZ" sz="2800" dirty="0">
                <a:latin typeface="Times New Roman" pitchFamily="18" charset="0"/>
                <a:cs typeface="Times New Roman" pitchFamily="18" charset="0"/>
              </a:rPr>
              <a:t>Мәтіннің тақырыбы мен тірек сөздердің негізінде мәтіннің мазмұнын болжауды; </a:t>
            </a:r>
          </a:p>
          <a:p>
            <a:endParaRPr lang="kk-KZ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800" dirty="0">
                <a:latin typeface="Times New Roman"/>
                <a:cs typeface="Times New Roman"/>
              </a:rPr>
              <a:t>♦  </a:t>
            </a:r>
            <a:r>
              <a:rPr lang="kk-KZ" sz="2800" dirty="0">
                <a:latin typeface="Times New Roman" pitchFamily="18" charset="0"/>
                <a:cs typeface="Times New Roman" pitchFamily="18" charset="0"/>
              </a:rPr>
              <a:t>Жіктік жалғауларын ажырата аласыңыздар;</a:t>
            </a:r>
          </a:p>
          <a:p>
            <a:r>
              <a:rPr lang="kk-KZ" sz="2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7" name="Picture 2" descr="Конспект урока математики с презентацией на тему &quot;Прибавить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4437112"/>
            <a:ext cx="2448272" cy="1946371"/>
          </a:xfrm>
          <a:prstGeom prst="rect">
            <a:avLst/>
          </a:prstGeom>
          <a:noFill/>
        </p:spPr>
      </p:pic>
      <p:pic>
        <p:nvPicPr>
          <p:cNvPr id="8" name="Рисунок 7" descr="https://ust.kz/materials/docx/image/2018/december/d22/1545481864_html_7ab7c16357e31e4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980728"/>
            <a:ext cx="2592288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649</TotalTime>
  <Words>225</Words>
  <Application>Microsoft Office PowerPoint</Application>
  <PresentationFormat>Экран (4:3)</PresentationFormat>
  <Paragraphs>43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Kairat</dc:creator>
  <cp:lastModifiedBy>office mechta</cp:lastModifiedBy>
  <cp:revision>62</cp:revision>
  <dcterms:created xsi:type="dcterms:W3CDTF">2021-01-02T17:49:40Z</dcterms:created>
  <dcterms:modified xsi:type="dcterms:W3CDTF">2021-02-20T05:25:38Z</dcterms:modified>
</cp:coreProperties>
</file>