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4" r:id="rId3"/>
    <p:sldId id="295" r:id="rId4"/>
    <p:sldId id="293" r:id="rId5"/>
    <p:sldId id="292" r:id="rId6"/>
    <p:sldId id="296" r:id="rId7"/>
    <p:sldId id="297" r:id="rId8"/>
    <p:sldId id="290" r:id="rId9"/>
    <p:sldId id="299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F919A-2323-42FC-AC06-A7D13C1875A3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A2ECFB7B-EA30-47EF-89CB-3A6463ABB2DC}">
      <dgm:prSet phldrT="[Текст]" phldr="1"/>
      <dgm:spPr>
        <a:blipFill rotWithShape="0">
          <a:blip xmlns:r="http://schemas.openxmlformats.org/officeDocument/2006/relationships" r:embed="rId1"/>
          <a:srcRect/>
          <a:stretch>
            <a:fillRect l="-39000" r="-39000"/>
          </a:stretch>
        </a:blipFill>
      </dgm:spPr>
      <dgm:t>
        <a:bodyPr/>
        <a:lstStyle/>
        <a:p>
          <a:endParaRPr lang="ru-KZ" dirty="0"/>
        </a:p>
      </dgm:t>
    </dgm:pt>
    <dgm:pt modelId="{57B10CBD-8BBD-4938-803F-EC0B77A51B11}" type="parTrans" cxnId="{4450A672-57F2-4456-AE20-830C0FEADB89}">
      <dgm:prSet/>
      <dgm:spPr/>
      <dgm:t>
        <a:bodyPr/>
        <a:lstStyle/>
        <a:p>
          <a:endParaRPr lang="ru-KZ"/>
        </a:p>
      </dgm:t>
    </dgm:pt>
    <dgm:pt modelId="{B668518D-887A-4E8A-BD28-92E66CBC49A4}" type="sibTrans" cxnId="{4450A672-57F2-4456-AE20-830C0FEADB89}">
      <dgm:prSet/>
      <dgm:spPr/>
      <dgm:t>
        <a:bodyPr/>
        <a:lstStyle/>
        <a:p>
          <a:endParaRPr lang="ru-KZ"/>
        </a:p>
      </dgm:t>
    </dgm:pt>
    <dgm:pt modelId="{D411B7A2-B39A-4C9B-82A2-99284C2A0E8B}">
      <dgm:prSet phldrT="[Текст]" custT="1"/>
      <dgm:spPr/>
      <dgm:t>
        <a:bodyPr/>
        <a:lstStyle/>
        <a:p>
          <a:pPr algn="l"/>
          <a:r>
            <a:rPr lang="kk-KZ" sz="2400" dirty="0"/>
            <a:t>Ең көп кездесетін жәндік, Қазақстанда 200-дей түрі бар.</a:t>
          </a:r>
          <a:endParaRPr lang="ru-KZ" sz="2400" dirty="0"/>
        </a:p>
      </dgm:t>
    </dgm:pt>
    <dgm:pt modelId="{DF8C7300-34A9-40D1-A926-938F6896A880}" type="parTrans" cxnId="{E64C726F-EED2-41BB-B978-3171328EB121}">
      <dgm:prSet/>
      <dgm:spPr/>
      <dgm:t>
        <a:bodyPr/>
        <a:lstStyle/>
        <a:p>
          <a:endParaRPr lang="ru-KZ"/>
        </a:p>
      </dgm:t>
    </dgm:pt>
    <dgm:pt modelId="{2DB48480-2D58-4162-A075-647A954E324C}" type="sibTrans" cxnId="{E64C726F-EED2-41BB-B978-3171328EB121}">
      <dgm:prSet/>
      <dgm:spPr/>
      <dgm:t>
        <a:bodyPr/>
        <a:lstStyle/>
        <a:p>
          <a:endParaRPr lang="ru-KZ"/>
        </a:p>
      </dgm:t>
    </dgm:pt>
    <dgm:pt modelId="{AEE4D12A-4A2C-478B-B63E-16B212E7B4F5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kk-KZ" sz="2400" dirty="0"/>
            <a:t>Ең көне жәндік.                 25 миллион жыл бұрын пайда болған.</a:t>
          </a:r>
          <a:endParaRPr lang="ru-KZ" sz="2400" dirty="0"/>
        </a:p>
      </dgm:t>
    </dgm:pt>
    <dgm:pt modelId="{690F0147-C378-49FE-A556-A48F79EDA8D5}" type="parTrans" cxnId="{2D3F0A4D-09CC-4864-974B-5B297C264C3F}">
      <dgm:prSet/>
      <dgm:spPr/>
      <dgm:t>
        <a:bodyPr/>
        <a:lstStyle/>
        <a:p>
          <a:endParaRPr lang="ru-KZ"/>
        </a:p>
      </dgm:t>
    </dgm:pt>
    <dgm:pt modelId="{0C3BFF15-708E-48BC-B9F0-9156C7840C85}" type="sibTrans" cxnId="{2D3F0A4D-09CC-4864-974B-5B297C264C3F}">
      <dgm:prSet/>
      <dgm:spPr/>
      <dgm:t>
        <a:bodyPr/>
        <a:lstStyle/>
        <a:p>
          <a:endParaRPr lang="ru-KZ"/>
        </a:p>
      </dgm:t>
    </dgm:pt>
    <dgm:pt modelId="{86882CDD-E055-42D2-8CB8-9286F53B04E8}">
      <dgm:prSet phldrT="[Текст]" custT="1"/>
      <dgm:spPr/>
      <dgm:t>
        <a:bodyPr/>
        <a:lstStyle/>
        <a:p>
          <a:r>
            <a:rPr lang="kk-KZ" sz="2400" dirty="0"/>
            <a:t>Жәндіктердің                                   сирек түрі.</a:t>
          </a:r>
          <a:endParaRPr lang="ru-KZ" sz="2400" dirty="0"/>
        </a:p>
      </dgm:t>
    </dgm:pt>
    <dgm:pt modelId="{846EF155-3B7F-482E-BEF5-B42ACD899BA9}" type="parTrans" cxnId="{5A8CF4C9-8D14-47C8-91B6-B250B80D2768}">
      <dgm:prSet/>
      <dgm:spPr/>
      <dgm:t>
        <a:bodyPr/>
        <a:lstStyle/>
        <a:p>
          <a:endParaRPr lang="ru-KZ"/>
        </a:p>
      </dgm:t>
    </dgm:pt>
    <dgm:pt modelId="{AC7010FA-FD4A-46B2-A17F-266A86D809FF}" type="sibTrans" cxnId="{5A8CF4C9-8D14-47C8-91B6-B250B80D2768}">
      <dgm:prSet/>
      <dgm:spPr/>
      <dgm:t>
        <a:bodyPr/>
        <a:lstStyle/>
        <a:p>
          <a:endParaRPr lang="ru-KZ"/>
        </a:p>
      </dgm:t>
    </dgm:pt>
    <dgm:pt modelId="{5DC06923-E2C2-4E30-A421-1381E235A371}">
      <dgm:prSet phldrT="[Текст]" custT="1"/>
      <dgm:spPr/>
      <dgm:t>
        <a:bodyPr/>
        <a:lstStyle/>
        <a:p>
          <a:r>
            <a:rPr lang="kk-KZ" sz="2400" dirty="0"/>
            <a:t>Адам секілді                 көшіп-қонады.</a:t>
          </a:r>
          <a:endParaRPr lang="ru-KZ" sz="2400" dirty="0"/>
        </a:p>
      </dgm:t>
    </dgm:pt>
    <dgm:pt modelId="{F51DD054-4018-49EE-8261-A286D14C330C}" type="parTrans" cxnId="{670B902D-D4D2-4E20-B97E-02E53CB00EFE}">
      <dgm:prSet/>
      <dgm:spPr/>
      <dgm:t>
        <a:bodyPr/>
        <a:lstStyle/>
        <a:p>
          <a:endParaRPr lang="ru-KZ"/>
        </a:p>
      </dgm:t>
    </dgm:pt>
    <dgm:pt modelId="{FDDBB7DB-3CD9-4F38-A8ED-F47237625674}" type="sibTrans" cxnId="{670B902D-D4D2-4E20-B97E-02E53CB00EFE}">
      <dgm:prSet/>
      <dgm:spPr/>
      <dgm:t>
        <a:bodyPr/>
        <a:lstStyle/>
        <a:p>
          <a:endParaRPr lang="ru-KZ"/>
        </a:p>
      </dgm:t>
    </dgm:pt>
    <dgm:pt modelId="{224F2886-FFA5-4E4C-B387-5ED315AE0075}" type="pres">
      <dgm:prSet presAssocID="{415F919A-2323-42FC-AC06-A7D13C1875A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EEDE92F-CF21-4DDE-AD30-781CE71C69CF}" type="pres">
      <dgm:prSet presAssocID="{415F919A-2323-42FC-AC06-A7D13C1875A3}" presName="matrix" presStyleCnt="0"/>
      <dgm:spPr/>
    </dgm:pt>
    <dgm:pt modelId="{9093710C-493E-4233-9EF6-6CDE7F07B01E}" type="pres">
      <dgm:prSet presAssocID="{415F919A-2323-42FC-AC06-A7D13C1875A3}" presName="tile1" presStyleLbl="node1" presStyleIdx="0" presStyleCnt="4"/>
      <dgm:spPr/>
    </dgm:pt>
    <dgm:pt modelId="{B2A9885E-F0EA-41A8-AC25-C23B53457449}" type="pres">
      <dgm:prSet presAssocID="{415F919A-2323-42FC-AC06-A7D13C1875A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9975A25-11AC-4AAD-8EF1-3E06F0AD4C40}" type="pres">
      <dgm:prSet presAssocID="{415F919A-2323-42FC-AC06-A7D13C1875A3}" presName="tile2" presStyleLbl="node1" presStyleIdx="1" presStyleCnt="4"/>
      <dgm:spPr/>
    </dgm:pt>
    <dgm:pt modelId="{7DEE750A-24E1-472E-AA3D-307EFA0DA914}" type="pres">
      <dgm:prSet presAssocID="{415F919A-2323-42FC-AC06-A7D13C1875A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3E07306-0EBB-465A-BB32-860BEDD245C2}" type="pres">
      <dgm:prSet presAssocID="{415F919A-2323-42FC-AC06-A7D13C1875A3}" presName="tile3" presStyleLbl="node1" presStyleIdx="2" presStyleCnt="4"/>
      <dgm:spPr/>
    </dgm:pt>
    <dgm:pt modelId="{907ED904-5D16-4257-A341-20881B5FDB5A}" type="pres">
      <dgm:prSet presAssocID="{415F919A-2323-42FC-AC06-A7D13C1875A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50357FA-983A-45A3-97D8-F2783EDFF32C}" type="pres">
      <dgm:prSet presAssocID="{415F919A-2323-42FC-AC06-A7D13C1875A3}" presName="tile4" presStyleLbl="node1" presStyleIdx="3" presStyleCnt="4"/>
      <dgm:spPr/>
    </dgm:pt>
    <dgm:pt modelId="{976A1246-F5D8-4878-9558-3BCADB62C8B0}" type="pres">
      <dgm:prSet presAssocID="{415F919A-2323-42FC-AC06-A7D13C1875A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F67B0E69-B99F-45E4-8C4C-B1CB88FC62CC}" type="pres">
      <dgm:prSet presAssocID="{415F919A-2323-42FC-AC06-A7D13C1875A3}" presName="centerTile" presStyleLbl="fgShp" presStyleIdx="0" presStyleCnt="1" custScaleX="118123" custScaleY="141748">
        <dgm:presLayoutVars>
          <dgm:chMax val="0"/>
          <dgm:chPref val="0"/>
        </dgm:presLayoutVars>
      </dgm:prSet>
      <dgm:spPr/>
    </dgm:pt>
  </dgm:ptLst>
  <dgm:cxnLst>
    <dgm:cxn modelId="{60C4E200-5A52-4E03-9CC9-54E342F8916B}" type="presOf" srcId="{86882CDD-E055-42D2-8CB8-9286F53B04E8}" destId="{907ED904-5D16-4257-A341-20881B5FDB5A}" srcOrd="1" destOrd="0" presId="urn:microsoft.com/office/officeart/2005/8/layout/matrix1"/>
    <dgm:cxn modelId="{670B902D-D4D2-4E20-B97E-02E53CB00EFE}" srcId="{A2ECFB7B-EA30-47EF-89CB-3A6463ABB2DC}" destId="{5DC06923-E2C2-4E30-A421-1381E235A371}" srcOrd="3" destOrd="0" parTransId="{F51DD054-4018-49EE-8261-A286D14C330C}" sibTransId="{FDDBB7DB-3CD9-4F38-A8ED-F47237625674}"/>
    <dgm:cxn modelId="{7693483F-70BC-4274-AF5C-DC03D0ED387C}" type="presOf" srcId="{415F919A-2323-42FC-AC06-A7D13C1875A3}" destId="{224F2886-FFA5-4E4C-B387-5ED315AE0075}" srcOrd="0" destOrd="0" presId="urn:microsoft.com/office/officeart/2005/8/layout/matrix1"/>
    <dgm:cxn modelId="{7C126367-F68C-42CA-9029-31DE6DD491F3}" type="presOf" srcId="{D411B7A2-B39A-4C9B-82A2-99284C2A0E8B}" destId="{B2A9885E-F0EA-41A8-AC25-C23B53457449}" srcOrd="1" destOrd="0" presId="urn:microsoft.com/office/officeart/2005/8/layout/matrix1"/>
    <dgm:cxn modelId="{2D3F0A4D-09CC-4864-974B-5B297C264C3F}" srcId="{A2ECFB7B-EA30-47EF-89CB-3A6463ABB2DC}" destId="{AEE4D12A-4A2C-478B-B63E-16B212E7B4F5}" srcOrd="1" destOrd="0" parTransId="{690F0147-C378-49FE-A556-A48F79EDA8D5}" sibTransId="{0C3BFF15-708E-48BC-B9F0-9156C7840C85}"/>
    <dgm:cxn modelId="{E64C726F-EED2-41BB-B978-3171328EB121}" srcId="{A2ECFB7B-EA30-47EF-89CB-3A6463ABB2DC}" destId="{D411B7A2-B39A-4C9B-82A2-99284C2A0E8B}" srcOrd="0" destOrd="0" parTransId="{DF8C7300-34A9-40D1-A926-938F6896A880}" sibTransId="{2DB48480-2D58-4162-A075-647A954E324C}"/>
    <dgm:cxn modelId="{4450A672-57F2-4456-AE20-830C0FEADB89}" srcId="{415F919A-2323-42FC-AC06-A7D13C1875A3}" destId="{A2ECFB7B-EA30-47EF-89CB-3A6463ABB2DC}" srcOrd="0" destOrd="0" parTransId="{57B10CBD-8BBD-4938-803F-EC0B77A51B11}" sibTransId="{B668518D-887A-4E8A-BD28-92E66CBC49A4}"/>
    <dgm:cxn modelId="{C487FD55-AA11-4DA9-AB3C-77CBB0D4A264}" type="presOf" srcId="{D411B7A2-B39A-4C9B-82A2-99284C2A0E8B}" destId="{9093710C-493E-4233-9EF6-6CDE7F07B01E}" srcOrd="0" destOrd="0" presId="urn:microsoft.com/office/officeart/2005/8/layout/matrix1"/>
    <dgm:cxn modelId="{16EFE087-2725-4AB1-9E26-DC7D2A481CA1}" type="presOf" srcId="{AEE4D12A-4A2C-478B-B63E-16B212E7B4F5}" destId="{19975A25-11AC-4AAD-8EF1-3E06F0AD4C40}" srcOrd="0" destOrd="0" presId="urn:microsoft.com/office/officeart/2005/8/layout/matrix1"/>
    <dgm:cxn modelId="{9E0E9B92-1800-4157-BE80-6795B375B088}" type="presOf" srcId="{AEE4D12A-4A2C-478B-B63E-16B212E7B4F5}" destId="{7DEE750A-24E1-472E-AA3D-307EFA0DA914}" srcOrd="1" destOrd="0" presId="urn:microsoft.com/office/officeart/2005/8/layout/matrix1"/>
    <dgm:cxn modelId="{9C1A62A3-396B-4042-AAF8-7FA62ECD2DE4}" type="presOf" srcId="{86882CDD-E055-42D2-8CB8-9286F53B04E8}" destId="{03E07306-0EBB-465A-BB32-860BEDD245C2}" srcOrd="0" destOrd="0" presId="urn:microsoft.com/office/officeart/2005/8/layout/matrix1"/>
    <dgm:cxn modelId="{5A8CF4C9-8D14-47C8-91B6-B250B80D2768}" srcId="{A2ECFB7B-EA30-47EF-89CB-3A6463ABB2DC}" destId="{86882CDD-E055-42D2-8CB8-9286F53B04E8}" srcOrd="2" destOrd="0" parTransId="{846EF155-3B7F-482E-BEF5-B42ACD899BA9}" sibTransId="{AC7010FA-FD4A-46B2-A17F-266A86D809FF}"/>
    <dgm:cxn modelId="{9BC678CC-5DAD-4484-99FB-C8A214CB645F}" type="presOf" srcId="{5DC06923-E2C2-4E30-A421-1381E235A371}" destId="{B50357FA-983A-45A3-97D8-F2783EDFF32C}" srcOrd="0" destOrd="0" presId="urn:microsoft.com/office/officeart/2005/8/layout/matrix1"/>
    <dgm:cxn modelId="{93A9EBE3-389B-4460-9D33-E05E1835A8E6}" type="presOf" srcId="{A2ECFB7B-EA30-47EF-89CB-3A6463ABB2DC}" destId="{F67B0E69-B99F-45E4-8C4C-B1CB88FC62CC}" srcOrd="0" destOrd="0" presId="urn:microsoft.com/office/officeart/2005/8/layout/matrix1"/>
    <dgm:cxn modelId="{410595F2-6B02-4860-986D-8A650C7F6912}" type="presOf" srcId="{5DC06923-E2C2-4E30-A421-1381E235A371}" destId="{976A1246-F5D8-4878-9558-3BCADB62C8B0}" srcOrd="1" destOrd="0" presId="urn:microsoft.com/office/officeart/2005/8/layout/matrix1"/>
    <dgm:cxn modelId="{0D092BFB-C52F-45D4-B650-CF870EBF4582}" type="presParOf" srcId="{224F2886-FFA5-4E4C-B387-5ED315AE0075}" destId="{5EEDE92F-CF21-4DDE-AD30-781CE71C69CF}" srcOrd="0" destOrd="0" presId="urn:microsoft.com/office/officeart/2005/8/layout/matrix1"/>
    <dgm:cxn modelId="{E5AED632-90AD-4F65-9E6D-C1F2972684B1}" type="presParOf" srcId="{5EEDE92F-CF21-4DDE-AD30-781CE71C69CF}" destId="{9093710C-493E-4233-9EF6-6CDE7F07B01E}" srcOrd="0" destOrd="0" presId="urn:microsoft.com/office/officeart/2005/8/layout/matrix1"/>
    <dgm:cxn modelId="{FF1BBDFE-5AC3-4BF9-BD25-3306DA802865}" type="presParOf" srcId="{5EEDE92F-CF21-4DDE-AD30-781CE71C69CF}" destId="{B2A9885E-F0EA-41A8-AC25-C23B53457449}" srcOrd="1" destOrd="0" presId="urn:microsoft.com/office/officeart/2005/8/layout/matrix1"/>
    <dgm:cxn modelId="{EAF8D08C-5AA7-4AB7-8E19-7CAC0446E850}" type="presParOf" srcId="{5EEDE92F-CF21-4DDE-AD30-781CE71C69CF}" destId="{19975A25-11AC-4AAD-8EF1-3E06F0AD4C40}" srcOrd="2" destOrd="0" presId="urn:microsoft.com/office/officeart/2005/8/layout/matrix1"/>
    <dgm:cxn modelId="{D1D221BF-F512-478D-AA81-A133D619E8F0}" type="presParOf" srcId="{5EEDE92F-CF21-4DDE-AD30-781CE71C69CF}" destId="{7DEE750A-24E1-472E-AA3D-307EFA0DA914}" srcOrd="3" destOrd="0" presId="urn:microsoft.com/office/officeart/2005/8/layout/matrix1"/>
    <dgm:cxn modelId="{40A89DB7-6C8D-4F1B-92B2-089225D1CBDC}" type="presParOf" srcId="{5EEDE92F-CF21-4DDE-AD30-781CE71C69CF}" destId="{03E07306-0EBB-465A-BB32-860BEDD245C2}" srcOrd="4" destOrd="0" presId="urn:microsoft.com/office/officeart/2005/8/layout/matrix1"/>
    <dgm:cxn modelId="{D340475A-6776-470B-8ADC-77D5A470172C}" type="presParOf" srcId="{5EEDE92F-CF21-4DDE-AD30-781CE71C69CF}" destId="{907ED904-5D16-4257-A341-20881B5FDB5A}" srcOrd="5" destOrd="0" presId="urn:microsoft.com/office/officeart/2005/8/layout/matrix1"/>
    <dgm:cxn modelId="{2ACA6D7F-9623-4EF3-A23B-C5F6A076F05D}" type="presParOf" srcId="{5EEDE92F-CF21-4DDE-AD30-781CE71C69CF}" destId="{B50357FA-983A-45A3-97D8-F2783EDFF32C}" srcOrd="6" destOrd="0" presId="urn:microsoft.com/office/officeart/2005/8/layout/matrix1"/>
    <dgm:cxn modelId="{81966568-F706-46D1-A373-1B5971FB9982}" type="presParOf" srcId="{5EEDE92F-CF21-4DDE-AD30-781CE71C69CF}" destId="{976A1246-F5D8-4878-9558-3BCADB62C8B0}" srcOrd="7" destOrd="0" presId="urn:microsoft.com/office/officeart/2005/8/layout/matrix1"/>
    <dgm:cxn modelId="{FE65F15A-6668-402E-BC75-E65504EE13F0}" type="presParOf" srcId="{224F2886-FFA5-4E4C-B387-5ED315AE0075}" destId="{F67B0E69-B99F-45E4-8C4C-B1CB88FC62C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3710C-493E-4233-9EF6-6CDE7F07B01E}">
      <dsp:nvSpPr>
        <dsp:cNvPr id="0" name=""/>
        <dsp:cNvSpPr/>
      </dsp:nvSpPr>
      <dsp:spPr>
        <a:xfrm rot="16200000">
          <a:off x="730194" y="-730194"/>
          <a:ext cx="2032000" cy="34923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Ең көп кездесетін жәндік, Қазақстанда 200-дей түрі бар.</a:t>
          </a:r>
          <a:endParaRPr lang="ru-KZ" sz="2400" kern="1200" dirty="0"/>
        </a:p>
      </dsp:txBody>
      <dsp:txXfrm rot="5400000">
        <a:off x="0" y="0"/>
        <a:ext cx="3492388" cy="1524000"/>
      </dsp:txXfrm>
    </dsp:sp>
    <dsp:sp modelId="{19975A25-11AC-4AAD-8EF1-3E06F0AD4C40}">
      <dsp:nvSpPr>
        <dsp:cNvPr id="0" name=""/>
        <dsp:cNvSpPr/>
      </dsp:nvSpPr>
      <dsp:spPr>
        <a:xfrm>
          <a:off x="3492388" y="0"/>
          <a:ext cx="3492388" cy="20320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Ең көне жәндік.                 25 миллион жыл бұрын пайда болған.</a:t>
          </a:r>
          <a:endParaRPr lang="ru-KZ" sz="2400" kern="1200" dirty="0"/>
        </a:p>
      </dsp:txBody>
      <dsp:txXfrm>
        <a:off x="3492388" y="0"/>
        <a:ext cx="3492388" cy="1524000"/>
      </dsp:txXfrm>
    </dsp:sp>
    <dsp:sp modelId="{03E07306-0EBB-465A-BB32-860BEDD245C2}">
      <dsp:nvSpPr>
        <dsp:cNvPr id="0" name=""/>
        <dsp:cNvSpPr/>
      </dsp:nvSpPr>
      <dsp:spPr>
        <a:xfrm rot="10800000">
          <a:off x="0" y="2032000"/>
          <a:ext cx="3492388" cy="20320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Жәндіктердің                                   сирек түрі.</a:t>
          </a:r>
          <a:endParaRPr lang="ru-KZ" sz="2400" kern="1200" dirty="0"/>
        </a:p>
      </dsp:txBody>
      <dsp:txXfrm rot="10800000">
        <a:off x="0" y="2539999"/>
        <a:ext cx="3492388" cy="1524000"/>
      </dsp:txXfrm>
    </dsp:sp>
    <dsp:sp modelId="{B50357FA-983A-45A3-97D8-F2783EDFF32C}">
      <dsp:nvSpPr>
        <dsp:cNvPr id="0" name=""/>
        <dsp:cNvSpPr/>
      </dsp:nvSpPr>
      <dsp:spPr>
        <a:xfrm rot="5400000">
          <a:off x="4222582" y="1301806"/>
          <a:ext cx="2032000" cy="34923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Адам секілді                 көшіп-қонады.</a:t>
          </a:r>
          <a:endParaRPr lang="ru-KZ" sz="2400" kern="1200" dirty="0"/>
        </a:p>
      </dsp:txBody>
      <dsp:txXfrm rot="-5400000">
        <a:off x="3492388" y="2539999"/>
        <a:ext cx="3492388" cy="1524000"/>
      </dsp:txXfrm>
    </dsp:sp>
    <dsp:sp modelId="{F67B0E69-B99F-45E4-8C4C-B1CB88FC62CC}">
      <dsp:nvSpPr>
        <dsp:cNvPr id="0" name=""/>
        <dsp:cNvSpPr/>
      </dsp:nvSpPr>
      <dsp:spPr>
        <a:xfrm>
          <a:off x="2254793" y="1311920"/>
          <a:ext cx="2475188" cy="1440159"/>
        </a:xfrm>
        <a:prstGeom prst="roundRect">
          <a:avLst/>
        </a:prstGeom>
        <a:blipFill rotWithShape="0">
          <a:blip xmlns:r="http://schemas.openxmlformats.org/officeDocument/2006/relationships" r:embed="rId1"/>
          <a:srcRect/>
          <a:stretch>
            <a:fillRect l="-39000" r="-39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5400" kern="1200" dirty="0"/>
        </a:p>
      </dsp:txBody>
      <dsp:txXfrm>
        <a:off x="2325096" y="1382223"/>
        <a:ext cx="2334582" cy="1299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232249"/>
          </a:xfrm>
        </p:spPr>
        <p:txBody>
          <a:bodyPr>
            <a:normAutofit fontScale="90000"/>
          </a:bodyPr>
          <a:lstStyle/>
          <a:p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Зат есім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Мәтін түрлерін салыстырып, ұқсастықтары мен айырмашылықтарын анықтайсың. Тақырыбы мен кесте бойынша мәтін мазмұнын болжайсың.</a:t>
            </a: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-30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9-11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2478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абақтың соңы - Сабақ Пән: «Ақпараттық-коммуникациялық технологиялар»">
            <a:extLst>
              <a:ext uri="{FF2B5EF4-FFF2-40B4-BE49-F238E27FC236}">
                <a16:creationId xmlns:a16="http://schemas.microsoft.com/office/drawing/2014/main" id="{8A6C79DA-5812-4C8F-AC12-D1D123DB3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8333" b="38657"/>
          <a:stretch/>
        </p:blipFill>
        <p:spPr bwMode="auto">
          <a:xfrm>
            <a:off x="1223628" y="1412776"/>
            <a:ext cx="669674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83768" y="514844"/>
            <a:ext cx="4968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CF20A4-9BAA-4198-B79D-A1D7A74B53E5}"/>
              </a:ext>
            </a:extLst>
          </p:cNvPr>
          <p:cNvSpPr txBox="1"/>
          <p:nvPr/>
        </p:nvSpPr>
        <p:spPr>
          <a:xfrm rot="16369246">
            <a:off x="1490599" y="3406423"/>
            <a:ext cx="17281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FF0000"/>
                </a:solidFill>
              </a:rPr>
              <a:t>Жақсы түсіндім</a:t>
            </a:r>
            <a:endParaRPr lang="ru-KZ" sz="28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D6FC4-F59B-4ADA-BE41-06008A01C40F}"/>
              </a:ext>
            </a:extLst>
          </p:cNvPr>
          <p:cNvSpPr txBox="1"/>
          <p:nvPr/>
        </p:nvSpPr>
        <p:spPr>
          <a:xfrm rot="16663068">
            <a:off x="3384773" y="3374917"/>
            <a:ext cx="23883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FF0000"/>
                </a:solidFill>
              </a:rPr>
              <a:t>Түсінбедім</a:t>
            </a:r>
            <a:endParaRPr lang="ru-KZ" sz="2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C63149-98B3-410C-82F5-CDD1683E88D2}"/>
              </a:ext>
            </a:extLst>
          </p:cNvPr>
          <p:cNvSpPr txBox="1"/>
          <p:nvPr/>
        </p:nvSpPr>
        <p:spPr>
          <a:xfrm rot="17037468">
            <a:off x="5979121" y="3245695"/>
            <a:ext cx="20243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Сұрағым бар</a:t>
            </a:r>
            <a:endParaRPr lang="ru-KZ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9269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Шеңбер, дөңгелек және олардың элементтері.">
            <a:extLst>
              <a:ext uri="{FF2B5EF4-FFF2-40B4-BE49-F238E27FC236}">
                <a16:creationId xmlns:a16="http://schemas.microsoft.com/office/drawing/2014/main" id="{D7A09F74-81B9-4D90-B0BA-446CC2035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549" y="2393568"/>
            <a:ext cx="2814694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6F710-F5D2-4E35-B7D0-1901AADE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1576" y="2748463"/>
            <a:ext cx="2674640" cy="1143000"/>
          </a:xfrm>
        </p:spPr>
        <p:txBody>
          <a:bodyPr/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 есім</a:t>
            </a:r>
            <a:endParaRPr lang="ru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Изображение9">
            <a:extLst>
              <a:ext uri="{FF2B5EF4-FFF2-40B4-BE49-F238E27FC236}">
                <a16:creationId xmlns:a16="http://schemas.microsoft.com/office/drawing/2014/main" id="{CEA0E9C9-AC72-429D-8A4A-DCCE375471EB}"/>
              </a:ext>
            </a:extLst>
          </p:cNvPr>
          <p:cNvPicPr>
            <a:extLst>
              <a:ext uri="smNativeData">
                <sm:smNativeData xmlns:sm="smNativeData" xmlns:lc="http://schemas.openxmlformats.org/drawingml/2006/lockedCanvas" xmlns="" val="SMDATA_18_rb7QuhMAAAAlAAAAEQAAAE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AAAAAjAAAABAAAAGQAAAAXAAAAFAAAAJ4EAAD3AgAAngQAAPcC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BAAAAByAAAAAAAAACAAAAAAAAAAAAAAAAAAAAAAAAAAAAAAAAAAAAngQAAPcCAAAAAAAAAAAAAAAAAAAoAAAACAAAAAEAAAABAAAAMAAAABQAAAAAAAAAAAD//wAAAQAAAP//AAABAA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946254" y="4061751"/>
            <a:ext cx="2232247" cy="1824408"/>
          </a:xfrm>
          <a:prstGeom prst="rect">
            <a:avLst/>
          </a:prstGeom>
          <a:noFill/>
          <a:ln w="12700">
            <a:noFill/>
          </a:ln>
          <a:effectLst/>
        </p:spPr>
      </p:pic>
      <p:pic>
        <p:nvPicPr>
          <p:cNvPr id="7" name="Изображение9">
            <a:extLst>
              <a:ext uri="{FF2B5EF4-FFF2-40B4-BE49-F238E27FC236}">
                <a16:creationId xmlns:a16="http://schemas.microsoft.com/office/drawing/2014/main" id="{0902A554-D53B-4B62-A642-D7C07C402754}"/>
              </a:ext>
            </a:extLst>
          </p:cNvPr>
          <p:cNvPicPr>
            <a:extLst>
              <a:ext uri="smNativeData">
                <sm:smNativeData xmlns:sm="smNativeData" xmlns:lc="http://schemas.openxmlformats.org/drawingml/2006/lockedCanvas" xmlns="" val="SMDATA_18_rb7QuhMAAAAlAAAAEQAAAA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IgDAAAAAAAAzQMAAAAAAABkAAAAZAAAAAAAAAAjAAAABAAAAGQAAAAXAAAAFAAAABcEAADJAwAAFwQAAMkD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BAAAAByAAAAAAAAACAAAAAAAAAAAAAAAAAAAAAAAAAAAAAAAAAAAAFwQAAMkDAAAAAAAAAAAAAAAAAAAoAAAACAAAAAEAAAABAAAAMAAAABQAAAAAAAAAAAD//wAAAQAAAP//AAABAA=="/>
              </a:ext>
            </a:extLst>
          </p:cNvPicPr>
          <p:nvPr/>
        </p:nvPicPr>
        <p:blipFill>
          <a:blip r:embed="rId4"/>
          <a:srcRect t="9040" b="9730"/>
          <a:stretch>
            <a:fillRect/>
          </a:stretch>
        </p:blipFill>
        <p:spPr>
          <a:xfrm>
            <a:off x="1279567" y="908720"/>
            <a:ext cx="1728192" cy="1484848"/>
          </a:xfrm>
          <a:prstGeom prst="rect">
            <a:avLst/>
          </a:prstGeom>
          <a:noFill/>
          <a:ln w="12700">
            <a:noFill/>
          </a:ln>
          <a:effectLst/>
        </p:spPr>
      </p:pic>
      <p:pic>
        <p:nvPicPr>
          <p:cNvPr id="1026" name="Picture 2" descr="Ағаш....(өсиет әңгіме)">
            <a:extLst>
              <a:ext uri="{FF2B5EF4-FFF2-40B4-BE49-F238E27FC236}">
                <a16:creationId xmlns:a16="http://schemas.microsoft.com/office/drawing/2014/main" id="{734AABBD-0AD0-49E1-8DEE-9AE4323AE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324" y="738939"/>
            <a:ext cx="1604109" cy="182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5C25C59-92F0-46C5-A1E5-B1B232C49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sp>
        <p:nvSpPr>
          <p:cNvPr id="9" name="Стрелка: вверх 8">
            <a:extLst>
              <a:ext uri="{FF2B5EF4-FFF2-40B4-BE49-F238E27FC236}">
                <a16:creationId xmlns:a16="http://schemas.microsoft.com/office/drawing/2014/main" id="{801E0E3A-9CA7-4A50-81FC-5834FE874946}"/>
              </a:ext>
            </a:extLst>
          </p:cNvPr>
          <p:cNvSpPr/>
          <p:nvPr/>
        </p:nvSpPr>
        <p:spPr>
          <a:xfrm rot="2911325">
            <a:off x="6087220" y="2430840"/>
            <a:ext cx="399908" cy="3189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DDD612C-EDAA-4750-BB56-95D9894A55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075360" y="4105858"/>
            <a:ext cx="353599" cy="37188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E7DAA62-A697-4E8A-AB32-78C2717545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3009341" y="2398069"/>
            <a:ext cx="353599" cy="37188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8475D73-A7C6-49F2-9A1A-3FBA2DBBED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153000">
            <a:off x="3144748" y="4196168"/>
            <a:ext cx="353599" cy="37188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8A27DE6-7B57-4E4D-BA96-40D1A9791B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537" y="4097188"/>
            <a:ext cx="2243522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7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6884E-A8E4-400A-B7C1-3E43D7A5B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Қайталайық...</a:t>
            </a:r>
            <a:endParaRPr lang="ru-KZ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FBC428-9400-4BF4-A04A-DE91F74E5937}"/>
              </a:ext>
            </a:extLst>
          </p:cNvPr>
          <p:cNvSpPr txBox="1"/>
          <p:nvPr/>
        </p:nvSpPr>
        <p:spPr>
          <a:xfrm>
            <a:off x="965004" y="1401567"/>
            <a:ext cx="4572000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Кім</a:t>
            </a:r>
            <a:r>
              <a:rPr lang="ru-RU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? </a:t>
            </a:r>
            <a:r>
              <a:rPr lang="ru-RU" sz="2800" b="1" dirty="0" err="1">
                <a:effectLst/>
                <a:latin typeface="Times New Roman" panose="02020603050405020304" pitchFamily="18" charset="0"/>
              </a:rPr>
              <a:t>Әже</a:t>
            </a:r>
            <a:endParaRPr lang="ru-RU" b="1" dirty="0"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Кімдер</a:t>
            </a:r>
            <a:r>
              <a:rPr lang="ru-RU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? </a:t>
            </a:r>
            <a:r>
              <a:rPr lang="ru-RU" sz="2800" b="1" dirty="0" err="1">
                <a:effectLst/>
                <a:latin typeface="Times New Roman" panose="02020603050405020304" pitchFamily="18" charset="0"/>
              </a:rPr>
              <a:t>Балалар</a:t>
            </a:r>
            <a:endParaRPr lang="ru-RU" b="1" dirty="0"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Не? </a:t>
            </a:r>
            <a:r>
              <a:rPr lang="ru-RU" sz="2800" b="1" dirty="0" err="1">
                <a:effectLst/>
                <a:latin typeface="Times New Roman" panose="02020603050405020304" pitchFamily="18" charset="0"/>
              </a:rPr>
              <a:t>Ағаш</a:t>
            </a:r>
            <a:endParaRPr lang="ru-RU" b="1" dirty="0"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Нелер</a:t>
            </a:r>
            <a:r>
              <a:rPr lang="ru-RU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? </a:t>
            </a:r>
            <a:r>
              <a:rPr lang="ru-RU" sz="2800" b="1" dirty="0" err="1">
                <a:effectLst/>
                <a:latin typeface="Times New Roman" panose="02020603050405020304" pitchFamily="18" charset="0"/>
              </a:rPr>
              <a:t>Кітаптар</a:t>
            </a:r>
            <a:endParaRPr lang="ru-RU" b="1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149347-AEE0-4E77-8FBF-1191B796D245}"/>
              </a:ext>
            </a:extLst>
          </p:cNvPr>
          <p:cNvSpPr txBox="1"/>
          <p:nvPr/>
        </p:nvSpPr>
        <p:spPr>
          <a:xfrm>
            <a:off x="457200" y="3702107"/>
            <a:ext cx="845596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Заттың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атын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білдіретін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кім</a:t>
            </a:r>
            <a:r>
              <a:rPr lang="ru-RU" sz="3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? не? </a:t>
            </a:r>
            <a:r>
              <a:rPr lang="ru-RU" sz="36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кімдер</a:t>
            </a:r>
            <a:r>
              <a:rPr lang="ru-RU" sz="3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? </a:t>
            </a:r>
            <a:r>
              <a:rPr lang="ru-RU" sz="36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нелер</a:t>
            </a:r>
            <a:r>
              <a:rPr lang="ru-RU" sz="3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?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деген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сұраққа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жауап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беретін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сөз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табы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зат</a:t>
            </a:r>
            <a:r>
              <a:rPr lang="ru-RU" sz="3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есім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деп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аталады</a:t>
            </a:r>
            <a:r>
              <a:rPr lang="ru-RU" sz="36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400" b="0" dirty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35712A-5A19-417A-BE3A-8B3FB2E60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35061"/>
            <a:ext cx="865707" cy="743776"/>
          </a:xfrm>
          <a:prstGeom prst="rect">
            <a:avLst/>
          </a:prstGeom>
        </p:spPr>
      </p:pic>
      <p:pic>
        <p:nvPicPr>
          <p:cNvPr id="2052" name="Picture 4" descr="Стоковые векторные изображения Думающий ребенок | Depositphotos®">
            <a:extLst>
              <a:ext uri="{FF2B5EF4-FFF2-40B4-BE49-F238E27FC236}">
                <a16:creationId xmlns:a16="http://schemas.microsoft.com/office/drawing/2014/main" id="{D0EC51F9-E11B-4F96-A9FA-76A1CCA0B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4638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013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4D39B-F207-44E4-83F4-C7CB608F2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6057"/>
            <a:ext cx="8229600" cy="652934"/>
          </a:xfrm>
        </p:spPr>
        <p:txBody>
          <a:bodyPr>
            <a:normAutofit fontScale="90000"/>
          </a:bodyPr>
          <a:lstStyle/>
          <a:p>
            <a:pPr marL="0" marR="0" indent="0" algn="l">
              <a:spcBef>
                <a:spcPts val="100"/>
              </a:spcBef>
              <a:spcAft>
                <a:spcPts val="100"/>
              </a:spcAft>
            </a:pP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Кесте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мен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тақырып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бойынша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мәтіннің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мазмұнын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болжа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b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Содан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соң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мәтінді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тыңдап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болжамыңды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салыстыр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ru-KZ" sz="200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76BA03E9-D73E-499A-B10D-C1EE52B874B7}"/>
              </a:ext>
            </a:extLst>
          </p:cNvPr>
          <p:cNvGraphicFramePr/>
          <p:nvPr/>
        </p:nvGraphicFramePr>
        <p:xfrm>
          <a:off x="1043608" y="2045138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9EADA1C-457C-41F6-BE1C-B19AD8DC338B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11-жаттығу  9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E03E44-27E0-42E5-83FA-61F3BD9A8D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6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78932877-0491-4E46-B87F-DC8BF9F1F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50" y="252090"/>
            <a:ext cx="7558608" cy="5616624"/>
          </a:xfrm>
        </p:spPr>
        <p:txBody>
          <a:bodyPr>
            <a:normAutofit fontScale="92500"/>
          </a:bodyPr>
          <a:lstStyle/>
          <a:p>
            <a:r>
              <a:rPr lang="kk-KZ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Құмырсқалар өркениеті</a:t>
            </a:r>
          </a:p>
          <a:p>
            <a:pPr algn="just"/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Құмырсқаның тіршілігі адамды таңғалдырар қызыққа толы. Ол-жай ғана жәндік емес, одан бөлектеу дүние.</a:t>
            </a:r>
          </a:p>
          <a:p>
            <a:pPr algn="just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Біріншіден, құмырсқа-ең көп кездесетін жәндік.                 Қазақстанның өзінде 200-дей түрі бар.</a:t>
            </a:r>
          </a:p>
          <a:p>
            <a:pPr algn="just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Екіншіден, құмырсқа-жәндіктердің сирек кездесетін түрі.</a:t>
            </a:r>
          </a:p>
          <a:p>
            <a:pPr algn="just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Үшіншіден, олар - Жер бетіндегі ең көне жәндік. 25 миллион жыл бұрын пайда болған.</a:t>
            </a:r>
          </a:p>
          <a:p>
            <a:pPr algn="just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Тағы бір қызығы-құмырсқалар да адам секілді бір жерден екінші жерге көшіп-қонады. Әр илеудің нақтыланған аумағы бар. Сол Жер аумағының амандығын олар көзінің қарашығындай күзетеді. </a:t>
            </a:r>
            <a:r>
              <a:rPr lang="kk-KZ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Шегара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бұздыңыз ба - жауап беріңіз. Бұл кезде күрделі дабыл қағылады. </a:t>
            </a:r>
            <a:r>
              <a:rPr lang="kk-KZ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Шегарашылар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тобы сол сәтте-ақ жетіп келеді.</a:t>
            </a:r>
            <a:endParaRPr lang="ru-K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1EE2614-0547-4592-9397-27C2D295C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5" y="32776"/>
            <a:ext cx="865707" cy="743776"/>
          </a:xfrm>
          <a:prstGeom prst="rect">
            <a:avLst/>
          </a:prstGeom>
        </p:spPr>
      </p:pic>
      <p:pic>
        <p:nvPicPr>
          <p:cNvPr id="3074" name="Picture 2" descr="Стоковые векторные изображения Думающий ребенок | Depositphotos®">
            <a:extLst>
              <a:ext uri="{FF2B5EF4-FFF2-40B4-BE49-F238E27FC236}">
                <a16:creationId xmlns:a16="http://schemas.microsoft.com/office/drawing/2014/main" id="{0F4E7D5E-6CC1-47BF-BE91-26EEA87C0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57192"/>
            <a:ext cx="2143125" cy="153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02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1F6564-BB90-4C41-812E-0E568D05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Өздік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жұмыс</a:t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KZ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4FA083-AD11-4393-87A9-09CCF859C3FA}"/>
              </a:ext>
            </a:extLst>
          </p:cNvPr>
          <p:cNvSpPr txBox="1"/>
          <p:nvPr/>
        </p:nvSpPr>
        <p:spPr>
          <a:xfrm>
            <a:off x="260072" y="1268760"/>
            <a:ext cx="813690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 </a:t>
            </a:r>
            <a:r>
              <a:rPr kumimoji="0" lang="ru-RU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Дереккөздерден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ru-RU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құмырсқа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ru-RU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туралы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ru-RU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мәлімет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ru-RU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тауып,дәптеріңе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kumimoji="0" lang="ru-RU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жаз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.</a:t>
            </a:r>
            <a:endParaRPr lang="ru-KZ" sz="3200" i="1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2AB21DE3-232F-4B17-B45F-2E1B4F16F8FD}"/>
              </a:ext>
            </a:extLst>
          </p:cNvPr>
          <p:cNvSpPr txBox="1">
            <a:spLocks/>
          </p:cNvSpPr>
          <p:nvPr/>
        </p:nvSpPr>
        <p:spPr>
          <a:xfrm>
            <a:off x="457200" y="2366601"/>
            <a:ext cx="8229600" cy="24573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Құмырсқа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ғана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жәндік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</a:p>
          <a:p>
            <a:pPr marL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5.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62BC97-6587-4861-B4B8-D5C15B6E9F21}"/>
              </a:ext>
            </a:extLst>
          </p:cNvPr>
          <p:cNvSpPr txBox="1"/>
          <p:nvPr/>
        </p:nvSpPr>
        <p:spPr>
          <a:xfrm>
            <a:off x="273958" y="5445224"/>
            <a:ext cx="66247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</a:rPr>
              <a:t>Дескрипторлар</a:t>
            </a:r>
            <a:r>
              <a:rPr lang="ru-RU" sz="1800" b="1" dirty="0">
                <a:effectLst/>
                <a:latin typeface="Times New Roman" panose="02020603050405020304" pitchFamily="18" charset="0"/>
              </a:rPr>
              <a:t>: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</a:rPr>
              <a:t>-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Мәтін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бөліктерінің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атауын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ретімен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оқиды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b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b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Мәтін</a:t>
            </a:r>
            <a:r>
              <a:rPr lang="ru-RU" b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бөліктеріні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ң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</a:t>
            </a:r>
            <a:r>
              <a:rPr lang="ru-RU" b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тау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ларын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жазады</a:t>
            </a:r>
            <a:endParaRPr lang="ru-RU" sz="18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1860512-8710-41D8-8E1A-06BFA38A0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0" y="96265"/>
            <a:ext cx="865707" cy="749873"/>
          </a:xfrm>
          <a:prstGeom prst="rect">
            <a:avLst/>
          </a:prstGeom>
        </p:spPr>
      </p:pic>
      <p:pic>
        <p:nvPicPr>
          <p:cNvPr id="12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749A91A1-6F20-4844-934D-5222F0BA7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834" y="4851613"/>
            <a:ext cx="1872208" cy="186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65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116CC316-796F-42C0-BBFF-6B3A11362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Құмырсқа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жай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ғана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жәндік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емес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Ең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көп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кездесетін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жәндік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3.Жәндіктердің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сирек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кездесетін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түрі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Ең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көне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жәндік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  <a:buNone/>
            </a:pP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5.Құмырсқаларда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адам</a:t>
            </a:r>
            <a:r>
              <a:rPr lang="ru-RU" sz="3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секілді</a:t>
            </a:r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3982EF-C004-4636-BA44-5EDF4E629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0" y="96265"/>
            <a:ext cx="865707" cy="749873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80F79FB-0B4D-49A3-8850-617D339B8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4098" name="Picture 2" descr="ҚБ: Үш шапалақ - Сабақтың тақырыбы: Тізбек бөлігі үшін Ом заңы">
            <a:extLst>
              <a:ext uri="{FF2B5EF4-FFF2-40B4-BE49-F238E27FC236}">
                <a16:creationId xmlns:a16="http://schemas.microsoft.com/office/drawing/2014/main" id="{CA388CD7-0908-4FD7-9F8F-8AD6566A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5257800"/>
            <a:ext cx="207645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2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Холодильная диагностика – Google Play дүкеніндегі қолданбалар">
            <a:extLst>
              <a:ext uri="{FF2B5EF4-FFF2-40B4-BE49-F238E27FC236}">
                <a16:creationId xmlns:a16="http://schemas.microsoft.com/office/drawing/2014/main" id="{079C9566-3A29-4058-98AC-70E0391FF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73" y="4297165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Мен соғысты жек көрем!">
            <a:extLst>
              <a:ext uri="{FF2B5EF4-FFF2-40B4-BE49-F238E27FC236}">
                <a16:creationId xmlns:a16="http://schemas.microsoft.com/office/drawing/2014/main" id="{CD16D807-022B-4577-995C-44AD7C170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590" y="2189428"/>
            <a:ext cx="2880320" cy="167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CC4C8B1B-99A7-4BC2-BE38-F33D22F7C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227" y="71225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</a:t>
            </a:r>
            <a:r>
              <a:rPr lang="ru-RU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ойнайық</a:t>
            </a:r>
            <a:r>
              <a:rPr lang="ru-RU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4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1-минутта </a:t>
            </a:r>
            <a:r>
              <a:rPr lang="ru-RU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ұлпаларын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бұлттарына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апар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3080" name="Picture 8" descr="БІЛІМ БЕРУ БАСҚАРМАСЫ БІЛІМ БЕРУДІ ДАМЫТУДЫҢ ИННОВАЦИЯЛЫҚ ОРТАЛЫҒЫ М">
            <a:extLst>
              <a:ext uri="{FF2B5EF4-FFF2-40B4-BE49-F238E27FC236}">
                <a16:creationId xmlns:a16="http://schemas.microsoft.com/office/drawing/2014/main" id="{B23DE861-5F91-4950-9F67-90F844D62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49760" cy="123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396EB0-B8CB-4219-91E0-CDE7FAFA03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0712" y="1903209"/>
            <a:ext cx="2880320" cy="19046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CB4C9C-040F-499B-8C86-B01B7AC21832}"/>
              </a:ext>
            </a:extLst>
          </p:cNvPr>
          <p:cNvSpPr txBox="1"/>
          <p:nvPr/>
        </p:nvSpPr>
        <p:spPr>
          <a:xfrm>
            <a:off x="1342354" y="2641846"/>
            <a:ext cx="22786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Жалқы есім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6E6BB9-FCBB-4B9D-83EA-99D79B68D85B}"/>
              </a:ext>
            </a:extLst>
          </p:cNvPr>
          <p:cNvSpPr txBox="1"/>
          <p:nvPr/>
        </p:nvSpPr>
        <p:spPr>
          <a:xfrm>
            <a:off x="6321656" y="2499824"/>
            <a:ext cx="21784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есім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EE64EB-03E5-4047-96B0-55C84E4B0D31}"/>
              </a:ext>
            </a:extLst>
          </p:cNvPr>
          <p:cNvSpPr txBox="1"/>
          <p:nvPr/>
        </p:nvSpPr>
        <p:spPr>
          <a:xfrm>
            <a:off x="489173" y="4746460"/>
            <a:ext cx="15756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Жайық</a:t>
            </a:r>
            <a:endParaRPr kumimoji="0" lang="ru-KZ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4" name="Picture 4" descr="Холодильная диагностика – Google Play дүкеніндегі қолданбалар">
            <a:extLst>
              <a:ext uri="{FF2B5EF4-FFF2-40B4-BE49-F238E27FC236}">
                <a16:creationId xmlns:a16="http://schemas.microsoft.com/office/drawing/2014/main" id="{BE0597D5-C067-4FCD-8646-00AADC214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086" y="4461829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Холодильная диагностика – Google Play дүкеніндегі қолданбалар">
            <a:extLst>
              <a:ext uri="{FF2B5EF4-FFF2-40B4-BE49-F238E27FC236}">
                <a16:creationId xmlns:a16="http://schemas.microsoft.com/office/drawing/2014/main" id="{AA0BA6B4-0B7D-4358-82B0-F1D5050D4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71" y="5061750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Холодильная диагностика – Google Play дүкеніндегі қолданбалар">
            <a:extLst>
              <a:ext uri="{FF2B5EF4-FFF2-40B4-BE49-F238E27FC236}">
                <a16:creationId xmlns:a16="http://schemas.microsoft.com/office/drawing/2014/main" id="{98585AFC-BC45-4826-B33F-36BE5674E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152" y="4601965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Холодильная диагностика – Google Play дүкеніндегі қолданбалар">
            <a:extLst>
              <a:ext uri="{FF2B5EF4-FFF2-40B4-BE49-F238E27FC236}">
                <a16:creationId xmlns:a16="http://schemas.microsoft.com/office/drawing/2014/main" id="{F0FAD837-061F-4A9B-99F4-FF6042E1A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273" y="3661755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Холодильная диагностика – Google Play дүкеніндегі қолданбалар">
            <a:extLst>
              <a:ext uri="{FF2B5EF4-FFF2-40B4-BE49-F238E27FC236}">
                <a16:creationId xmlns:a16="http://schemas.microsoft.com/office/drawing/2014/main" id="{0769CC1F-A228-4C47-AD9D-8A2040CE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399" y="3860942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Холодильная диагностика – Google Play дүкеніндегі қолданбалар">
            <a:extLst>
              <a:ext uri="{FF2B5EF4-FFF2-40B4-BE49-F238E27FC236}">
                <a16:creationId xmlns:a16="http://schemas.microsoft.com/office/drawing/2014/main" id="{5503E07A-9817-4CEE-9A19-4F688A979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319" y="2125205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6F8CB90-1D20-4E52-9EC3-78747085A83D}"/>
              </a:ext>
            </a:extLst>
          </p:cNvPr>
          <p:cNvSpPr txBox="1"/>
          <p:nvPr/>
        </p:nvSpPr>
        <p:spPr>
          <a:xfrm>
            <a:off x="4593694" y="2612019"/>
            <a:ext cx="8880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Бала</a:t>
            </a:r>
            <a:endParaRPr kumimoji="0" lang="ru-K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B1E4CA-8F14-45DC-B456-7B1F61424DBC}"/>
              </a:ext>
            </a:extLst>
          </p:cNvPr>
          <p:cNvSpPr txBox="1"/>
          <p:nvPr/>
        </p:nvSpPr>
        <p:spPr>
          <a:xfrm>
            <a:off x="2245427" y="4975764"/>
            <a:ext cx="16072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Жаңбыр</a:t>
            </a:r>
            <a:endParaRPr kumimoji="0" lang="ru-K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67895F0-DF05-4C47-B951-6ADF1CA16AC6}"/>
              </a:ext>
            </a:extLst>
          </p:cNvPr>
          <p:cNvSpPr txBox="1"/>
          <p:nvPr/>
        </p:nvSpPr>
        <p:spPr>
          <a:xfrm>
            <a:off x="3864790" y="5501955"/>
            <a:ext cx="12556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kumimoji="0" lang="kk-K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иші</a:t>
            </a:r>
            <a:endParaRPr kumimoji="0" lang="ru-KZ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61F624-3724-4E44-89EE-2D68F0A8D045}"/>
              </a:ext>
            </a:extLst>
          </p:cNvPr>
          <p:cNvSpPr txBox="1"/>
          <p:nvPr/>
        </p:nvSpPr>
        <p:spPr>
          <a:xfrm>
            <a:off x="5860988" y="5123865"/>
            <a:ext cx="13007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Бішкек</a:t>
            </a:r>
            <a:endParaRPr kumimoji="0" lang="ru-K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5C7977-A6D8-4BE6-9FA2-D9233A25D764}"/>
              </a:ext>
            </a:extLst>
          </p:cNvPr>
          <p:cNvSpPr txBox="1"/>
          <p:nvPr/>
        </p:nvSpPr>
        <p:spPr>
          <a:xfrm>
            <a:off x="7605247" y="4340355"/>
            <a:ext cx="14757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Құтжол</a:t>
            </a:r>
            <a:endParaRPr kumimoji="0" lang="ru-K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03378C-EA88-4569-99D2-5D0731ACCE48}"/>
              </a:ext>
            </a:extLst>
          </p:cNvPr>
          <p:cNvSpPr txBox="1"/>
          <p:nvPr/>
        </p:nvSpPr>
        <p:spPr>
          <a:xfrm>
            <a:off x="4708557" y="4141029"/>
            <a:ext cx="11822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Өлке</a:t>
            </a:r>
            <a:endParaRPr kumimoji="0" lang="ru-K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5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EF792344-4603-4185-883E-4C19E0C0E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978" y="5417840"/>
            <a:ext cx="1375046" cy="136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430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Мен соғысты жек көрем!">
            <a:extLst>
              <a:ext uri="{FF2B5EF4-FFF2-40B4-BE49-F238E27FC236}">
                <a16:creationId xmlns:a16="http://schemas.microsoft.com/office/drawing/2014/main" id="{F1A7B317-DFC1-49D2-935C-0D4978CCB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83" y="1178317"/>
            <a:ext cx="2880320" cy="167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8CB0708-3FED-4AE3-BD77-377C65097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97" y="1280958"/>
            <a:ext cx="2877561" cy="167654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3982EF-C004-4636-BA44-5EDF4E629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90" y="96265"/>
            <a:ext cx="865707" cy="749873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80F79FB-0B4D-49A3-8850-617D339B8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4098" name="Picture 2" descr="ҚБ: Үш шапалақ - Сабақтың тақырыбы: Тізбек бөлігі үшін Ом заңы">
            <a:extLst>
              <a:ext uri="{FF2B5EF4-FFF2-40B4-BE49-F238E27FC236}">
                <a16:creationId xmlns:a16="http://schemas.microsoft.com/office/drawing/2014/main" id="{CA388CD7-0908-4FD7-9F8F-8AD6566A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5257800"/>
            <a:ext cx="207645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id="{288A6AF4-5D01-470F-8370-3CA7C01A60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Жалқы есім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63E45B-101C-4AAA-A064-DB35EB310E57}"/>
              </a:ext>
            </a:extLst>
          </p:cNvPr>
          <p:cNvSpPr txBox="1"/>
          <p:nvPr/>
        </p:nvSpPr>
        <p:spPr>
          <a:xfrm>
            <a:off x="5642073" y="1596011"/>
            <a:ext cx="21784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есім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75D2C3-E953-422D-9B7D-F6D5304E15DB}"/>
              </a:ext>
            </a:extLst>
          </p:cNvPr>
          <p:cNvSpPr txBox="1"/>
          <p:nvPr/>
        </p:nvSpPr>
        <p:spPr>
          <a:xfrm>
            <a:off x="1545676" y="3325041"/>
            <a:ext cx="217843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Жайық</a:t>
            </a:r>
          </a:p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Бішкек</a:t>
            </a:r>
          </a:p>
          <a:p>
            <a:pPr marL="0" indent="0">
              <a:buNone/>
            </a:pPr>
            <a:r>
              <a:rPr lang="kk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Құтжол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22A29B-0202-464C-8E43-F41961B94BA1}"/>
              </a:ext>
            </a:extLst>
          </p:cNvPr>
          <p:cNvSpPr txBox="1"/>
          <p:nvPr/>
        </p:nvSpPr>
        <p:spPr>
          <a:xfrm>
            <a:off x="6059460" y="3005598"/>
            <a:ext cx="217843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Жаңбыр </a:t>
            </a:r>
          </a:p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Биші</a:t>
            </a:r>
          </a:p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Өлке</a:t>
            </a:r>
          </a:p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64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383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 Сабақтың тақырыбы:    Зат есім Сабақтың мақсаты: Мәтін түрлерін салыстырып, ұқсастықтары мен айырмашылықтарын анықтайсың. Тақырыбы мен кесте бойынша мәтін мазмұнын болжайсың.</vt:lpstr>
      <vt:lpstr>Зат есім</vt:lpstr>
      <vt:lpstr>Қайталайық...</vt:lpstr>
      <vt:lpstr>1. Кесте мен тақырып бойынша мәтіннің мазмұнын болжа.  2. Содан соң мәтінді тыңдап, болжамыңды салыстыр. </vt:lpstr>
      <vt:lpstr>Презентация PowerPoint</vt:lpstr>
      <vt:lpstr>Өздік жұмыс  </vt:lpstr>
      <vt:lpstr>Өзіңді тексер: </vt:lpstr>
      <vt:lpstr>Презентация PowerPoint</vt:lpstr>
      <vt:lpstr>Өзіңді тексер: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Тұрақты сөз тіркестері Сабақтың мақсаты: Тұрақты сөз тіркестерді  ажыратып, олардың мағынасын түсінесің. </dc:title>
  <dc:creator>1</dc:creator>
  <cp:lastModifiedBy>1</cp:lastModifiedBy>
  <cp:revision>56</cp:revision>
  <dcterms:created xsi:type="dcterms:W3CDTF">2020-11-17T16:31:08Z</dcterms:created>
  <dcterms:modified xsi:type="dcterms:W3CDTF">2021-01-09T22:12:41Z</dcterms:modified>
</cp:coreProperties>
</file>