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95" r:id="rId3"/>
    <p:sldId id="317" r:id="rId4"/>
    <p:sldId id="316" r:id="rId5"/>
    <p:sldId id="318" r:id="rId6"/>
    <p:sldId id="322" r:id="rId7"/>
    <p:sldId id="320" r:id="rId8"/>
    <p:sldId id="323" r:id="rId9"/>
    <p:sldId id="324" r:id="rId10"/>
    <p:sldId id="290" r:id="rId11"/>
    <p:sldId id="326" r:id="rId12"/>
    <p:sldId id="31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Заголовок 5"/>
          <p:cNvSpPr>
            <a:spLocks noGrp="1"/>
          </p:cNvSpPr>
          <p:nvPr>
            <p:ph type="title"/>
          </p:nvPr>
        </p:nvSpPr>
        <p:spPr>
          <a:xfrm>
            <a:off x="482123" y="3408424"/>
            <a:ext cx="8229600" cy="2232249"/>
          </a:xfrm>
        </p:spPr>
        <p:txBody>
          <a:bodyPr>
            <a:normAutofit fontScale="90000"/>
          </a:bodyPr>
          <a:lstStyle/>
          <a:p>
            <a:br>
              <a:rPr lang="kk-KZ" sz="3200" dirty="0"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 есімнің септелуі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Зат есім септіктерінің атын, сұрақтарын, олардың жалғауларын білетін боласың.</a:t>
            </a: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0" dirty="0">
              <a:solidFill>
                <a:srgbClr val="0070C0"/>
              </a:solidFill>
            </a:endParaRPr>
          </a:p>
        </p:txBody>
      </p:sp>
      <p:pic>
        <p:nvPicPr>
          <p:cNvPr id="7173" name="Picture 6" descr="Изображение 7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-3013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92080" y="188913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15-17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2478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Illustration of a star. - stock photo free">
            <a:extLst>
              <a:ext uri="{FF2B5EF4-FFF2-40B4-BE49-F238E27FC236}">
                <a16:creationId xmlns:a16="http://schemas.microsoft.com/office/drawing/2014/main" id="{2A2CF874-4B32-4AC6-81B4-4C0020C7F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18" y="5168190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llustration of a star. - stock photo free">
            <a:extLst>
              <a:ext uri="{FF2B5EF4-FFF2-40B4-BE49-F238E27FC236}">
                <a16:creationId xmlns:a16="http://schemas.microsoft.com/office/drawing/2014/main" id="{C6D06F4C-8500-4277-AA49-2AA742ACF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86" y="2085397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CC4C8B1B-99A7-4BC2-BE38-F33D22F7C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227" y="71225"/>
            <a:ext cx="8229600" cy="593752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Кел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ойнайық</a:t>
            </a:r>
            <a:r>
              <a:rPr lang="ru-RU" sz="4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ru-RU" sz="40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ru-RU" sz="4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тап</a:t>
            </a:r>
            <a:r>
              <a:rPr lang="ru-RU" sz="40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1-минутта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жұлдызшада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септелу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080" name="Picture 8" descr="БІЛІМ БЕРУ БАСҚАРМАСЫ БІЛІМ БЕРУДІ ДАМЫТУДЫҢ ИННОВАЦИЯЛЫҚ ОРТАЛЫҒЫ М">
            <a:extLst>
              <a:ext uri="{FF2B5EF4-FFF2-40B4-BE49-F238E27FC236}">
                <a16:creationId xmlns:a16="http://schemas.microsoft.com/office/drawing/2014/main" id="{B23DE861-5F91-4950-9F67-90F844D62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249760" cy="123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EF792344-4603-4185-883E-4C19E0C0E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5336" y="5571742"/>
            <a:ext cx="1268664" cy="126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Illustration of a star. - stock photo free">
            <a:extLst>
              <a:ext uri="{FF2B5EF4-FFF2-40B4-BE49-F238E27FC236}">
                <a16:creationId xmlns:a16="http://schemas.microsoft.com/office/drawing/2014/main" id="{444B1C19-E9E9-4A6D-8FC6-4832815D0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689" y="3644404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Illustration of a star. - stock photo free">
            <a:extLst>
              <a:ext uri="{FF2B5EF4-FFF2-40B4-BE49-F238E27FC236}">
                <a16:creationId xmlns:a16="http://schemas.microsoft.com/office/drawing/2014/main" id="{1AF04DB1-2A6E-494E-976E-15E57823D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97" y="3779666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llustration of a star. - stock photo free">
            <a:extLst>
              <a:ext uri="{FF2B5EF4-FFF2-40B4-BE49-F238E27FC236}">
                <a16:creationId xmlns:a16="http://schemas.microsoft.com/office/drawing/2014/main" id="{C8F139C0-6B77-449C-860B-48EAE3570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12" y="4582683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Illustration of a star. - stock photo free">
            <a:extLst>
              <a:ext uri="{FF2B5EF4-FFF2-40B4-BE49-F238E27FC236}">
                <a16:creationId xmlns:a16="http://schemas.microsoft.com/office/drawing/2014/main" id="{35C516D6-2A79-4B87-81C0-06360E8F1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850" y="5002100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Illustration of a star. - stock photo free">
            <a:extLst>
              <a:ext uri="{FF2B5EF4-FFF2-40B4-BE49-F238E27FC236}">
                <a16:creationId xmlns:a16="http://schemas.microsoft.com/office/drawing/2014/main" id="{9F8EFBC7-EB03-4A9B-BC48-E6DA32422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505" y="2557698"/>
            <a:ext cx="2098725" cy="13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CF832D02-2489-49BF-9787-A06366AC4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16" y="2453701"/>
            <a:ext cx="1882552" cy="562074"/>
          </a:xfrm>
        </p:spPr>
        <p:txBody>
          <a:bodyPr>
            <a:normAutofit fontScale="90000"/>
          </a:bodyPr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гүл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2E28C7C4-3EC0-4325-88D8-AACBE9DC4011}"/>
              </a:ext>
            </a:extLst>
          </p:cNvPr>
          <p:cNvSpPr txBox="1">
            <a:spLocks/>
          </p:cNvSpPr>
          <p:nvPr/>
        </p:nvSpPr>
        <p:spPr>
          <a:xfrm>
            <a:off x="1202328" y="4207138"/>
            <a:ext cx="188255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суда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63D9904B-A336-4337-B207-1C5E12BFCBFF}"/>
              </a:ext>
            </a:extLst>
          </p:cNvPr>
          <p:cNvSpPr txBox="1">
            <a:spLocks/>
          </p:cNvSpPr>
          <p:nvPr/>
        </p:nvSpPr>
        <p:spPr>
          <a:xfrm>
            <a:off x="3345273" y="4995908"/>
            <a:ext cx="188255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тауға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44ADDACA-E12D-400B-8A7A-7347D5CC1D48}"/>
              </a:ext>
            </a:extLst>
          </p:cNvPr>
          <p:cNvSpPr txBox="1">
            <a:spLocks/>
          </p:cNvSpPr>
          <p:nvPr/>
        </p:nvSpPr>
        <p:spPr>
          <a:xfrm>
            <a:off x="5553343" y="4090913"/>
            <a:ext cx="1467416" cy="591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күннің</a:t>
            </a:r>
            <a:endParaRPr lang="ru-KZ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AFB74416-ED30-4178-925A-C2BF00E047B6}"/>
              </a:ext>
            </a:extLst>
          </p:cNvPr>
          <p:cNvSpPr txBox="1">
            <a:spLocks/>
          </p:cNvSpPr>
          <p:nvPr/>
        </p:nvSpPr>
        <p:spPr>
          <a:xfrm>
            <a:off x="5553343" y="5368006"/>
            <a:ext cx="1662035" cy="690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аймен</a:t>
            </a:r>
            <a:endParaRPr lang="ru-KZ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Заголовок 1">
            <a:extLst>
              <a:ext uri="{FF2B5EF4-FFF2-40B4-BE49-F238E27FC236}">
                <a16:creationId xmlns:a16="http://schemas.microsoft.com/office/drawing/2014/main" id="{78363703-440C-4908-9452-03174688F234}"/>
              </a:ext>
            </a:extLst>
          </p:cNvPr>
          <p:cNvSpPr txBox="1">
            <a:spLocks/>
          </p:cNvSpPr>
          <p:nvPr/>
        </p:nvSpPr>
        <p:spPr>
          <a:xfrm>
            <a:off x="1272539" y="5547927"/>
            <a:ext cx="1634063" cy="598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шөпті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Заголовок 1">
            <a:extLst>
              <a:ext uri="{FF2B5EF4-FFF2-40B4-BE49-F238E27FC236}">
                <a16:creationId xmlns:a16="http://schemas.microsoft.com/office/drawing/2014/main" id="{33A4B72A-CED4-4896-80DE-990980BAF529}"/>
              </a:ext>
            </a:extLst>
          </p:cNvPr>
          <p:cNvSpPr txBox="1">
            <a:spLocks/>
          </p:cNvSpPr>
          <p:nvPr/>
        </p:nvSpPr>
        <p:spPr>
          <a:xfrm>
            <a:off x="7062080" y="2980766"/>
            <a:ext cx="188255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қардан</a:t>
            </a:r>
            <a:endParaRPr lang="ru-K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Балалар Әлемі : : Ертегілер әлемі : : Ай неге жалаңаш қалды">
            <a:extLst>
              <a:ext uri="{FF2B5EF4-FFF2-40B4-BE49-F238E27FC236}">
                <a16:creationId xmlns:a16="http://schemas.microsoft.com/office/drawing/2014/main" id="{A114C24A-8F3A-4266-A2E7-B243F1572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461" y="2295499"/>
            <a:ext cx="324036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918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A573581-CB5F-4724-B29C-73F4062C0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210143"/>
              </p:ext>
            </p:extLst>
          </p:nvPr>
        </p:nvGraphicFramePr>
        <p:xfrm>
          <a:off x="1524000" y="2628280"/>
          <a:ext cx="5352256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>
                  <a:extLst>
                    <a:ext uri="{9D8B030D-6E8A-4147-A177-3AD203B41FA5}">
                      <a16:colId xmlns:a16="http://schemas.microsoft.com/office/drawing/2014/main" val="625024367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4714928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 септік 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гүл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936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Ілік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күннің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60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тауға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6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шөпті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8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31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қардан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853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Көмектес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аймен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874797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5BDB290-ECA9-44ED-8483-017F869D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1597"/>
            <a:ext cx="8229600" cy="479131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7" name="Picture 2" descr="Сабақ жоспары. Тақырыбы: &quot;Ертегілер&quot;">
            <a:extLst>
              <a:ext uri="{FF2B5EF4-FFF2-40B4-BE49-F238E27FC236}">
                <a16:creationId xmlns:a16="http://schemas.microsoft.com/office/drawing/2014/main" id="{BB82E60B-9567-463F-909C-DD40E9178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80" y="5382344"/>
            <a:ext cx="1336281" cy="133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D5FF55-97B0-4205-A3C9-55D16595C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0FA66F9-B821-416F-A316-3CE3F403D03D}"/>
              </a:ext>
            </a:extLst>
          </p:cNvPr>
          <p:cNvSpPr txBox="1"/>
          <p:nvPr/>
        </p:nvSpPr>
        <p:spPr>
          <a:xfrm>
            <a:off x="930826" y="951903"/>
            <a:ext cx="728234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Орнын</a:t>
            </a:r>
            <a:r>
              <a:rPr lang="ru-RU" sz="4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тап</a:t>
            </a:r>
            <a:r>
              <a:rPr lang="ru-RU" sz="4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8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1-минутта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жұлдызшада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септелу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3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Түбір мен қосымша">
            <a:extLst>
              <a:ext uri="{FF2B5EF4-FFF2-40B4-BE49-F238E27FC236}">
                <a16:creationId xmlns:a16="http://schemas.microsoft.com/office/drawing/2014/main" id="{28FE8081-EDA9-48A6-A455-73516C59B6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2" t="18664" r="9294" b="10829"/>
          <a:stretch/>
        </p:blipFill>
        <p:spPr bwMode="auto">
          <a:xfrm>
            <a:off x="1979712" y="1556792"/>
            <a:ext cx="5472608" cy="3168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5F8373F-9327-45EC-B0E0-446E96E5266F}"/>
              </a:ext>
            </a:extLst>
          </p:cNvPr>
          <p:cNvSpPr/>
          <p:nvPr/>
        </p:nvSpPr>
        <p:spPr>
          <a:xfrm>
            <a:off x="2483768" y="514844"/>
            <a:ext cx="49685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Изображение 717">
            <a:extLst>
              <a:ext uri="{FF2B5EF4-FFF2-40B4-BE49-F238E27FC236}">
                <a16:creationId xmlns:a16="http://schemas.microsoft.com/office/drawing/2014/main" id="{1E7552F0-5687-4371-898C-BD83968ED2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02"/>
            <a:ext cx="8636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🤔 ойлану Emoji жоғары сапалы үлкен сурет және Unicode ақпарат | Emoji  Эмодзи сөздігі 📓 | EmojiAll Қазақ ресми сайты">
            <a:extLst>
              <a:ext uri="{FF2B5EF4-FFF2-40B4-BE49-F238E27FC236}">
                <a16:creationId xmlns:a16="http://schemas.microsoft.com/office/drawing/2014/main" id="{1DDB5F96-A5FC-45BF-9B1A-B06AE587E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427" y="5786437"/>
            <a:ext cx="107156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19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6884E-A8E4-400A-B7C1-3E43D7A5B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Қайталайық...</a:t>
            </a:r>
            <a:endParaRPr lang="ru-KZ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149347-AEE0-4E77-8FBF-1191B796D245}"/>
              </a:ext>
            </a:extLst>
          </p:cNvPr>
          <p:cNvSpPr txBox="1"/>
          <p:nvPr/>
        </p:nvSpPr>
        <p:spPr>
          <a:xfrm>
            <a:off x="275059" y="1294914"/>
            <a:ext cx="859388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Заттың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атын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білдіретін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кім</a:t>
            </a:r>
            <a:r>
              <a:rPr lang="ru-RU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? не? </a:t>
            </a:r>
            <a:r>
              <a:rPr lang="ru-RU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кімдер</a:t>
            </a:r>
            <a:r>
              <a:rPr lang="ru-RU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нелер</a:t>
            </a:r>
            <a:r>
              <a:rPr lang="ru-RU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?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деген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сұраққа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жауап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беретін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сөз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табы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зат</a:t>
            </a:r>
            <a:r>
              <a:rPr lang="ru-RU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есім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деп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0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аталады</a:t>
            </a:r>
            <a:r>
              <a:rPr lang="ru-RU" sz="2800" b="0" dirty="0">
                <a:solidFill>
                  <a:srgbClr val="7030A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b="0" dirty="0">
              <a:solidFill>
                <a:srgbClr val="7030A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C35712A-5A19-417A-BE3A-8B3FB2E60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35061"/>
            <a:ext cx="865707" cy="74377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E72EE78-E8D8-42BF-A844-7033CFCF5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12099"/>
            <a:ext cx="1005927" cy="1005927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B32188B-497F-4B3A-9795-46EE2EA3E66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6693" b="7715"/>
          <a:stretch/>
        </p:blipFill>
        <p:spPr>
          <a:xfrm>
            <a:off x="230832" y="2238303"/>
            <a:ext cx="8455968" cy="332478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9E9384-70E7-4512-8FB7-6A81F53603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16816" y="2420888"/>
            <a:ext cx="1926503" cy="1327585"/>
          </a:xfrm>
          <a:prstGeom prst="rect">
            <a:avLst/>
          </a:prstGeom>
        </p:spPr>
      </p:pic>
      <p:pic>
        <p:nvPicPr>
          <p:cNvPr id="10" name="Picture 2" descr="2 сынып ӘДЕБИЕТТІК ОҚУ 30 тақырып – «Атамұра»">
            <a:extLst>
              <a:ext uri="{FF2B5EF4-FFF2-40B4-BE49-F238E27FC236}">
                <a16:creationId xmlns:a16="http://schemas.microsoft.com/office/drawing/2014/main" id="{FEBFF7CF-8384-4DB2-8CFC-FA3722C9A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113" y="5563086"/>
            <a:ext cx="2191806" cy="1102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585F0BF-34FD-4390-9CE6-B44B0CE5F1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3039" y="5507243"/>
            <a:ext cx="1728193" cy="1209724"/>
          </a:xfrm>
          <a:prstGeom prst="rect">
            <a:avLst/>
          </a:prstGeom>
        </p:spPr>
      </p:pic>
      <p:sp>
        <p:nvSpPr>
          <p:cNvPr id="16" name="Стрелка: вверх 15">
            <a:extLst>
              <a:ext uri="{FF2B5EF4-FFF2-40B4-BE49-F238E27FC236}">
                <a16:creationId xmlns:a16="http://schemas.microsoft.com/office/drawing/2014/main" id="{1E3AB275-634C-4EF0-9BBF-0A045142C256}"/>
              </a:ext>
            </a:extLst>
          </p:cNvPr>
          <p:cNvSpPr/>
          <p:nvPr/>
        </p:nvSpPr>
        <p:spPr>
          <a:xfrm rot="5400000">
            <a:off x="4571999" y="5740306"/>
            <a:ext cx="576065" cy="6048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226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1950C-C00E-4D30-A7A3-E2980E754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286000"/>
            <a:ext cx="8352928" cy="1143000"/>
          </a:xfrm>
        </p:spPr>
        <p:txBody>
          <a:bodyPr>
            <a:noAutofit/>
          </a:bodyPr>
          <a:lstStyle/>
          <a:p>
            <a:pPr algn="just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Сөйлемдегі сөздерді бір-бірімен байланыстырып тұратын қосымшалар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септік жалғауы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 Зат есімнің септік жалғауы арқылы өзгеруі зат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есімнің септелуі деп аталады.  Қазақ тілінде жеті септік бар: </a:t>
            </a:r>
            <a:r>
              <a:rPr lang="kk-K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атау, ілік, барыс, табыс, жатыс, шығыс, көмектес.</a:t>
            </a:r>
            <a:endParaRPr lang="ru-KZ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46E3D34-940E-4CC9-927B-5D73AFBF3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FA880B-0F5D-4131-AB35-E0B1BDCCD0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2412"/>
            <a:ext cx="8230313" cy="1182727"/>
          </a:xfrm>
          <a:prstGeom prst="rect">
            <a:avLst/>
          </a:prstGeom>
        </p:spPr>
      </p:pic>
      <p:pic>
        <p:nvPicPr>
          <p:cNvPr id="3078" name="Picture 6" descr="кітап оқу - Мақалалар - Bilim - All">
            <a:extLst>
              <a:ext uri="{FF2B5EF4-FFF2-40B4-BE49-F238E27FC236}">
                <a16:creationId xmlns:a16="http://schemas.microsoft.com/office/drawing/2014/main" id="{7176D34A-39C1-4AFA-AE15-592A6DAEB0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2" y="4583520"/>
            <a:ext cx="2571750" cy="17716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004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DCF227-7766-426C-9ED6-A331B413E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 есімнің септелуі</a:t>
            </a:r>
            <a:endParaRPr lang="ru-KZ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99999999">
            <a:extLst>
              <a:ext uri="{FF2B5EF4-FFF2-40B4-BE49-F238E27FC236}">
                <a16:creationId xmlns:a16="http://schemas.microsoft.com/office/drawing/2014/main" id="{D1BD7E51-8962-4BF2-A0F0-91894C8E1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92" y="1672434"/>
            <a:ext cx="7859216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3BD0031-486E-4CA1-9DFD-7A3AF828B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65707" cy="743776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9B08CE3-F0BA-49DE-AA8C-0DD759B4B1AA}"/>
              </a:ext>
            </a:extLst>
          </p:cNvPr>
          <p:cNvSpPr txBox="1">
            <a:spLocks/>
          </p:cNvSpPr>
          <p:nvPr/>
        </p:nvSpPr>
        <p:spPr>
          <a:xfrm>
            <a:off x="3563888" y="3573016"/>
            <a:ext cx="1306488" cy="5048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Қайда?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855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78B28AF-CB24-47FB-9D39-561F698C7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221578"/>
              </p:ext>
            </p:extLst>
          </p:nvPr>
        </p:nvGraphicFramePr>
        <p:xfrm>
          <a:off x="1524000" y="2131060"/>
          <a:ext cx="6096000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>
                  <a:extLst>
                    <a:ext uri="{9D8B030D-6E8A-4147-A177-3AD203B41FA5}">
                      <a16:colId xmlns:a16="http://schemas.microsoft.com/office/drawing/2014/main" val="1552014866"/>
                    </a:ext>
                  </a:extLst>
                </a:gridCol>
                <a:gridCol w="1952104">
                  <a:extLst>
                    <a:ext uri="{9D8B030D-6E8A-4147-A177-3AD203B41FA5}">
                      <a16:colId xmlns:a16="http://schemas.microsoft.com/office/drawing/2014/main" val="31073508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824435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 септік 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8491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Ілік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адамның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табиғаттың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14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адамға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табиғатқа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адамды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табиғатты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79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адамда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табиғатта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644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адамнан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табиғаттан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82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Көмектес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адаммен 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табиғатпен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607823"/>
                  </a:ext>
                </a:extLst>
              </a:tr>
            </a:tbl>
          </a:graphicData>
        </a:graphic>
      </p:graphicFrame>
      <p:sp>
        <p:nvSpPr>
          <p:cNvPr id="7" name="Заголовок 27">
            <a:extLst>
              <a:ext uri="{FF2B5EF4-FFF2-40B4-BE49-F238E27FC236}">
                <a16:creationId xmlns:a16="http://schemas.microsoft.com/office/drawing/2014/main" id="{5636BA74-D436-4184-87C0-258C77CC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072" y="188640"/>
            <a:ext cx="3682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29-жаттығу  </a:t>
            </a:r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17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8DF2E2-30F5-49C4-8C78-C80EADC5D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3E3A6465-1FA6-4FDA-9447-A10E579A4E34}"/>
              </a:ext>
            </a:extLst>
          </p:cNvPr>
          <p:cNvSpPr txBox="1">
            <a:spLocks/>
          </p:cNvSpPr>
          <p:nvPr/>
        </p:nvSpPr>
        <p:spPr>
          <a:xfrm>
            <a:off x="-324544" y="1399609"/>
            <a:ext cx="8229600" cy="573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Адам, табиғат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 септеп жазайық.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29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A573581-CB5F-4724-B29C-73F4062C0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998539"/>
              </p:ext>
            </p:extLst>
          </p:nvPr>
        </p:nvGraphicFramePr>
        <p:xfrm>
          <a:off x="1524000" y="2348880"/>
          <a:ext cx="6096000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>
                  <a:extLst>
                    <a:ext uri="{9D8B030D-6E8A-4147-A177-3AD203B41FA5}">
                      <a16:colId xmlns:a16="http://schemas.microsoft.com/office/drawing/2014/main" val="625024367"/>
                    </a:ext>
                  </a:extLst>
                </a:gridCol>
                <a:gridCol w="1952104">
                  <a:extLst>
                    <a:ext uri="{9D8B030D-6E8A-4147-A177-3AD203B41FA5}">
                      <a16:colId xmlns:a16="http://schemas.microsoft.com/office/drawing/2014/main" val="24714928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12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 септік 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936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Ілік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60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6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8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31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853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Көмектес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87479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3AB6117-1259-4295-9FB3-0BC0BA6461E1}"/>
              </a:ext>
            </a:extLst>
          </p:cNvPr>
          <p:cNvSpPr txBox="1"/>
          <p:nvPr/>
        </p:nvSpPr>
        <p:spPr>
          <a:xfrm>
            <a:off x="1524000" y="168320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kumimoji="0" lang="kk-K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тау 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сөздерін септеп жаз.</a:t>
            </a:r>
            <a:endParaRPr kumimoji="0" lang="ru-K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5BDB290-ECA9-44ED-8483-017F869D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1597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Өздік жұмыс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D5FF55-97B0-4205-A3C9-55D16595C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pic>
        <p:nvPicPr>
          <p:cNvPr id="9" name="Picture 2" descr="201-ге дейінгі бейнелермен 50 түрлі сағат сағаттары Өмірдегі стильдер -  Сұлулық және сән - 2021">
            <a:extLst>
              <a:ext uri="{FF2B5EF4-FFF2-40B4-BE49-F238E27FC236}">
                <a16:creationId xmlns:a16="http://schemas.microsoft.com/office/drawing/2014/main" id="{18709025-3CAF-4CEB-9B1F-731A0218D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256" y="5359273"/>
            <a:ext cx="1268664" cy="126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7804B16-A1C6-465C-AEE5-F9BD662FFA73}"/>
              </a:ext>
            </a:extLst>
          </p:cNvPr>
          <p:cNvSpPr txBox="1"/>
          <p:nvPr/>
        </p:nvSpPr>
        <p:spPr>
          <a:xfrm>
            <a:off x="249080" y="5206309"/>
            <a:ext cx="5846920" cy="1487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Дескриптор: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ережені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қайталайды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зат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есімнің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септелуін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еске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түсіреді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сұрақтар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қою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арқылы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орындарын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анықтайды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2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0133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4A573581-CB5F-4724-B29C-73F4062C0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851315"/>
              </p:ext>
            </p:extLst>
          </p:nvPr>
        </p:nvGraphicFramePr>
        <p:xfrm>
          <a:off x="1524000" y="2348880"/>
          <a:ext cx="6096000" cy="277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896">
                  <a:extLst>
                    <a:ext uri="{9D8B030D-6E8A-4147-A177-3AD203B41FA5}">
                      <a16:colId xmlns:a16="http://schemas.microsoft.com/office/drawing/2014/main" val="625024367"/>
                    </a:ext>
                  </a:extLst>
                </a:gridCol>
                <a:gridCol w="1952104">
                  <a:extLst>
                    <a:ext uri="{9D8B030D-6E8A-4147-A177-3AD203B41FA5}">
                      <a16:colId xmlns:a16="http://schemas.microsoft.com/office/drawing/2014/main" val="247149281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12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Атау септік 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936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Ілік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ананың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таудың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60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анаға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тауға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496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ананы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тауды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854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анада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тауда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731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Шығыс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анадан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таудан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853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Көмектес септік</a:t>
                      </a:r>
                      <a:endParaRPr lang="ru-KZ" sz="2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анамен</a:t>
                      </a:r>
                      <a:endParaRPr lang="ru-KZ" sz="20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таумен</a:t>
                      </a:r>
                      <a:endParaRPr lang="ru-KZ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87479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3AB6117-1259-4295-9FB3-0BC0BA6461E1}"/>
              </a:ext>
            </a:extLst>
          </p:cNvPr>
          <p:cNvSpPr txBox="1"/>
          <p:nvPr/>
        </p:nvSpPr>
        <p:spPr>
          <a:xfrm>
            <a:off x="1524000" y="168320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0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kumimoji="0" lang="kk-K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тау  </a:t>
            </a: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сөздерін септеп жаз.</a:t>
            </a:r>
            <a:endParaRPr kumimoji="0" lang="ru-K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5BDB290-ECA9-44ED-8483-017F869D7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1597"/>
            <a:ext cx="8229600" cy="11430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7" name="Picture 2" descr="Сабақ жоспары. Тақырыбы: &quot;Ертегілер&quot;">
            <a:extLst>
              <a:ext uri="{FF2B5EF4-FFF2-40B4-BE49-F238E27FC236}">
                <a16:creationId xmlns:a16="http://schemas.microsoft.com/office/drawing/2014/main" id="{BB82E60B-9567-463F-909C-DD40E9178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780" y="5382344"/>
            <a:ext cx="1336281" cy="133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DD5FF55-97B0-4205-A3C9-55D16595C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938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4EDC6B-83A2-4FEA-BF21-8340B7697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700808"/>
            <a:ext cx="7416824" cy="1143000"/>
          </a:xfrm>
        </p:spPr>
        <p:txBody>
          <a:bodyPr>
            <a:normAutofit fontScale="90000"/>
          </a:bodyPr>
          <a:lstStyle/>
          <a:p>
            <a:pPr algn="just"/>
            <a:br>
              <a:rPr lang="kk-KZ" dirty="0"/>
            </a:br>
            <a:br>
              <a:rPr lang="kk-KZ" dirty="0"/>
            </a:br>
            <a:br>
              <a:rPr lang="kk-KZ" dirty="0"/>
            </a:br>
            <a:b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(Не?) – шөлге өте төзімді әрі жүйрік, есті жануар.     (Нені?) «</a:t>
            </a:r>
            <a:r>
              <a:rPr lang="kk-KZ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киік»деп</a:t>
            </a: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атайды. Олар сағатына 60-70 шақырым жылдамдықпен ұзақ жүгіретін көрінеді.                                              </a:t>
            </a:r>
            <a:b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(Ненің?)  қорегі – өсімдік. Күз айларында көк шөптің қоры мол болса да, жусанмен қоректенеді. Себебі оның құрамында іштегі зиянды құрттарды жоятын заттар бар. Міне, киіктердің өзін-өзі емдеуі-табиғаттың оларға берген тамаша қасиеті.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D0066E7-7CDF-4D77-8A5E-2576C8E9EE83}"/>
              </a:ext>
            </a:extLst>
          </p:cNvPr>
          <p:cNvSpPr txBox="1">
            <a:spLocks/>
          </p:cNvSpPr>
          <p:nvPr/>
        </p:nvSpPr>
        <p:spPr>
          <a:xfrm>
            <a:off x="113301" y="692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Сұрақтардың орнына </a:t>
            </a:r>
            <a:r>
              <a:rPr lang="kk-K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ақбөкен</a:t>
            </a:r>
            <a:r>
              <a:rPr lang="kk-K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сөзін қойып, мәтінді көшіріп жаз.</a:t>
            </a:r>
            <a:endParaRPr lang="ru-K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27">
            <a:extLst>
              <a:ext uri="{FF2B5EF4-FFF2-40B4-BE49-F238E27FC236}">
                <a16:creationId xmlns:a16="http://schemas.microsoft.com/office/drawing/2014/main" id="{F2553A5B-FE0A-4ECB-8249-A8322C2ECDD9}"/>
              </a:ext>
            </a:extLst>
          </p:cNvPr>
          <p:cNvSpPr txBox="1">
            <a:spLocks/>
          </p:cNvSpPr>
          <p:nvPr/>
        </p:nvSpPr>
        <p:spPr>
          <a:xfrm>
            <a:off x="5220072" y="188640"/>
            <a:ext cx="3682752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ІІІ-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тоқсан</a:t>
            </a:r>
            <a:b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атауы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құбылыстары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27-жаттығу  </a:t>
            </a:r>
            <a:r>
              <a:rPr lang="kk-KZ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 бет</a:t>
            </a:r>
            <a:endParaRPr lang="ru-RU" sz="1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62E702-AB7F-4A04-B22E-0AE8FC0303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pic>
        <p:nvPicPr>
          <p:cNvPr id="5122" name="Picture 2" descr="АУЫЛ ТҰРҒЫНДАРЫ – КИІКТІ ҚОРҒАЙДЫ — «ЕлАна» әлеуметтік, қоғамдық-танымдық  сайты">
            <a:extLst>
              <a:ext uri="{FF2B5EF4-FFF2-40B4-BE49-F238E27FC236}">
                <a16:creationId xmlns:a16="http://schemas.microsoft.com/office/drawing/2014/main" id="{260AEDC7-DB74-4D39-9AAA-483DABC7F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66691"/>
            <a:ext cx="2571750" cy="16561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1DC7690-EED5-4A64-B516-D9F841FD7414}"/>
              </a:ext>
            </a:extLst>
          </p:cNvPr>
          <p:cNvSpPr txBox="1"/>
          <p:nvPr/>
        </p:nvSpPr>
        <p:spPr>
          <a:xfrm>
            <a:off x="3632812" y="5157192"/>
            <a:ext cx="5472608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    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Дескриптор: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Ақбөкен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туралы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мәліметтер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жазады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сұрақпен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жасырылған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сөздерді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табады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indent="0">
              <a:spcBef>
                <a:spcPts val="100"/>
              </a:spcBef>
              <a:spcAft>
                <a:spcPts val="100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сөздерге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сұрақ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қойып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қай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септік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екенін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18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анықтайды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;</a:t>
            </a:r>
            <a:endParaRPr lang="ru-RU" sz="1200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637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926680D-1129-4BCE-AE1E-CF8029ED0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84" y="2286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Не?  ақбөкен - атау септік</a:t>
            </a:r>
            <a:b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Нені?  </a:t>
            </a:r>
            <a:r>
              <a:rPr lang="kk-K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ақбөкен+ді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табыс септік</a:t>
            </a:r>
            <a:b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Ненің?  </a:t>
            </a:r>
            <a:r>
              <a:rPr lang="kk-KZ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ақбөкен+нің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ілік септік</a:t>
            </a: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8C46F087-4E39-450A-B892-DCE9512DF396}"/>
              </a:ext>
            </a:extLst>
          </p:cNvPr>
          <p:cNvSpPr txBox="1">
            <a:spLocks/>
          </p:cNvSpPr>
          <p:nvPr/>
        </p:nvSpPr>
        <p:spPr>
          <a:xfrm>
            <a:off x="457200" y="50159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kk-KZ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Өзіңді тексер:</a:t>
            </a:r>
            <a:br>
              <a:rPr 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KZ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7532E59-69C2-4776-921B-8E76F6698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6" y="86193"/>
            <a:ext cx="865707" cy="749873"/>
          </a:xfrm>
          <a:prstGeom prst="rect">
            <a:avLst/>
          </a:prstGeom>
        </p:spPr>
      </p:pic>
      <p:pic>
        <p:nvPicPr>
          <p:cNvPr id="6146" name="Picture 2" descr="Презентация Математика сабағынан &quot;Жеті күн&quot; 1 сынып">
            <a:extLst>
              <a:ext uri="{FF2B5EF4-FFF2-40B4-BE49-F238E27FC236}">
                <a16:creationId xmlns:a16="http://schemas.microsoft.com/office/drawing/2014/main" id="{244F2C38-CC06-42C7-A03C-7C17EB521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1" t="42684" r="21651"/>
          <a:stretch/>
        </p:blipFill>
        <p:spPr bwMode="auto">
          <a:xfrm>
            <a:off x="6948264" y="5278519"/>
            <a:ext cx="2039924" cy="157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886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482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 Сабақтың тақырыбы:    Зат есімнің септелуі Сабақтың мақсаты: Зат есім септіктерінің атын, сұрақтарын, олардың жалғауларын білетін боласың.        </vt:lpstr>
      <vt:lpstr>Қайталайық...</vt:lpstr>
      <vt:lpstr>      Сөйлемдегі сөздерді бір-бірімен байланыстырып тұратын қосымшалар септік жалғауы деп аталады. Зат есімнің септік жалғауы арқылы өзгеруі зат  есімнің септелуі деп аталады.  Қазақ тілінде жеті септік бар: атау, ілік, барыс, табыс, жатыс, шығыс, көмектес.</vt:lpstr>
      <vt:lpstr>Зат есімнің септелуі</vt:lpstr>
      <vt:lpstr>Қазақ тілі 4 сынып ІІІ-тоқсан Бөлім атауы: Табиғат құбылыстары 29-жаттығу  17 бет</vt:lpstr>
      <vt:lpstr>Өздік жұмыс </vt:lpstr>
      <vt:lpstr>Өзіңді тексер: </vt:lpstr>
      <vt:lpstr>            (Не?) – шөлге өте төзімді әрі жүйрік, есті жануар.     (Нені?) «киік»деп атайды. Олар сағатына 60-70 шақырым жылдамдықпен ұзақ жүгіретін көрінеді.                                                       (Ненің?)  қорегі – өсімдік. Күз айларында көк шөптің қоры мол болса да, жусанмен қоректенеді. Себебі оның құрамында іштегі зиянды құрттарды жоятын заттар бар. Міне, киіктердің өзін-өзі емдеуі-табиғаттың оларға берген тамаша қасиеті.</vt:lpstr>
      <vt:lpstr>Не?  ақбөкен - атау септік Нені?  ақбөкен+ді  - табыс септік Ненің?  ақбөкен+нің  - ілік септік</vt:lpstr>
      <vt:lpstr>гүл</vt:lpstr>
      <vt:lpstr>Өзіңді тексер: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Тұрақты сөз тіркестері Сабақтың мақсаты: Тұрақты сөз тіркестерді  ажыратып, олардың мағынасын түсінесің. </dc:title>
  <dc:creator>1</dc:creator>
  <cp:lastModifiedBy>1</cp:lastModifiedBy>
  <cp:revision>112</cp:revision>
  <dcterms:created xsi:type="dcterms:W3CDTF">2020-11-17T16:31:08Z</dcterms:created>
  <dcterms:modified xsi:type="dcterms:W3CDTF">2021-01-15T20:37:56Z</dcterms:modified>
</cp:coreProperties>
</file>