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94" r:id="rId3"/>
    <p:sldId id="335" r:id="rId4"/>
    <p:sldId id="337" r:id="rId5"/>
    <p:sldId id="320" r:id="rId6"/>
    <p:sldId id="340" r:id="rId7"/>
    <p:sldId id="336" r:id="rId8"/>
    <p:sldId id="342" r:id="rId9"/>
    <p:sldId id="338" r:id="rId10"/>
    <p:sldId id="343" r:id="rId11"/>
    <p:sldId id="344" r:id="rId12"/>
    <p:sldId id="345" r:id="rId13"/>
    <p:sldId id="346" r:id="rId14"/>
    <p:sldId id="347" r:id="rId15"/>
    <p:sldId id="339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5426394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2460535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4291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518083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7927480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5831761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0523742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5771320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5460048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7260148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0657941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7166528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6780476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463608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8765286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3249739"/>
            <a:ext cx="7711857" cy="1675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buClr>
                <a:srgbClr val="000000"/>
              </a:buClr>
            </a:pPr>
            <a:r>
              <a:rPr lang="ru-RU" sz="2800" b="1" dirty="0" smtClean="0"/>
              <a:t>Гроза</a:t>
            </a:r>
          </a:p>
          <a:p>
            <a:pPr algn="ctr">
              <a:buClr>
                <a:srgbClr val="000000"/>
              </a:buClr>
            </a:pPr>
            <a:r>
              <a:rPr lang="ru-RU" altLang="ru-RU" sz="2500" b="1" dirty="0" smtClean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Русский язык. 4 класс</a:t>
            </a: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Прямоугольник 6"/>
          <p:cNvSpPr/>
          <p:nvPr/>
        </p:nvSpPr>
        <p:spPr>
          <a:xfrm>
            <a:off x="539553" y="404664"/>
            <a:ext cx="7344816" cy="61924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Составьте с несколькими наречиями слововосочетания </a:t>
            </a:r>
            <a:r>
              <a:rPr lang="kk-KZ" sz="2400" b="1" i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 поставьте вопросы к ним по </a:t>
            </a:r>
            <a:r>
              <a:rPr lang="kk-KZ" sz="2400" b="1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образцу</a:t>
            </a:r>
            <a:r>
              <a:rPr lang="kk-KZ" sz="2400" b="1" i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kk-KZ" sz="2400" dirty="0" smtClean="0"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3200" b="1" dirty="0" smtClean="0">
              <a:solidFill>
                <a:schemeClr val="accent4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глагол </a:t>
            </a:r>
            <a:r>
              <a:rPr lang="kk-KZ" sz="3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 наречие</a:t>
            </a:r>
            <a:endParaRPr lang="ru-RU" sz="32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kk-KZ" sz="24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светит (как?) </a:t>
            </a:r>
            <a:r>
              <a:rPr lang="kk-KZ" sz="24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ярко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kk-KZ" sz="2400" b="1" i="1" dirty="0">
                <a:solidFill>
                  <a:srgbClr val="3333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</a:t>
            </a:r>
            <a:r>
              <a:rPr lang="kk-KZ" sz="2400" b="1" i="1" dirty="0" smtClean="0">
                <a:solidFill>
                  <a:srgbClr val="3333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ежит ...</a:t>
            </a:r>
            <a:endParaRPr lang="ru-RU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kk-KZ" sz="2400" b="1" i="1" dirty="0">
                <a:solidFill>
                  <a:srgbClr val="3333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</a:t>
            </a:r>
            <a:r>
              <a:rPr lang="kk-KZ" sz="2400" b="1" i="1" dirty="0" smtClean="0">
                <a:solidFill>
                  <a:srgbClr val="3333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оёт ...</a:t>
            </a:r>
            <a:endParaRPr lang="ru-RU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kk-KZ" sz="2400" b="1" i="1" dirty="0">
                <a:solidFill>
                  <a:srgbClr val="3333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</a:t>
            </a:r>
            <a:r>
              <a:rPr lang="kk-KZ" sz="2400" b="1" i="1" dirty="0" smtClean="0">
                <a:solidFill>
                  <a:srgbClr val="3333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астут ...</a:t>
            </a:r>
            <a:endParaRPr lang="ru-RU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kk-KZ" sz="2400" b="1" i="1" dirty="0">
                <a:solidFill>
                  <a:srgbClr val="3333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</a:t>
            </a:r>
            <a:r>
              <a:rPr lang="kk-KZ" sz="2400" b="1" i="1" dirty="0" smtClean="0">
                <a:solidFill>
                  <a:srgbClr val="3333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оявятся ...</a:t>
            </a:r>
            <a:endParaRPr lang="ru-RU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kk-KZ" sz="2400" b="1" i="1" dirty="0">
                <a:solidFill>
                  <a:srgbClr val="3333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</a:t>
            </a:r>
            <a:r>
              <a:rPr lang="kk-KZ" sz="2400" b="1" i="1" dirty="0" smtClean="0">
                <a:solidFill>
                  <a:srgbClr val="3333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росает ...</a:t>
            </a:r>
            <a:endParaRPr lang="ru-RU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kk-KZ" sz="2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Слова-помощники: </a:t>
            </a:r>
            <a:r>
              <a:rPr lang="kk-KZ" sz="2000" b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мгновенно</a:t>
            </a:r>
            <a:r>
              <a:rPr lang="kk-KZ" sz="2000" b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темно, ярко, резко, внезапно, </a:t>
            </a:r>
            <a:r>
              <a:rPr lang="kk-KZ" sz="2000" b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непрерывно</a:t>
            </a:r>
            <a:r>
              <a:rPr lang="kk-KZ" sz="2000" b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скоро, быстро, звонко, всюду</a:t>
            </a:r>
            <a:endParaRPr lang="ru-RU" sz="2000" b="1" dirty="0"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ru-RU" sz="2400" b="1" i="1" dirty="0">
              <a:solidFill>
                <a:srgbClr val="00B0F0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6466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Прямоугольник 6"/>
          <p:cNvSpPr/>
          <p:nvPr/>
        </p:nvSpPr>
        <p:spPr>
          <a:xfrm>
            <a:off x="1691680" y="1124744"/>
            <a:ext cx="6096000" cy="332398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kk-KZ" sz="2800" b="1" dirty="0">
                <a:solidFill>
                  <a:srgbClr val="3333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бежит </a:t>
            </a:r>
            <a:r>
              <a:rPr lang="kk-KZ" sz="2800" b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(как?) </a:t>
            </a:r>
            <a:r>
              <a:rPr lang="kk-KZ" sz="2800" b="1" dirty="0">
                <a:solidFill>
                  <a:srgbClr val="3333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быстро</a:t>
            </a:r>
            <a:endParaRPr lang="ru-RU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kk-KZ" sz="2800" b="1" dirty="0">
                <a:solidFill>
                  <a:srgbClr val="3333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поёт </a:t>
            </a:r>
            <a:r>
              <a:rPr lang="kk-KZ" sz="2800" b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(как?) </a:t>
            </a:r>
            <a:r>
              <a:rPr lang="kk-KZ" sz="2800" b="1" dirty="0">
                <a:solidFill>
                  <a:srgbClr val="3333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звонко</a:t>
            </a:r>
            <a:endParaRPr lang="ru-RU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kk-KZ" sz="2800" b="1" dirty="0">
                <a:solidFill>
                  <a:srgbClr val="3333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растут </a:t>
            </a:r>
            <a:r>
              <a:rPr lang="kk-KZ" sz="2800" b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(где?) </a:t>
            </a:r>
            <a:r>
              <a:rPr lang="kk-KZ" sz="2800" b="1" dirty="0">
                <a:solidFill>
                  <a:srgbClr val="3333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всюду</a:t>
            </a:r>
            <a:endParaRPr lang="ru-RU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kk-KZ" sz="2800" b="1" dirty="0">
                <a:solidFill>
                  <a:srgbClr val="3333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появятся </a:t>
            </a:r>
            <a:r>
              <a:rPr lang="kk-KZ" sz="2800" b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(когда?) </a:t>
            </a:r>
            <a:r>
              <a:rPr lang="kk-KZ" sz="2800" b="1" dirty="0">
                <a:solidFill>
                  <a:srgbClr val="3333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скоро</a:t>
            </a:r>
            <a:endParaRPr lang="ru-RU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kk-KZ" sz="2800" b="1" dirty="0">
                <a:solidFill>
                  <a:srgbClr val="3333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бросает </a:t>
            </a:r>
            <a:r>
              <a:rPr lang="kk-KZ" sz="2800" b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(как?</a:t>
            </a:r>
            <a:r>
              <a:rPr lang="kk-KZ" sz="2800" b="1" dirty="0">
                <a:solidFill>
                  <a:schemeClr val="accent4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r>
              <a:rPr lang="kk-KZ" sz="2800" b="1" dirty="0">
                <a:solidFill>
                  <a:srgbClr val="3333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резко</a:t>
            </a:r>
            <a:endParaRPr lang="ru-RU" sz="2800" b="1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0543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TextBox 7"/>
          <p:cNvSpPr txBox="1"/>
          <p:nvPr/>
        </p:nvSpPr>
        <p:spPr>
          <a:xfrm>
            <a:off x="1547664" y="476672"/>
            <a:ext cx="54745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i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Отрицательные наречия</a:t>
            </a:r>
            <a:endParaRPr lang="ru-RU" sz="3200" b="1" i="1" dirty="0"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187624" y="1124744"/>
            <a:ext cx="873361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k-KZ" sz="28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</a:t>
            </a:r>
            <a:r>
              <a:rPr lang="kk-KZ" sz="2800" b="1" u="sng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е́</a:t>
            </a:r>
            <a:r>
              <a:rPr lang="kk-KZ" sz="28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где – н</a:t>
            </a:r>
            <a:r>
              <a:rPr lang="kk-KZ" sz="2800" b="1" u="sng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</a:t>
            </a:r>
            <a:r>
              <a:rPr lang="kk-KZ" sz="28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где́</a:t>
            </a:r>
            <a:endParaRPr lang="ru-RU" sz="28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kk-KZ" sz="28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</a:t>
            </a:r>
            <a:r>
              <a:rPr lang="kk-KZ" sz="2800" b="1" u="sng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</a:t>
            </a:r>
            <a:r>
              <a:rPr lang="kk-KZ" sz="28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́когда – н</a:t>
            </a:r>
            <a:r>
              <a:rPr lang="kk-KZ" sz="2800" b="1" u="sng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</a:t>
            </a:r>
            <a:r>
              <a:rPr lang="kk-KZ" sz="28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когда</a:t>
            </a:r>
            <a:r>
              <a:rPr lang="kk-KZ" sz="2800" b="1" u="sng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́</a:t>
            </a:r>
            <a:endParaRPr lang="ru-RU" sz="2800" b="1" u="sng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kk-KZ" sz="28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</a:t>
            </a:r>
            <a:r>
              <a:rPr lang="kk-KZ" sz="2800" b="1" u="sng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е́</a:t>
            </a:r>
            <a:r>
              <a:rPr lang="kk-KZ" sz="28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куда -  н</a:t>
            </a:r>
            <a:r>
              <a:rPr lang="kk-KZ" sz="2800" b="1" u="sng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</a:t>
            </a:r>
            <a:r>
              <a:rPr lang="kk-KZ" sz="28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куда́</a:t>
            </a:r>
            <a:endParaRPr lang="ru-RU" sz="28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83568" y="3212976"/>
            <a:ext cx="751956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i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Вставьте вместо точек подходящие отрицательные  </a:t>
            </a:r>
            <a:r>
              <a:rPr lang="kk-KZ" sz="2400" b="1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наречия по смыслу: </a:t>
            </a:r>
            <a:endParaRPr lang="ru-RU" sz="2400" i="1" dirty="0"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197283" y="4085811"/>
            <a:ext cx="763385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kk-KZ" sz="2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Иногда в грозу </a:t>
            </a:r>
            <a:r>
              <a:rPr lang="kk-KZ" sz="24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 спрятаться</a:t>
            </a:r>
            <a:r>
              <a:rPr lang="kk-KZ" sz="2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kk-KZ" sz="24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 не </a:t>
            </a:r>
            <a:r>
              <a:rPr lang="kk-KZ" sz="2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ложись </a:t>
            </a:r>
            <a:r>
              <a:rPr lang="kk-KZ" sz="24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 время </a:t>
            </a:r>
            <a:r>
              <a:rPr lang="kk-KZ" sz="2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грозы на землю</a:t>
            </a:r>
            <a:r>
              <a:rPr lang="kk-KZ" sz="24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kk-KZ" sz="24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 не видно жилья. </a:t>
            </a:r>
            <a:endParaRPr lang="ru-RU" sz="24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0983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Прямоугольник 11"/>
          <p:cNvSpPr/>
          <p:nvPr/>
        </p:nvSpPr>
        <p:spPr>
          <a:xfrm>
            <a:off x="899592" y="1412776"/>
            <a:ext cx="763284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kk-KZ" sz="2800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Иногда в грозу </a:t>
            </a:r>
            <a:r>
              <a:rPr lang="kk-KZ" sz="2800" b="1" dirty="0" smtClean="0">
                <a:solidFill>
                  <a:schemeClr val="accent4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</a:t>
            </a:r>
            <a:r>
              <a:rPr lang="kk-KZ" sz="2800" b="1" dirty="0">
                <a:solidFill>
                  <a:schemeClr val="accent4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е́</a:t>
            </a:r>
            <a:r>
              <a:rPr lang="kk-KZ" sz="2800" b="1" dirty="0" smtClean="0">
                <a:solidFill>
                  <a:schemeClr val="accent4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куда</a:t>
            </a:r>
            <a:r>
              <a:rPr lang="kk-KZ" sz="2800" dirty="0" smtClean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2800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спрятаться</a:t>
            </a:r>
            <a:r>
              <a:rPr lang="kk-KZ" sz="2800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ru-RU" sz="2800" dirty="0"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kk-KZ" sz="2800" b="1" dirty="0">
                <a:solidFill>
                  <a:schemeClr val="accent4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Никогда́</a:t>
            </a:r>
            <a:r>
              <a:rPr lang="kk-KZ" sz="2800" b="1" dirty="0"/>
              <a:t> </a:t>
            </a:r>
            <a:r>
              <a:rPr lang="kk-KZ" sz="2800" b="1" dirty="0" smtClean="0">
                <a:solidFill>
                  <a:schemeClr val="accent4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2800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 </a:t>
            </a:r>
            <a:r>
              <a:rPr lang="kk-KZ" sz="2800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ложись </a:t>
            </a:r>
            <a:r>
              <a:rPr lang="kk-KZ" sz="2800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 время </a:t>
            </a:r>
            <a:r>
              <a:rPr lang="kk-KZ" sz="2800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грозы на </a:t>
            </a:r>
            <a:r>
              <a:rPr lang="kk-KZ" sz="2800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землю.</a:t>
            </a:r>
          </a:p>
          <a:p>
            <a:pPr>
              <a:lnSpc>
                <a:spcPct val="150000"/>
              </a:lnSpc>
            </a:pPr>
            <a:r>
              <a:rPr lang="kk-KZ" sz="2800" b="1" dirty="0" smtClean="0">
                <a:solidFill>
                  <a:schemeClr val="accent4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Нигд</a:t>
            </a:r>
            <a:r>
              <a:rPr lang="kk-KZ" sz="2800" b="1" dirty="0">
                <a:solidFill>
                  <a:schemeClr val="accent4">
                    <a:lumMod val="75000"/>
                  </a:schemeClr>
                </a:solidFill>
              </a:rPr>
              <a:t>е́</a:t>
            </a:r>
            <a:r>
              <a:rPr lang="kk-KZ" sz="2800" dirty="0" smtClean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2800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 видно жилья. </a:t>
            </a:r>
            <a:endParaRPr lang="ru-RU" sz="2800" dirty="0"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872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7" name="Picture 6" descr="https://sad29podr.edumsko.ru/uploads/3000/2387/section/215570/56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78" t="4943" r="4322" b="11814"/>
          <a:stretch/>
        </p:blipFill>
        <p:spPr bwMode="auto">
          <a:xfrm>
            <a:off x="755576" y="1052736"/>
            <a:ext cx="2080260" cy="246119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https://sad29podr.edumsko.ru/uploads/3000/2387/section/215570/210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73" t="3687" b="14954"/>
          <a:stretch/>
        </p:blipFill>
        <p:spPr bwMode="auto">
          <a:xfrm>
            <a:off x="6300192" y="1052736"/>
            <a:ext cx="1965961" cy="24256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s://cloud2.prezentacii.org/posts/2016-03/2/5/8/258553454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3933056"/>
            <a:ext cx="2090939" cy="211206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10" name="Прямоугольник 9"/>
          <p:cNvSpPr/>
          <p:nvPr/>
        </p:nvSpPr>
        <p:spPr>
          <a:xfrm>
            <a:off x="3203848" y="2132856"/>
            <a:ext cx="315563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  <a:buClr>
                <a:srgbClr val="000000"/>
              </a:buClr>
              <a:buSzPts val="1200"/>
            </a:pPr>
            <a:r>
              <a:rPr lang="ru-RU" b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 время грозы нельзя купаться, ловить рыбу, находиться на берегу у воды.</a:t>
            </a:r>
            <a:endParaRPr lang="ru-RU" sz="1600" b="1" dirty="0">
              <a:solidFill>
                <a:srgbClr val="00B0F0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83568" y="3933056"/>
            <a:ext cx="290460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  <a:buClr>
                <a:srgbClr val="000000"/>
              </a:buClr>
              <a:buSzPts val="1200"/>
            </a:pPr>
            <a:r>
              <a:rPr lang="ru-RU" b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 время грозы нельзя пользоваться мобильным телефоном, электроприборами, следует отключить телевизор.</a:t>
            </a:r>
            <a:endParaRPr lang="ru-RU" b="1" dirty="0">
              <a:solidFill>
                <a:srgbClr val="00B0F0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300192" y="3861048"/>
            <a:ext cx="249701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  <a:buClr>
                <a:srgbClr val="000000"/>
              </a:buClr>
              <a:buSzPts val="1200"/>
            </a:pPr>
            <a:r>
              <a:rPr lang="ru-RU" b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 время грозы нельзя бежать: считается, что быстрое движение, «притягивает» молнию.</a:t>
            </a:r>
            <a:endParaRPr lang="ru-RU" sz="1600" b="1" dirty="0">
              <a:solidFill>
                <a:srgbClr val="00B0F0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0207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TextBox 7"/>
          <p:cNvSpPr txBox="1"/>
          <p:nvPr/>
        </p:nvSpPr>
        <p:spPr>
          <a:xfrm>
            <a:off x="251520" y="908720"/>
            <a:ext cx="83599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</a:rPr>
              <a:t> </a:t>
            </a:r>
            <a:r>
              <a:rPr lang="ru-RU" dirty="0"/>
              <a:t> </a:t>
            </a:r>
            <a:r>
              <a:rPr lang="ru-RU" sz="2800" b="1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Рефлексия. Оцените себя!</a:t>
            </a:r>
            <a:endParaRPr lang="ru-RU" sz="2800" b="1" dirty="0">
              <a:solidFill>
                <a:schemeClr val="accent4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27584" y="1484784"/>
            <a:ext cx="8174182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pPr>
              <a:lnSpc>
                <a:spcPct val="200000"/>
              </a:lnSpc>
            </a:pPr>
            <a:r>
              <a:rPr lang="ru-RU" sz="2800" dirty="0">
                <a:latin typeface="Verdana" panose="020B0604030504040204" pitchFamily="34" charset="0"/>
                <a:ea typeface="Verdana" panose="020B0604030504040204" pitchFamily="34" charset="0"/>
              </a:rPr>
              <a:t>Я </a:t>
            </a:r>
            <a:r>
              <a:rPr lang="ru-RU" sz="2800" dirty="0" smtClean="0">
                <a:latin typeface="Verdana" panose="020B0604030504040204" pitchFamily="34" charset="0"/>
                <a:ea typeface="Verdana" panose="020B0604030504040204" pitchFamily="34" charset="0"/>
              </a:rPr>
              <a:t>доволен (довольна) </a:t>
            </a:r>
            <a:r>
              <a:rPr lang="ru-RU" sz="2800" dirty="0">
                <a:latin typeface="Verdana" panose="020B0604030504040204" pitchFamily="34" charset="0"/>
                <a:ea typeface="Verdana" panose="020B0604030504040204" pitchFamily="34" charset="0"/>
              </a:rPr>
              <a:t>своей работой!</a:t>
            </a:r>
          </a:p>
          <a:p>
            <a:pPr>
              <a:lnSpc>
                <a:spcPct val="200000"/>
              </a:lnSpc>
            </a:pPr>
            <a:r>
              <a:rPr lang="ru-RU" sz="2800" dirty="0">
                <a:latin typeface="Verdana" panose="020B0604030504040204" pitchFamily="34" charset="0"/>
                <a:ea typeface="Verdana" panose="020B0604030504040204" pitchFamily="34" charset="0"/>
              </a:rPr>
              <a:t>В работе допускал(а) ошибки!</a:t>
            </a:r>
          </a:p>
          <a:p>
            <a:pPr>
              <a:lnSpc>
                <a:spcPct val="200000"/>
              </a:lnSpc>
            </a:pPr>
            <a:r>
              <a:rPr lang="ru-RU" sz="2800" dirty="0">
                <a:latin typeface="Verdana" panose="020B0604030504040204" pitchFamily="34" charset="0"/>
                <a:ea typeface="Verdana" panose="020B0604030504040204" pitchFamily="34" charset="0"/>
              </a:rPr>
              <a:t>Не доволен </a:t>
            </a:r>
            <a:r>
              <a:rPr lang="ru-RU" sz="2800" dirty="0" smtClean="0">
                <a:latin typeface="Verdana" panose="020B0604030504040204" pitchFamily="34" charset="0"/>
                <a:ea typeface="Verdana" panose="020B0604030504040204" pitchFamily="34" charset="0"/>
              </a:rPr>
              <a:t>(не довольна) своей </a:t>
            </a:r>
            <a:r>
              <a:rPr lang="ru-RU" sz="2800" dirty="0">
                <a:latin typeface="Verdana" panose="020B0604030504040204" pitchFamily="34" charset="0"/>
                <a:ea typeface="Verdana" panose="020B0604030504040204" pitchFamily="34" charset="0"/>
              </a:rPr>
              <a:t>работой!</a:t>
            </a:r>
          </a:p>
        </p:txBody>
      </p:sp>
    </p:spTree>
    <p:extLst>
      <p:ext uri="{BB962C8B-B14F-4D97-AF65-F5344CB8AC3E}">
        <p14:creationId xmlns:p14="http://schemas.microsoft.com/office/powerpoint/2010/main" val="125702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5665" y="-171400"/>
            <a:ext cx="9157530" cy="65108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876256" y="5949280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Прямоугольник 9"/>
          <p:cNvSpPr/>
          <p:nvPr/>
        </p:nvSpPr>
        <p:spPr>
          <a:xfrm>
            <a:off x="2051720" y="188640"/>
            <a:ext cx="393248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Сегодня на уроке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971600" y="1340768"/>
            <a:ext cx="691341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dirty="0" smtClean="0"/>
              <a:t>- вы </a:t>
            </a:r>
            <a:r>
              <a:rPr lang="kk-KZ" sz="3200" dirty="0"/>
              <a:t>узнаете о разных природных явлениях, таких как гроза, гром, молния;</a:t>
            </a:r>
            <a:endParaRPr lang="ru-RU" sz="3200" dirty="0"/>
          </a:p>
          <a:p>
            <a:r>
              <a:rPr lang="kk-KZ" sz="3200" dirty="0" smtClean="0"/>
              <a:t>- вы </a:t>
            </a:r>
            <a:r>
              <a:rPr lang="kk-KZ" sz="3200" dirty="0"/>
              <a:t>будете соблюдать правила постановки ударения:</a:t>
            </a:r>
            <a:endParaRPr lang="ru-RU" sz="3200" dirty="0"/>
          </a:p>
          <a:p>
            <a:r>
              <a:rPr lang="kk-KZ" sz="3200" dirty="0"/>
              <a:t>- научитесь использовать в речи виды наречий, в том числе и отрицательные наречия.</a:t>
            </a:r>
            <a:endParaRPr lang="ru-RU" sz="32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7530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7087414" y="602128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Прямоугольник 9"/>
          <p:cNvSpPr/>
          <p:nvPr/>
        </p:nvSpPr>
        <p:spPr>
          <a:xfrm>
            <a:off x="1752698" y="-20150"/>
            <a:ext cx="393248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Сегодня на уроке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115616" y="188640"/>
            <a:ext cx="66247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Отгадайте  загадку.</a:t>
            </a:r>
            <a:endParaRPr lang="ru-RU" sz="2400" b="1" dirty="0">
              <a:solidFill>
                <a:srgbClr val="00B0F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971600" y="1556792"/>
            <a:ext cx="35329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Раскалённая 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стрела</a:t>
            </a:r>
            <a:b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Дуб свалила у села.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4644008" y="1556792"/>
            <a:ext cx="4338719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11111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Загремел на небе гром, </a:t>
            </a:r>
            <a:endParaRPr lang="ru-RU" sz="2400" dirty="0" smtClean="0">
              <a:solidFill>
                <a:srgbClr val="11111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2400" dirty="0" smtClean="0">
                <a:solidFill>
                  <a:srgbClr val="11111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Сотрясается </a:t>
            </a:r>
            <a:r>
              <a:rPr lang="ru-RU" sz="2400" dirty="0">
                <a:solidFill>
                  <a:srgbClr val="11111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весь </a:t>
            </a:r>
            <a:r>
              <a:rPr lang="ru-RU" sz="2400" dirty="0" smtClean="0">
                <a:solidFill>
                  <a:srgbClr val="11111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дом. </a:t>
            </a:r>
          </a:p>
          <a:p>
            <a:r>
              <a:rPr lang="ru-RU" sz="2400" dirty="0" smtClean="0">
                <a:solidFill>
                  <a:srgbClr val="11111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 </a:t>
            </a:r>
            <a:r>
              <a:rPr lang="ru-RU" sz="2400" dirty="0">
                <a:solidFill>
                  <a:srgbClr val="11111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зажмурила глаза. </a:t>
            </a:r>
            <a:endParaRPr lang="ru-RU" sz="2400" dirty="0" smtClean="0">
              <a:solidFill>
                <a:srgbClr val="11111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2400" dirty="0" smtClean="0">
                <a:solidFill>
                  <a:srgbClr val="11111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Что </a:t>
            </a:r>
            <a:r>
              <a:rPr lang="ru-RU" sz="2400" dirty="0">
                <a:solidFill>
                  <a:srgbClr val="11111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</a:t>
            </a:r>
            <a:r>
              <a:rPr lang="ru-RU" sz="2400" dirty="0" smtClean="0">
                <a:solidFill>
                  <a:srgbClr val="11111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улице?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55776" y="2708920"/>
            <a:ext cx="16770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(молния)</a:t>
            </a:r>
            <a:endParaRPr lang="ru-RU" sz="24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876256" y="2924944"/>
            <a:ext cx="13484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(гроза)</a:t>
            </a:r>
            <a:endParaRPr lang="ru-RU" sz="24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8" name="Picture 2" descr="https://sun9-23.userapi.com/c850120/v850120692/1c3321/8-srlIRVEu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429000"/>
            <a:ext cx="2558806" cy="1713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6" descr="https://img2.goodfon.ru/original/2048x1367/5/bb/jeff-wallace-molniya-groz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4437112"/>
            <a:ext cx="2629936" cy="1755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https://7themes.su/php/imres/resize.php?width=1400&amp;height=1050&amp;cropratio=4:3&amp;image=/_ph/55/357455156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573016"/>
            <a:ext cx="2541953" cy="1906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8674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179512" y="645333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9"/>
          <p:cNvSpPr>
            <a:spLocks noChangeArrowheads="1"/>
          </p:cNvSpPr>
          <p:nvPr/>
        </p:nvSpPr>
        <p:spPr bwMode="auto">
          <a:xfrm>
            <a:off x="1187624" y="404664"/>
            <a:ext cx="6297407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400" b="1" dirty="0" smtClean="0">
                <a:solidFill>
                  <a:schemeClr val="bg1"/>
                </a:solidFill>
              </a:rPr>
              <a:t>Отгадайте загадки</a:t>
            </a:r>
            <a:endParaRPr lang="ru-RU" altLang="ru-RU" sz="2400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11560" y="764704"/>
            <a:ext cx="748883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kk-KZ" b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</a:t>
            </a:r>
            <a:r>
              <a:rPr lang="ru-RU" b="1" dirty="0" err="1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олния</a:t>
            </a:r>
            <a:r>
              <a:rPr lang="ru-RU" b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природное явление, которое встречается в природе каждый год.  Несмотря на красоту этого природного явления, молния очень опасна. От молнии может возникнуть пожар, могут быть повреждены линии электропередач, погибнуть люди.</a:t>
            </a:r>
            <a:endParaRPr lang="ru-RU" dirty="0">
              <a:solidFill>
                <a:schemeClr val="accent4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83568" y="2636912"/>
            <a:ext cx="7416824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b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Гроза</a:t>
            </a:r>
            <a:r>
              <a:rPr lang="ru-RU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– это природное явление, при котором на небе появляются яркие вспышки света – молнии, сопровождаемые громким раскатистым звуком – громом.</a:t>
            </a: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83568" y="4149080"/>
            <a:ext cx="79208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k-KZ" sz="2000" b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Гром</a:t>
            </a:r>
            <a:r>
              <a:rPr lang="kk-KZ" sz="2000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</a:t>
            </a:r>
            <a:r>
              <a:rPr lang="ru-RU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рохот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и треск, сопровождающие разряд молнии. </a:t>
            </a:r>
            <a:r>
              <a:rPr lang="kk-KZ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грозу от вспышки молнии воздух быстро нагревается, расширяется  и получается гром. Гром не опасен человеку, опасна молния.</a:t>
            </a: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7289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Прямоугольник 9"/>
          <p:cNvSpPr/>
          <p:nvPr/>
        </p:nvSpPr>
        <p:spPr>
          <a:xfrm>
            <a:off x="1752698" y="-20150"/>
            <a:ext cx="44598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Прослушайте текст.</a:t>
            </a:r>
            <a:endParaRPr kumimoji="0" lang="ru-RU" sz="32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99592" y="188640"/>
            <a:ext cx="7384532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i="1" dirty="0">
                <a:solidFill>
                  <a:srgbClr val="00B0F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Прочитайте текст о грозе. Обратите внимание на выделенные слова.</a:t>
            </a:r>
            <a:endParaRPr lang="ru-RU" sz="2400" b="1" i="1" dirty="0">
              <a:solidFill>
                <a:srgbClr val="00B0F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kk-KZ" sz="2200" b="1" dirty="0">
                <a:solidFill>
                  <a:schemeClr val="accent4">
                    <a:lumMod val="7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Гроза</a:t>
            </a:r>
            <a:endParaRPr lang="ru-RU" sz="2200" b="1" dirty="0">
              <a:solidFill>
                <a:schemeClr val="accent4">
                  <a:lumMod val="75000"/>
                </a:schemeClr>
              </a:solidFill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200" dirty="0" smtClean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   День </a:t>
            </a:r>
            <a:r>
              <a:rPr lang="kk-KZ" sz="22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подходил к концу, когда появились тучи.  Они неслись по небу: чёрные и серые, лохматые и страшные. Чёрное облако </a:t>
            </a:r>
            <a:r>
              <a:rPr lang="kk-KZ" sz="2200" b="1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мгновенно</a:t>
            </a:r>
            <a:r>
              <a:rPr lang="kk-KZ" sz="22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закрыло солнце. Стало </a:t>
            </a:r>
            <a:r>
              <a:rPr lang="kk-KZ" sz="2200" b="1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темно</a:t>
            </a:r>
            <a:r>
              <a:rPr lang="kk-KZ" sz="22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ru-RU" sz="2200" dirty="0"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2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  </a:t>
            </a:r>
            <a:r>
              <a:rPr lang="kk-KZ" sz="2200" b="1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Ярко</a:t>
            </a:r>
            <a:r>
              <a:rPr lang="kk-KZ" sz="22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сверкнула молния. Она была </a:t>
            </a:r>
            <a:r>
              <a:rPr lang="kk-KZ" sz="2200" b="1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поистине </a:t>
            </a:r>
            <a:r>
              <a:rPr lang="kk-KZ" sz="22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грандиозна! Через доли секунды грянул гром!Его раскаты ужасали. Ливень начался внезапно и лил, как из ведра. Раскаты грома слышались </a:t>
            </a:r>
            <a:r>
              <a:rPr lang="kk-KZ" sz="2200" b="1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непрерывно </a:t>
            </a:r>
            <a:r>
              <a:rPr lang="kk-KZ" sz="22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и сопровождались яркими вспышками молний. </a:t>
            </a:r>
            <a:r>
              <a:rPr lang="kk-KZ" sz="2200" b="1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Скоро</a:t>
            </a:r>
            <a:r>
              <a:rPr lang="kk-KZ" sz="22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дождь превратился в град. Его горошины </a:t>
            </a:r>
            <a:r>
              <a:rPr lang="kk-KZ" sz="2200" b="1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быстро</a:t>
            </a:r>
            <a:r>
              <a:rPr lang="kk-KZ" sz="22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и </a:t>
            </a:r>
            <a:r>
              <a:rPr lang="kk-KZ" sz="2200" b="1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звонко</a:t>
            </a:r>
            <a:r>
              <a:rPr lang="kk-KZ" sz="22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застучали по крышам, окнам, деревьям. </a:t>
            </a:r>
            <a:endParaRPr lang="ru-RU" sz="2200" dirty="0"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2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   Но вот град закончился, и солнце пробилось через грозовое облако. На зелёной травке лежали большие градины, </a:t>
            </a:r>
            <a:r>
              <a:rPr lang="kk-KZ" sz="2200" b="1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всюду</a:t>
            </a:r>
            <a:r>
              <a:rPr lang="kk-KZ" sz="22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бежали грязные потоки воды, валялись поломанные ветки и разбитые стёкла. Вот так прошла гроза. </a:t>
            </a:r>
            <a:endParaRPr lang="ru-RU" sz="2200" dirty="0"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5211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Прямоугольник 9"/>
          <p:cNvSpPr>
            <a:spLocks noChangeArrowheads="1"/>
          </p:cNvSpPr>
          <p:nvPr/>
        </p:nvSpPr>
        <p:spPr bwMode="auto">
          <a:xfrm>
            <a:off x="1331640" y="188640"/>
            <a:ext cx="6297407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spcAft>
                <a:spcPts val="750"/>
              </a:spcAft>
            </a:pPr>
            <a:r>
              <a:rPr lang="ru-RU" sz="2400" b="1" i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Проверьте себя</a:t>
            </a:r>
            <a:endParaRPr lang="ru-RU" sz="2400" b="1" i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7813" y="0"/>
            <a:ext cx="8881259" cy="609332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3059832" y="404664"/>
            <a:ext cx="28071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Проверьте себя.</a:t>
            </a:r>
            <a:endParaRPr lang="ru-RU" sz="24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080655" y="1124744"/>
            <a:ext cx="806334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k-KZ" sz="2400" b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Молния</a:t>
            </a:r>
            <a:endParaRPr lang="ru-RU" sz="2400" b="1" dirty="0"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kk-KZ" sz="2400" b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Гром</a:t>
            </a:r>
            <a:endParaRPr lang="ru-RU" sz="2400" b="1" dirty="0"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kk-KZ" sz="2400" b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Ливень</a:t>
            </a:r>
            <a:endParaRPr lang="ru-RU" sz="2400" b="1" dirty="0"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kk-KZ" sz="2400" b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Дождь</a:t>
            </a:r>
            <a:endParaRPr lang="ru-RU" sz="2400" b="1" dirty="0"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kk-KZ" sz="2400" b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Град</a:t>
            </a:r>
            <a:endParaRPr lang="ru-RU" sz="2400" b="1" dirty="0"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28" name="Picture 4" descr="https://cdn.pixabay.com/photo/2016/03/31/20/14/daily-1295622_1280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1268760"/>
            <a:ext cx="4483216" cy="3852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3107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10"/>
          <p:cNvSpPr/>
          <p:nvPr/>
        </p:nvSpPr>
        <p:spPr>
          <a:xfrm>
            <a:off x="1177637" y="674316"/>
            <a:ext cx="816032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Как вы думаете, что обозначает слово «грандиозна» в предложении. Почему  стоит восклицательный знак в конце предложения?</a:t>
            </a:r>
            <a:endParaRPr lang="ru-RU" sz="24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2400" b="1" dirty="0" smtClean="0">
              <a:solidFill>
                <a:schemeClr val="accent4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4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Молния была поистине грандиозна! </a:t>
            </a:r>
            <a:endParaRPr lang="ru-RU" sz="24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163782" y="2726252"/>
            <a:ext cx="758468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Величественный, большой, немалый, великий, огромный, громадный, колоссальный, гигантский, </a:t>
            </a:r>
            <a:r>
              <a:rPr lang="ru-RU" sz="2400" b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значительный.</a:t>
            </a:r>
            <a:endParaRPr lang="ru-RU" sz="2400" b="1" dirty="0">
              <a:solidFill>
                <a:srgbClr val="00B0F0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181858" y="4689379"/>
            <a:ext cx="6503703" cy="4519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Ливень – сильный (проливной) дождь.</a:t>
            </a:r>
            <a:endParaRPr lang="ru-RU" sz="2400" b="1" dirty="0">
              <a:solidFill>
                <a:srgbClr val="002060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633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Прямоугольник 9"/>
          <p:cNvSpPr>
            <a:spLocks noChangeArrowheads="1"/>
          </p:cNvSpPr>
          <p:nvPr/>
        </p:nvSpPr>
        <p:spPr bwMode="auto">
          <a:xfrm>
            <a:off x="1331640" y="188640"/>
            <a:ext cx="6297407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spcAft>
                <a:spcPts val="750"/>
              </a:spcAft>
            </a:pPr>
            <a:r>
              <a:rPr lang="ru-RU" sz="2400" b="1" i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Проверьте себя</a:t>
            </a:r>
            <a:endParaRPr lang="ru-RU" sz="2400" b="1" i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54181" y="548680"/>
            <a:ext cx="8589819" cy="28875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800" b="1" i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Составьте схему к данному предложению.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ru-RU" sz="2400" b="1" i="1" dirty="0" smtClean="0">
              <a:solidFill>
                <a:srgbClr val="7030A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kk-KZ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Но вот град закончился, и солнце пробилось через грозовое облако.</a:t>
            </a:r>
            <a:endParaRPr lang="ru-RU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endParaRPr lang="ru-RU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788024" y="2060848"/>
            <a:ext cx="333456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200" baseline="30000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kk-KZ" sz="3200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[     ], и </a:t>
            </a:r>
            <a:r>
              <a:rPr lang="kk-KZ" sz="3200" baseline="30000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kk-KZ" sz="3200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3200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[     ].</a:t>
            </a:r>
            <a:endParaRPr lang="ru-RU" sz="3200" dirty="0"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11560" y="3068960"/>
            <a:ext cx="782781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k-KZ" sz="2800" b="1" i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Как </a:t>
            </a:r>
            <a:r>
              <a:rPr lang="kk-KZ" sz="2800" b="1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называются </a:t>
            </a:r>
            <a:r>
              <a:rPr lang="kk-KZ" sz="2800" b="1" i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данные слова и </a:t>
            </a:r>
            <a:r>
              <a:rPr lang="kk-KZ" sz="2800" b="1" i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какой вопрос </a:t>
            </a:r>
            <a:r>
              <a:rPr lang="kk-KZ" sz="2800" b="1" i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они отвечают?</a:t>
            </a:r>
            <a:endParaRPr lang="ru-RU" sz="2800" dirty="0"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kk-KZ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Мгновенно, темно, ярко, </a:t>
            </a:r>
            <a:r>
              <a:rPr lang="kk-KZ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поистине, внезапно</a:t>
            </a:r>
            <a:r>
              <a:rPr lang="kk-KZ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непрерывно, скоро, быстро, звонко, </a:t>
            </a:r>
            <a:r>
              <a:rPr lang="kk-KZ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всюду </a:t>
            </a:r>
            <a:endParaRPr lang="ru-RU" sz="2800" b="1" i="1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2058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Прямоугольник 7"/>
          <p:cNvSpPr/>
          <p:nvPr/>
        </p:nvSpPr>
        <p:spPr>
          <a:xfrm>
            <a:off x="2660072" y="803489"/>
            <a:ext cx="782781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k-KZ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Всем известно, что наречия – </a:t>
            </a:r>
            <a:endParaRPr lang="ru-RU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kk-KZ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постоянная часть речи</a:t>
            </a:r>
            <a:endParaRPr lang="ru-RU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kk-KZ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Хоть всякое случается,</a:t>
            </a:r>
            <a:endParaRPr lang="ru-RU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kk-KZ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Оно не изменяется.</a:t>
            </a:r>
            <a:endParaRPr lang="ru-RU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kk-KZ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Его вопросы без труда</a:t>
            </a:r>
            <a:endParaRPr lang="ru-RU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kk-KZ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Можно выучить, друзья:</a:t>
            </a:r>
            <a:endParaRPr lang="ru-RU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kk-KZ" sz="2400" b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Где? Откуда? Как? Куда?</a:t>
            </a:r>
            <a:endParaRPr lang="ru-RU" sz="2400" b="1" dirty="0"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kk-KZ" sz="2400" b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Почему? Зачем? Когда?</a:t>
            </a:r>
            <a:endParaRPr lang="ru-RU" sz="2400" b="1" i="1" dirty="0">
              <a:solidFill>
                <a:srgbClr val="00B0F0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098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Mod val="60000"/>
            <a:lumOff val="40000"/>
          </a:schemeClr>
        </a:solidFill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1872</TotalTime>
  <Words>699</Words>
  <Application>Microsoft Office PowerPoint</Application>
  <PresentationFormat>Экран (4:3)</PresentationFormat>
  <Paragraphs>99</Paragraphs>
  <Slides>15</Slides>
  <Notes>15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3" baseType="lpstr">
      <vt:lpstr>Arial</vt:lpstr>
      <vt:lpstr>Calibri</vt:lpstr>
      <vt:lpstr>Century Gothic</vt:lpstr>
      <vt:lpstr>Open Sans</vt:lpstr>
      <vt:lpstr>Tahoma</vt:lpstr>
      <vt:lpstr>Times New Roman</vt:lpstr>
      <vt:lpstr>Verdana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276</cp:revision>
  <dcterms:created xsi:type="dcterms:W3CDTF">2020-07-18T05:19:20Z</dcterms:created>
  <dcterms:modified xsi:type="dcterms:W3CDTF">2024-12-03T14:02:09Z</dcterms:modified>
</cp:coreProperties>
</file>