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94" r:id="rId3"/>
    <p:sldId id="348" r:id="rId4"/>
    <p:sldId id="353" r:id="rId5"/>
    <p:sldId id="361" r:id="rId6"/>
    <p:sldId id="363" r:id="rId7"/>
    <p:sldId id="362" r:id="rId8"/>
    <p:sldId id="365" r:id="rId9"/>
    <p:sldId id="364" r:id="rId10"/>
    <p:sldId id="351" r:id="rId11"/>
    <p:sldId id="366" r:id="rId12"/>
    <p:sldId id="350" r:id="rId13"/>
    <p:sldId id="36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42639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714798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939834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069432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14393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77132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69491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32947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46589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737979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273289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178162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53384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ru-RU" altLang="ru-RU" sz="2800" b="1" dirty="0" smtClean="0"/>
              <a:t>Земля – наш общий дом</a:t>
            </a:r>
          </a:p>
          <a:p>
            <a:pPr algn="ctr">
              <a:buClr>
                <a:srgbClr val="000000"/>
              </a:buClr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язык. 4 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332656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75656" y="188640"/>
            <a:ext cx="662957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Определите, какое правило подходит к наречию. </a:t>
            </a:r>
            <a:endParaRPr lang="ru-RU" sz="2800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7544" y="1340768"/>
            <a:ext cx="4248472" cy="19442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r>
              <a:rPr lang="kk-KZ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Части речи, </a:t>
            </a:r>
            <a:r>
              <a:rPr lang="kk-KZ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которые обозначают образ </a:t>
            </a:r>
            <a:r>
              <a:rPr lang="kk-KZ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действия, время и отвечают на вопросы как? </a:t>
            </a:r>
            <a:r>
              <a:rPr lang="kk-KZ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к</a:t>
            </a:r>
            <a:r>
              <a:rPr lang="kk-KZ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огда?, </a:t>
            </a:r>
            <a:r>
              <a:rPr lang="kk-KZ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называются наречиями.</a:t>
            </a:r>
            <a:endParaRPr lang="ru-RU" sz="2200" dirty="0">
              <a:solidFill>
                <a:schemeClr val="accent4">
                  <a:lumMod val="7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148064" y="1340768"/>
            <a:ext cx="3672408" cy="19442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r>
              <a:rPr lang="kk-KZ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Части речи, </a:t>
            </a:r>
            <a:r>
              <a:rPr lang="kk-KZ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которые обозначают </a:t>
            </a:r>
            <a:r>
              <a:rPr lang="kk-KZ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действие предмета и отвечают на вопросы что делает предмет?, </a:t>
            </a:r>
            <a:r>
              <a:rPr lang="kk-KZ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называются </a:t>
            </a:r>
            <a:r>
              <a:rPr lang="kk-KZ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глаголами.</a:t>
            </a:r>
            <a:endParaRPr lang="ru-RU" sz="2200" dirty="0">
              <a:solidFill>
                <a:schemeClr val="accent4">
                  <a:lumMod val="7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771800" y="3645024"/>
            <a:ext cx="4536504" cy="17733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r>
              <a:rPr lang="kk-KZ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Части речи, </a:t>
            </a:r>
            <a:r>
              <a:rPr lang="kk-KZ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которые обозначают </a:t>
            </a:r>
            <a:r>
              <a:rPr lang="kk-KZ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признак предмета и отвечают на вопросы какой? </a:t>
            </a:r>
            <a:r>
              <a:rPr lang="kk-KZ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ч</a:t>
            </a:r>
            <a:r>
              <a:rPr lang="kk-KZ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ей?, </a:t>
            </a:r>
            <a:r>
              <a:rPr lang="kk-KZ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называются </a:t>
            </a:r>
            <a:r>
              <a:rPr lang="kk-KZ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именами прилагательными.</a:t>
            </a:r>
            <a:endParaRPr lang="ru-RU" sz="2200" dirty="0">
              <a:solidFill>
                <a:schemeClr val="accent4">
                  <a:lumMod val="7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04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332656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620688"/>
            <a:ext cx="891055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i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dirty="0" smtClean="0"/>
              <a:t>   </a:t>
            </a:r>
            <a:r>
              <a:rPr lang="ru-RU" sz="24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Поставьте к выделенным словам вопросы. </a:t>
            </a:r>
            <a:endParaRPr lang="ru-RU" sz="2400" b="1" i="1" dirty="0" smtClean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Назовите </a:t>
            </a:r>
            <a:r>
              <a:rPr lang="ru-RU" sz="24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эти части речи</a:t>
            </a:r>
            <a:r>
              <a:rPr lang="ru-RU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ru-RU" sz="2400" b="1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Человек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всегда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должен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бережно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относиться к природе.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Днём солнце светит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ярко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Вечером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ветер дует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тихо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Люди на Земле живут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дружно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мирно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Солнце яркое, обними 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покрепче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Рано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утром 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ожила земля. </a:t>
            </a:r>
          </a:p>
        </p:txBody>
      </p:sp>
    </p:spTree>
    <p:extLst>
      <p:ext uri="{BB962C8B-B14F-4D97-AF65-F5344CB8AC3E}">
        <p14:creationId xmlns:p14="http://schemas.microsoft.com/office/powerpoint/2010/main" val="218281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16632"/>
            <a:ext cx="9157530" cy="65108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876256" y="5949280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2555776" y="404664"/>
            <a:ext cx="36711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Проверьте себя.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1340768"/>
            <a:ext cx="8747723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Человек 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(когда?) </a:t>
            </a: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всегда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должен 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(как?) </a:t>
            </a: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бережно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относиться к природе.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(когда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?) </a:t>
            </a: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Днём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солнце светит 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(как?)</a:t>
            </a: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ярко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(когда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?) </a:t>
            </a: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Вечером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ветер дует 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(как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?) 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тихо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Люди на Земле живут 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(как?) </a:t>
            </a: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дружно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</a:t>
            </a: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мирно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Солнце яркое, обними 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(как?)</a:t>
            </a: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покрепче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(когда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Рано утром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ожила земля. </a:t>
            </a:r>
          </a:p>
        </p:txBody>
      </p:sp>
    </p:spTree>
    <p:extLst>
      <p:ext uri="{BB962C8B-B14F-4D97-AF65-F5344CB8AC3E}">
        <p14:creationId xmlns:p14="http://schemas.microsoft.com/office/powerpoint/2010/main" val="379496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971600" y="1052736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3568" y="692696"/>
            <a:ext cx="8113838" cy="754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b="1" dirty="0" smtClean="0">
                <a:solidFill>
                  <a:srgbClr val="00B0F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Рефлексия «</a:t>
            </a:r>
            <a:r>
              <a:rPr lang="ru-RU" sz="3200" b="1" dirty="0" smtClean="0">
                <a:solidFill>
                  <a:srgbClr val="00B0F0"/>
                </a:solidFill>
                <a:latin typeface="+mj-lt"/>
              </a:rPr>
              <a:t>Восхождение </a:t>
            </a:r>
            <a:r>
              <a:rPr lang="ru-RU" sz="3200" b="1" dirty="0">
                <a:solidFill>
                  <a:srgbClr val="00B0F0"/>
                </a:solidFill>
                <a:latin typeface="+mj-lt"/>
              </a:rPr>
              <a:t>на</a:t>
            </a:r>
            <a:r>
              <a:rPr lang="ru-RU" sz="3200" dirty="0">
                <a:solidFill>
                  <a:srgbClr val="00B0F0"/>
                </a:solidFill>
                <a:latin typeface="+mj-lt"/>
              </a:rPr>
              <a:t> </a:t>
            </a:r>
            <a:r>
              <a:rPr lang="ru-RU" sz="3200" b="1" dirty="0">
                <a:solidFill>
                  <a:srgbClr val="00B0F0"/>
                </a:solidFill>
                <a:latin typeface="+mj-lt"/>
              </a:rPr>
              <a:t>пик </a:t>
            </a:r>
            <a:r>
              <a:rPr lang="ru-RU" sz="3200" b="1" dirty="0" smtClean="0">
                <a:solidFill>
                  <a:srgbClr val="00B0F0"/>
                </a:solidFill>
                <a:latin typeface="+mj-lt"/>
              </a:rPr>
              <a:t>знаний</a:t>
            </a:r>
            <a:r>
              <a:rPr lang="ru-RU" sz="3200" b="1" dirty="0" smtClean="0">
                <a:solidFill>
                  <a:srgbClr val="00B0F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endParaRPr lang="ru-RU" sz="3200" b="1" dirty="0">
              <a:solidFill>
                <a:srgbClr val="00B0F0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hello_html_m490555f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844824"/>
            <a:ext cx="47625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71600" y="1844824"/>
            <a:ext cx="302433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, serif"/>
              </a:rPr>
              <a:t> 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Если 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 считаете, что хорошо усвоили материал на уроке, разобрались в изученной теме, то нарисуйте себя на вершине горы. Если осталось что-то неясно, нарисуйте себя ниже, а слева или справа решите сами.</a:t>
            </a:r>
          </a:p>
          <a:p>
            <a:r>
              <a:rPr lang="ru-RU" sz="28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2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51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5665" y="-171400"/>
            <a:ext cx="9157530" cy="65108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876256" y="5949280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1752698" y="-20150"/>
            <a:ext cx="40815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Сегодня на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уроке: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1340768"/>
            <a:ext cx="78488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k-KZ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вы </a:t>
            </a:r>
            <a:r>
              <a:rPr lang="ru-RU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будете извлекать информацию из текстов;</a:t>
            </a:r>
          </a:p>
          <a:p>
            <a:pPr>
              <a:lnSpc>
                <a:spcPct val="150000"/>
              </a:lnSpc>
            </a:pPr>
            <a:r>
              <a:rPr lang="ru-RU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научитесь использовать наречия;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правильно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произносить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новые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слов</a:t>
            </a:r>
            <a:r>
              <a:rPr lang="ru-RU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5400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53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332656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9" name="Picture 4" descr="https://im0-tub-ru.yandex.net/i?id=177485688deed31b4dd8fbb3f5ba28da-l&amp;ref=rim&amp;n=13&amp;w=700&amp;h=1080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43" b="8794"/>
          <a:stretch/>
        </p:blipFill>
        <p:spPr bwMode="auto">
          <a:xfrm>
            <a:off x="1691680" y="764704"/>
            <a:ext cx="1224136" cy="1763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sibmama.ru/images/1644/a7614ca702f9330f29c6bbacca8945b993c8c8d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196752"/>
            <a:ext cx="1888472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s://img2.abo.media/upload/article/o_1eackn7amcca56748011b9q3u7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836712"/>
            <a:ext cx="2919174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https://ds04.infourok.ru/uploads/ex/0ba9/001024c0-116e0135/hello_html_m4ae0b3df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09"/>
          <a:stretch/>
        </p:blipFill>
        <p:spPr bwMode="auto">
          <a:xfrm>
            <a:off x="1115616" y="3068960"/>
            <a:ext cx="2626930" cy="226753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https://img02.flagma.ua/upload/logotype/2019/12/12/267788_IwZx6_big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140968"/>
            <a:ext cx="3024910" cy="2174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Овал 16"/>
          <p:cNvSpPr/>
          <p:nvPr/>
        </p:nvSpPr>
        <p:spPr>
          <a:xfrm>
            <a:off x="1080655" y="775855"/>
            <a:ext cx="457200" cy="5680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ru-RU" sz="2400" b="1" kern="1200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3059832" y="620688"/>
            <a:ext cx="457200" cy="5680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ru-RU" sz="2400" b="1" kern="1200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6372200" y="548680"/>
            <a:ext cx="457200" cy="5680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ru-RU" sz="2400" b="1" kern="1200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1043608" y="2708920"/>
            <a:ext cx="457200" cy="5680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2400" b="1" kern="1200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499992" y="3140968"/>
            <a:ext cx="457200" cy="5680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ru-RU" sz="2400" b="1" kern="1200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0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332656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203848" y="2636912"/>
            <a:ext cx="2604654" cy="84512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ЗЕМЛЯ</a:t>
            </a:r>
            <a:endParaRPr lang="ru-RU" sz="2400" b="1" kern="1200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771800" y="764704"/>
            <a:ext cx="2937163" cy="59574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поверхность</a:t>
            </a:r>
            <a:endParaRPr lang="ru-RU" sz="2400" kern="1200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508104" y="1484784"/>
            <a:ext cx="2660072" cy="59574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трава</a:t>
            </a:r>
            <a:endParaRPr lang="ru-RU" sz="2400" kern="1200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012160" y="2708920"/>
            <a:ext cx="2660072" cy="59574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природа</a:t>
            </a:r>
            <a:endParaRPr lang="ru-RU" sz="2400" kern="1200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076056" y="3645024"/>
            <a:ext cx="2660072" cy="59574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шар</a:t>
            </a:r>
            <a:endParaRPr lang="ru-RU" sz="2400" kern="1200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220072" y="4653136"/>
            <a:ext cx="2660072" cy="59574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почва</a:t>
            </a:r>
            <a:endParaRPr lang="ru-RU" sz="2400" kern="1200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1403648" y="4653136"/>
            <a:ext cx="2660072" cy="59574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территория</a:t>
            </a:r>
            <a:endParaRPr lang="ru-RU" sz="2400" kern="1200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899592" y="3645024"/>
            <a:ext cx="2660072" cy="59574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космос</a:t>
            </a:r>
            <a:endParaRPr lang="ru-RU" sz="2400" kern="1200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95536" y="2708920"/>
            <a:ext cx="2660072" cy="59574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дом</a:t>
            </a:r>
            <a:endParaRPr lang="ru-RU" sz="2400" kern="1200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755576" y="1556792"/>
            <a:ext cx="2660072" cy="59574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планета</a:t>
            </a:r>
            <a:endParaRPr lang="ru-RU" sz="2400" kern="1200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45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332656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59632" y="476672"/>
            <a:ext cx="67039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Рассмотрите </a:t>
            </a:r>
            <a:r>
              <a:rPr lang="ru-RU" sz="2800" b="1" i="1" dirty="0" err="1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инфографику</a:t>
            </a:r>
            <a:r>
              <a:rPr lang="ru-RU" sz="28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ответьте на вопросы.</a:t>
            </a:r>
            <a:endParaRPr lang="ru-RU" sz="2800" b="1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1720" y="1484784"/>
            <a:ext cx="2355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итьевой пресной воды на Земле  -   3%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51720" y="2924944"/>
            <a:ext cx="2452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непитьевой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солёной воды на Земле  -  97%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40152" y="1484784"/>
            <a:ext cx="2452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Земле  живут 7 миллиардов человек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40152" y="2924944"/>
            <a:ext cx="2452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Земле  живут 600 миллионов животных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55576" y="1772816"/>
            <a:ext cx="983673" cy="415637"/>
          </a:xfrm>
          <a:prstGeom prst="rect">
            <a:avLst/>
          </a:prstGeom>
          <a:solidFill>
            <a:srgbClr val="2266B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400" kern="1200"/>
          </a:p>
        </p:txBody>
      </p:sp>
      <p:sp>
        <p:nvSpPr>
          <p:cNvPr id="19" name="Прямоугольник 18"/>
          <p:cNvSpPr/>
          <p:nvPr/>
        </p:nvSpPr>
        <p:spPr>
          <a:xfrm>
            <a:off x="755576" y="3140968"/>
            <a:ext cx="983673" cy="415637"/>
          </a:xfrm>
          <a:prstGeom prst="rect">
            <a:avLst/>
          </a:prstGeom>
          <a:solidFill>
            <a:srgbClr val="9CC2E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400" kern="1200"/>
          </a:p>
        </p:txBody>
      </p:sp>
      <p:sp>
        <p:nvSpPr>
          <p:cNvPr id="20" name="Прямоугольник 19"/>
          <p:cNvSpPr/>
          <p:nvPr/>
        </p:nvSpPr>
        <p:spPr>
          <a:xfrm>
            <a:off x="4860032" y="1844824"/>
            <a:ext cx="983673" cy="41563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400" kern="1200"/>
          </a:p>
        </p:txBody>
      </p:sp>
      <p:sp>
        <p:nvSpPr>
          <p:cNvPr id="21" name="Прямоугольник 20"/>
          <p:cNvSpPr/>
          <p:nvPr/>
        </p:nvSpPr>
        <p:spPr>
          <a:xfrm>
            <a:off x="4860032" y="3212976"/>
            <a:ext cx="983673" cy="41563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400" kern="1200"/>
          </a:p>
        </p:txBody>
      </p:sp>
      <p:pic>
        <p:nvPicPr>
          <p:cNvPr id="22" name="Picture 4" descr="https://userscontent2.emaze.com/images/e987a0a4-c415-4712-9aa5-55ce7bc89c43/8d6fbbd881a7fd8b5e283d1fc36b6c5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077072"/>
            <a:ext cx="1755775" cy="191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https://works.doklad.ru/images/--rl3noOaqs/2a685516.gif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33" t="25923" r="18745" b="26022"/>
          <a:stretch/>
        </p:blipFill>
        <p:spPr bwMode="auto">
          <a:xfrm>
            <a:off x="5148064" y="4437112"/>
            <a:ext cx="2175164" cy="105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909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332656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476672"/>
            <a:ext cx="100861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Прослушайте </a:t>
            </a:r>
            <a:r>
              <a:rPr lang="ru-RU" sz="28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текст «Сказка о Земле».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4942" y="1196752"/>
            <a:ext cx="863946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 </a:t>
            </a:r>
            <a:r>
              <a:rPr lang="kk-KZ" dirty="0" smtClean="0"/>
              <a:t>     </a:t>
            </a:r>
            <a:r>
              <a:rPr lang="kk-KZ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Природа  </a:t>
            </a:r>
            <a:r>
              <a:rPr lang="kk-KZ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сотворила чудо – создала планету Земля. Земля – наш общий дом, территория, на которой живут люди, животные , птицы, насекомые, рыбы. Растут леса, цветут луга, текут реки.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Она сказочна богата и удивительна. Перед силой Земли мы все равны. А когда на Земле царит мир, взаимопонимание, она становится ещё прекрасней.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kk-KZ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Давайте </a:t>
            </a:r>
            <a:r>
              <a:rPr lang="kk-KZ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ценить и беречь нашу чудесную планету Земля!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09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332656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476672"/>
            <a:ext cx="8350306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i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</a:t>
            </a:r>
            <a:r>
              <a:rPr lang="kk-KZ" sz="28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Ответьте </a:t>
            </a:r>
            <a:r>
              <a:rPr lang="kk-KZ" sz="28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kk-KZ" sz="28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вопросы.</a:t>
            </a:r>
          </a:p>
          <a:p>
            <a:endParaRPr lang="kk-KZ" b="1" dirty="0">
              <a:solidFill>
                <a:srgbClr val="00B0F0"/>
              </a:solidFill>
            </a:endParaRPr>
          </a:p>
          <a:p>
            <a:r>
              <a:rPr lang="kk-KZ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Что же такое общий дом?</a:t>
            </a:r>
          </a:p>
          <a:p>
            <a:endParaRPr lang="kk-KZ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kk-KZ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kk-KZ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Что </a:t>
            </a:r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нужно сделать, чтобы сохранить наш общий дом?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3569" y="1772816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бщий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дом – это наша планета Земля, на которой мы все с вами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живём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 Посмотрите вокруг: какой прекрасный, удивительный мир нас окружает. Леса, поля, реки, моря, океаны, горы,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небо, солнце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животные, птицы.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83568" y="4653136"/>
            <a:ext cx="78220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Природа Земли нас кормит, поит, одевает,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даёт всё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жизни. И мы должны любить, беречь и украшать наш общий дом.</a:t>
            </a:r>
          </a:p>
        </p:txBody>
      </p:sp>
    </p:spTree>
    <p:extLst>
      <p:ext uri="{BB962C8B-B14F-4D97-AF65-F5344CB8AC3E}">
        <p14:creationId xmlns:p14="http://schemas.microsoft.com/office/powerpoint/2010/main" val="2986599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332656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4215" y="692696"/>
            <a:ext cx="8506691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Творческое задание</a:t>
            </a:r>
          </a:p>
          <a:p>
            <a:endParaRPr lang="ru-RU" b="1" dirty="0" smtClean="0"/>
          </a:p>
          <a:p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Придумайте </a:t>
            </a:r>
            <a:r>
              <a:rPr lang="ru-RU" sz="2400" b="1" i="1" dirty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рекламу на тему «Земля - наш </a:t>
            </a:r>
            <a:endParaRPr lang="ru-RU" sz="2400" b="1" i="1" dirty="0" smtClean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общий </a:t>
            </a:r>
            <a:r>
              <a:rPr lang="ru-RU" sz="2400" b="1" i="1" dirty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дом</a:t>
            </a:r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».</a:t>
            </a:r>
          </a:p>
          <a:p>
            <a:endParaRPr lang="ru-RU" sz="2400" i="1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Критерии оформления рекламы:</a:t>
            </a:r>
          </a:p>
          <a:p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интересный фон рисунка;</a:t>
            </a:r>
          </a:p>
          <a:p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краткая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информация;</a:t>
            </a:r>
          </a:p>
          <a:p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главная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мысль, почему нужно беречь </a:t>
            </a:r>
            <a:endParaRPr lang="ru-RU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Землю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2800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21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332656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7309" y="260648"/>
            <a:ext cx="850669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Примерный вариант рекламы</a:t>
            </a:r>
            <a:endParaRPr lang="ru-RU" sz="2400" b="1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b="1" dirty="0" smtClean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27584" y="1556792"/>
            <a:ext cx="7776864" cy="4176464"/>
          </a:xfrm>
          <a:prstGeom prst="roundRect">
            <a:avLst/>
          </a:prstGeom>
          <a:solidFill>
            <a:srgbClr val="90EC9F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400" kern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" name="Picture 10" descr="https://mbdou58.edummr.ru/wp-content/uploads/2019/03/graficheskoe-izobrajeniya-jizni-jivotnyh-dlya-detey-po-ekologii-89284-large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060848"/>
            <a:ext cx="3394365" cy="339436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Волна 12"/>
          <p:cNvSpPr/>
          <p:nvPr/>
        </p:nvSpPr>
        <p:spPr>
          <a:xfrm>
            <a:off x="1043608" y="4005064"/>
            <a:ext cx="2202873" cy="914400"/>
          </a:xfrm>
          <a:prstGeom prst="wav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БЕРЕГИТЕ</a:t>
            </a:r>
            <a:endParaRPr lang="ru-RU" sz="2400" kern="1200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Волна 13"/>
          <p:cNvSpPr/>
          <p:nvPr/>
        </p:nvSpPr>
        <p:spPr>
          <a:xfrm>
            <a:off x="6228184" y="4077072"/>
            <a:ext cx="2202873" cy="816318"/>
          </a:xfrm>
          <a:prstGeom prst="wav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ЗЕМЛЮ!</a:t>
            </a:r>
            <a:endParaRPr lang="ru-RU" sz="2400" kern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71600" y="1196752"/>
            <a:ext cx="7754047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Земля – наш общий дом, в котором мы живём.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39552" y="1628800"/>
            <a:ext cx="8465126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этот хозяин должен быть добрым и заботливым.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7744" y="2132856"/>
            <a:ext cx="5379999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 хозяин в этом доме – человек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42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2001</TotalTime>
  <Words>419</Words>
  <Application>Microsoft Office PowerPoint</Application>
  <PresentationFormat>Экран (4:3)</PresentationFormat>
  <Paragraphs>103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Century Gothic</vt:lpstr>
      <vt:lpstr>Open Sans</vt:lpstr>
      <vt:lpstr>Tahoma</vt:lpstr>
      <vt:lpstr>Times New Roman</vt:lpstr>
      <vt:lpstr>Times New Roman, serif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297</cp:revision>
  <dcterms:created xsi:type="dcterms:W3CDTF">2020-07-18T05:19:20Z</dcterms:created>
  <dcterms:modified xsi:type="dcterms:W3CDTF">2024-12-03T13:55:13Z</dcterms:modified>
</cp:coreProperties>
</file>