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94" r:id="rId3"/>
    <p:sldId id="320" r:id="rId4"/>
    <p:sldId id="347" r:id="rId5"/>
    <p:sldId id="341" r:id="rId6"/>
    <p:sldId id="342" r:id="rId7"/>
    <p:sldId id="343" r:id="rId8"/>
    <p:sldId id="344" r:id="rId9"/>
    <p:sldId id="345" r:id="rId10"/>
    <p:sldId id="348" r:id="rId11"/>
    <p:sldId id="346" r:id="rId12"/>
    <p:sldId id="349" r:id="rId13"/>
    <p:sldId id="350" r:id="rId14"/>
    <p:sldId id="340" r:id="rId15"/>
    <p:sldId id="351" r:id="rId16"/>
    <p:sldId id="33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4194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64298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23557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18945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6652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83521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5237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713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6579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7840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9647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4780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48096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6185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1589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800" b="1" dirty="0" smtClean="0"/>
              <a:t>По страницам Красной книги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язык. 4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clipart-library.com/images/6Tp5j9en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6"/>
          <a:stretch/>
        </p:blipFill>
        <p:spPr bwMode="auto">
          <a:xfrm>
            <a:off x="1475656" y="764704"/>
            <a:ext cx="5715000" cy="50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40466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Распределите данную информацию  по цвету страниц.</a:t>
            </a:r>
            <a:endParaRPr lang="ru-RU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1052736"/>
            <a:ext cx="2207172" cy="170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Информирует, какие животные и растения в опасности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4797152"/>
            <a:ext cx="215987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Советует, как сохранить растения и животных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628800"/>
            <a:ext cx="2606566" cy="72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Призывает изучать природу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4725144"/>
            <a:ext cx="2606566" cy="1050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Предупреждает об исчезновении этих видов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6" descr="https://zoomir.kz/files/images/blog/36big236da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8" r="29414"/>
          <a:stretch/>
        </p:blipFill>
        <p:spPr bwMode="auto">
          <a:xfrm>
            <a:off x="3779912" y="2492896"/>
            <a:ext cx="1208690" cy="177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углом 12"/>
          <p:cNvSpPr/>
          <p:nvPr/>
        </p:nvSpPr>
        <p:spPr>
          <a:xfrm rot="1192468">
            <a:off x="2663292" y="1344160"/>
            <a:ext cx="1008993" cy="809297"/>
          </a:xfrm>
          <a:prstGeom prst="ben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>
              <a:solidFill>
                <a:schemeClr val="tx1"/>
              </a:solidFill>
            </a:endParaRPr>
          </a:p>
        </p:txBody>
      </p:sp>
      <p:sp>
        <p:nvSpPr>
          <p:cNvPr id="15" name="Стрелка углом 14"/>
          <p:cNvSpPr/>
          <p:nvPr/>
        </p:nvSpPr>
        <p:spPr>
          <a:xfrm rot="11497203">
            <a:off x="6876256" y="2924944"/>
            <a:ext cx="813816" cy="868680"/>
          </a:xfrm>
          <a:prstGeom prst="ben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>
              <a:solidFill>
                <a:schemeClr val="tx1"/>
              </a:solidFill>
            </a:endParaRPr>
          </a:p>
        </p:txBody>
      </p:sp>
      <p:sp>
        <p:nvSpPr>
          <p:cNvPr id="16" name="Стрелка углом 15"/>
          <p:cNvSpPr/>
          <p:nvPr/>
        </p:nvSpPr>
        <p:spPr>
          <a:xfrm rot="20569646">
            <a:off x="1068582" y="3847946"/>
            <a:ext cx="1008993" cy="809297"/>
          </a:xfrm>
          <a:prstGeom prst="ben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>
              <a:solidFill>
                <a:schemeClr val="tx1"/>
              </a:solidFill>
            </a:endParaRPr>
          </a:p>
        </p:txBody>
      </p:sp>
      <p:sp>
        <p:nvSpPr>
          <p:cNvPr id="17" name="Стрелка углом 16"/>
          <p:cNvSpPr/>
          <p:nvPr/>
        </p:nvSpPr>
        <p:spPr>
          <a:xfrm rot="13243599">
            <a:off x="5044878" y="5029464"/>
            <a:ext cx="813816" cy="868680"/>
          </a:xfrm>
          <a:prstGeom prst="ben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60648"/>
            <a:ext cx="66066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ли сказать, что страница про сайгака – грустная страница, а про бобра – радостная.  Почему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ru-RU" sz="24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700808"/>
            <a:ext cx="7560840" cy="372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айгак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находится на жёлтой странице, потому что это животное  встречается в достаточном количестве для выживания, но его численность очень быстро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сокращается. </a:t>
            </a: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 можем порадоваться за бобра, так как его  удалось спасти, поэтому этот вид находится на зелёной странице.</a:t>
            </a:r>
          </a:p>
        </p:txBody>
      </p:sp>
    </p:spTree>
    <p:extLst>
      <p:ext uri="{BB962C8B-B14F-4D97-AF65-F5344CB8AC3E}">
        <p14:creationId xmlns:p14="http://schemas.microsoft.com/office/powerpoint/2010/main" val="321691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80528" y="476672"/>
            <a:ext cx="87539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Непроизносимые согласные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1268760"/>
            <a:ext cx="4695516" cy="511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СТН ЗДН РДЦ ЛНЦ ВСТВ</a:t>
            </a:r>
            <a:endParaRPr lang="ru-RU" sz="28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6475" y="1874652"/>
            <a:ext cx="6096000" cy="40440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знать,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написать,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Надо слово изменять,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за звуком непонятным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Быстро гласную искать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Непроизносимые согласные проверяй так: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грус</a:t>
            </a:r>
            <a:r>
              <a:rPr lang="ru-RU" sz="2400" b="1" i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ная- грус</a:t>
            </a:r>
            <a:r>
              <a:rPr lang="ru-RU" sz="2400" b="1" i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endParaRPr lang="ru-RU" sz="24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радос</a:t>
            </a:r>
            <a:r>
              <a:rPr lang="ru-RU" sz="2400" b="1" i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ная - радос</a:t>
            </a:r>
            <a:r>
              <a:rPr lang="ru-RU" sz="2400" b="1" i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</a:t>
            </a:r>
            <a:endParaRPr lang="ru-RU" sz="24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звёз</a:t>
            </a:r>
            <a:r>
              <a:rPr lang="ru-RU" sz="2400" b="1" i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ный- звез</a:t>
            </a:r>
            <a:r>
              <a:rPr lang="ru-RU" sz="2400" b="1" i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</a:t>
            </a:r>
            <a:endParaRPr lang="ru-RU" sz="2400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9" y="620688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Вставьте букву и 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назовите проверочное слово</a:t>
            </a:r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гиган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ский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извес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ru-RU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ный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ru-RU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ный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наез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…ник </a:t>
            </a:r>
          </a:p>
          <a:p>
            <a:pPr>
              <a:lnSpc>
                <a:spcPct val="150000"/>
              </a:lnSpc>
            </a:pPr>
            <a:r>
              <a:rPr lang="ru-RU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ярос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ru-RU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ный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чес…</a:t>
            </a:r>
            <a:r>
              <a:rPr lang="ru-RU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ный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7813" y="0"/>
            <a:ext cx="8881259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59832" y="404664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196752"/>
            <a:ext cx="87539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гиган</a:t>
            </a:r>
            <a:r>
              <a:rPr lang="ru-RU" sz="2800" b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ский   -  гигант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извес</a:t>
            </a:r>
            <a:r>
              <a:rPr lang="ru-RU" sz="2800" b="1" u="sng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ный 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известие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</a:t>
            </a:r>
            <a:r>
              <a:rPr lang="ru-RU" sz="2800" b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ный - место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наез</a:t>
            </a:r>
            <a:r>
              <a:rPr lang="ru-RU" sz="2800" b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 - езда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ярос</a:t>
            </a:r>
            <a:r>
              <a:rPr lang="ru-RU" sz="2800" b="1" u="sng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ный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ярость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чес</a:t>
            </a:r>
            <a:r>
              <a:rPr lang="ru-RU" sz="2800" b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ный - честь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83671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чём заставляет задуматься людей Красная Книга? 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Используйте в своих ответах слова «по моему мнению…», «с моей точки зрения</a:t>
            </a:r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…».</a:t>
            </a:r>
            <a:endParaRPr lang="ru-RU" sz="2400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636912"/>
            <a:ext cx="76328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моему мнению,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Красная книга предостерегает людей о возможных последствиях, которые могут произойти  с гибелью животных и растений.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моей точки зрения,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Красная книга заставляет нас задуматься об окружающем мире и начать действовать. 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0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83246" y="260648"/>
            <a:ext cx="835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dirty="0"/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Рефлексия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b="1" dirty="0">
                <a:solidFill>
                  <a:srgbClr val="00B0F0"/>
                </a:solidFill>
                <a:latin typeface="Times New Roman, serif"/>
              </a:rPr>
              <a:t>SMS</a:t>
            </a:r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»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 descr="https://nanorepair.ru/wp-content/uploads/2019/03/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1753">
            <a:off x="1045068" y="729749"/>
            <a:ext cx="5581870" cy="558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 rot="21328928">
            <a:off x="2907163" y="1922743"/>
            <a:ext cx="19060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Напишите своему учителю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или другу сообщение, как прошёл урок, что вы хотели бы ещё узнать, оцените свою работу на уроке.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5665" y="-171400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051720" y="188640"/>
            <a:ext cx="4081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уроке: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196752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вы будете</a:t>
            </a:r>
            <a:r>
              <a:rPr lang="kk-K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высказывать свою точку зрения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узнаете, для чего нужна Красная книга;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будете определять значение цветных страниц Красной книги;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вы научитесь</a:t>
            </a:r>
            <a:r>
              <a:rPr lang="kk-K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писать слова, написание которых расходится с произношением.</a:t>
            </a:r>
            <a:endParaRPr lang="kk-KZ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14" descr="https://im0-tub-ru.yandex.net/i?id=dd753d1f3cd4c8e306a4290f04d2705b-l&amp;ref=rim&amp;n=13&amp;w=1000&amp;h=94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" t="4440" r="1050" b="8615"/>
          <a:stretch/>
        </p:blipFill>
        <p:spPr bwMode="auto">
          <a:xfrm>
            <a:off x="1259632" y="1124744"/>
            <a:ext cx="6192688" cy="5093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images-wixmp-ed30a86b8c4ca887773594c2.wixmp.com/f/8334576a-95a0-4f59-870c-449c3444f913/d6wmliw-6c97f386-7b1e-4f1b-87be-9be8471f0164.png/v1/fill/w_1024,h_768,strp/flying_birds_03_png_stock_by_roy3d_d6wmliw-fullview.png?token=eyJ0eXAiOiJKV1QiLCJhbGciOiJIUzI1NiJ9.eyJzdWIiOiJ1cm46YXBwOiIsImlzcyI6InVybjphcHA6Iiwib2JqIjpbW3siaGVpZ2h0IjoiPD03NjgiLCJwYXRoIjoiXC9mXC84MzM0NTc2YS05NWEwLTRmNTktODcwYy00NDljMzQ0NGY5MTNcL2Q2d21saXctNmM5N2YzODYtN2IxZS00ZjFiLTg3YmUtOWJlODQ3MWYwMTY0LnBuZyIsIndpZHRoIjoiPD0xMDI0In1dXSwiYXVkIjpbInVybjpzZXJ2aWNlOmltYWdlLm9wZXJhdGlvbnMiXX0._4pl8AZxK1FVrFawFN7xz5-e3uYGZR-THN7jDjeN2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3631475" cy="272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s://i.pinimg.com/originals/1e/cb/0a/1ecb0a28a6dd857add3afe523659b83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2612570" cy="17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0" descr="https://cdn140.picsart.com/2374476630562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1598779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https://cdn.pixabay.com/photo/2018/01/11/14/52/fish-3076212_12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29200"/>
            <a:ext cx="1480457" cy="8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99592" y="26064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люди не будут беречь природу, уничтожать 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всё живое.</a:t>
            </a:r>
            <a:endParaRPr lang="ru-RU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07504" y="-27992"/>
            <a:ext cx="8881259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59832" y="404664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Прочитайте текст</a:t>
            </a:r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70319" y="1484587"/>
            <a:ext cx="65420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dirty="0"/>
              <a:t> </a:t>
            </a:r>
            <a:r>
              <a:rPr lang="ru-RU" sz="8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400 лет на планете Земля исчезли 400 видов животных, 150 видов птиц и </a:t>
            </a:r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рыб. </a:t>
            </a:r>
            <a:r>
              <a:rPr lang="ru-RU" sz="8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Почти 300 видов животных и 200 видов птиц могут </a:t>
            </a:r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исчезнуть </a:t>
            </a:r>
            <a:r>
              <a:rPr lang="ru-RU" sz="8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нашей планеты.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140968"/>
            <a:ext cx="82190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1948 году учёные мира создали 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Международный союз охраны природы.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По заданию этого союза зоологи, ботаники, экологи стали изучать, каким растениям и животным планеты надо помочь в первую очередь. Составили списки. Потом списки издали в виде книги. Назвали её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Красная книга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8864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Красная книга – это сигнал тревоги и символ борьбы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сохранение живой природы.</a:t>
            </a:r>
            <a:endParaRPr lang="ru-RU" sz="2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2132856"/>
            <a:ext cx="28224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ёрные страницы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расные страницы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ёлтые страницы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ерые страницы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елые страницы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елёные страницы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204864"/>
            <a:ext cx="735724" cy="3573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2780928"/>
            <a:ext cx="735724" cy="3573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3356992"/>
            <a:ext cx="735724" cy="3573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3861048"/>
            <a:ext cx="735724" cy="35735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4581128"/>
            <a:ext cx="663716" cy="3573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5157192"/>
            <a:ext cx="735724" cy="3573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pic>
        <p:nvPicPr>
          <p:cNvPr id="14" name="Picture 2" descr="https://ds02.infourok.ru/uploads/ex/0995/00032a5c-1cab4a00/img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2" t="2945" r="6223" b="5496"/>
          <a:stretch/>
        </p:blipFill>
        <p:spPr bwMode="auto">
          <a:xfrm>
            <a:off x="5580112" y="2204864"/>
            <a:ext cx="2234950" cy="326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3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s://ds03.infourok.ru/uploads/ex/0831/000572e8-11a4c90c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6" t="48303" r="33735" b="28343"/>
          <a:stretch/>
        </p:blipFill>
        <p:spPr bwMode="auto">
          <a:xfrm>
            <a:off x="251520" y="1052736"/>
            <a:ext cx="4218557" cy="48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3.infourok.ru/uploads/ex/0831/000572e8-11a4c90c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4" t="23757" r="2725" b="53808"/>
          <a:stretch/>
        </p:blipFill>
        <p:spPr bwMode="auto">
          <a:xfrm>
            <a:off x="4572000" y="1124744"/>
            <a:ext cx="3924853" cy="494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340768"/>
            <a:ext cx="4139604" cy="294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kk-KZ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kk-KZ" sz="28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Сайгак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kk-KZ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страницах жёлтого цвета находятся виды животных, число которых быстро уменьшается.</a:t>
            </a: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9" y="1268760"/>
            <a:ext cx="3312368" cy="3198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kk-KZ" sz="28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Змееловка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75"/>
              </a:spcAft>
            </a:pPr>
            <a:r>
              <a:rPr lang="kk-KZ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страницах серого цвета </a:t>
            </a:r>
            <a:r>
              <a:rPr lang="kk-KZ" sz="28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записаны </a:t>
            </a:r>
            <a:r>
              <a:rPr lang="kk-KZ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виды животных и птиц, которые мало изучены. </a:t>
            </a: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2" descr="https://www.freepngimg.com/thumb/gazelle/24613-2-gazelle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2750391" cy="242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2" descr="https://clipart-best.com/img/lizard/lizard-clip-art-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2672284" cy="91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3.infourok.ru/uploads/ex/0831/000572e8-11a4c90c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7" t="23223" r="18940" b="53337"/>
          <a:stretch/>
        </p:blipFill>
        <p:spPr bwMode="auto">
          <a:xfrm>
            <a:off x="2987824" y="476672"/>
            <a:ext cx="2994472" cy="37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s://ds03.infourok.ru/uploads/ex/0831/000572e8-11a4c90c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5" t="49693" r="18182" b="27478"/>
          <a:stretch/>
        </p:blipFill>
        <p:spPr bwMode="auto">
          <a:xfrm>
            <a:off x="467544" y="2348880"/>
            <a:ext cx="2934714" cy="37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3.infourok.ru/uploads/ex/0831/000572e8-11a4c90c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7" t="23228" r="33940" b="52933"/>
          <a:stretch/>
        </p:blipFill>
        <p:spPr bwMode="auto">
          <a:xfrm>
            <a:off x="5940152" y="2420888"/>
            <a:ext cx="2895601" cy="358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75856" y="548680"/>
            <a:ext cx="271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Синие птички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белых страницах находятся редкие виды животных и птиц.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564904"/>
            <a:ext cx="2565400" cy="248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kk-KZ" sz="20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Бобёр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kk-KZ" sz="20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зелёной странице находятся виды животных, которых удалось сохранить и спасти от вымирания.</a:t>
            </a:r>
            <a:endParaRPr lang="ru-RU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636912"/>
            <a:ext cx="2286000" cy="241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kk-K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Красный волк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красных страницах записаны виды животных и растений Казахстана, которые исчезают. 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8" descr="https://i.pinimg.com/originals/a0/0a/c5/a00ac57183953e0470ad4865db8fbc7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1725826" cy="180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0" descr="https://www.clipartmax.com/png/full/132-1327441_beaver-clip-art-clip-art-bea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13176"/>
            <a:ext cx="1934500" cy="6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i.pinimg.com/originals/8f/4b/9d/8f4b9dc1e6b562699b9d8008868278b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1332255" cy="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052736"/>
            <a:ext cx="602428" cy="892884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060848"/>
            <a:ext cx="602428" cy="892884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7" name="Прямоугольник 6"/>
          <p:cNvSpPr/>
          <p:nvPr/>
        </p:nvSpPr>
        <p:spPr>
          <a:xfrm>
            <a:off x="1561652" y="3035449"/>
            <a:ext cx="602428" cy="892884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8" name="Прямоугольник 7"/>
          <p:cNvSpPr/>
          <p:nvPr/>
        </p:nvSpPr>
        <p:spPr>
          <a:xfrm>
            <a:off x="1554480" y="4028739"/>
            <a:ext cx="602428" cy="892884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9" name="Прямоугольник 8"/>
          <p:cNvSpPr/>
          <p:nvPr/>
        </p:nvSpPr>
        <p:spPr>
          <a:xfrm>
            <a:off x="1563445" y="5016650"/>
            <a:ext cx="602428" cy="892884"/>
          </a:xfrm>
          <a:prstGeom prst="rect">
            <a:avLst/>
          </a:prstGeom>
          <a:solidFill>
            <a:srgbClr val="00B050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776848"/>
            <a:ext cx="5454127" cy="6081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Aft>
                <a:spcPts val="675"/>
              </a:spcAft>
            </a:pP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сокращающиеся виды</a:t>
            </a:r>
          </a:p>
          <a:p>
            <a:pPr>
              <a:lnSpc>
                <a:spcPct val="250000"/>
              </a:lnSpc>
              <a:spcAft>
                <a:spcPts val="675"/>
              </a:spcAft>
            </a:pP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исчезающие виды</a:t>
            </a:r>
          </a:p>
          <a:p>
            <a:pPr>
              <a:lnSpc>
                <a:spcPct val="250000"/>
              </a:lnSpc>
              <a:spcAft>
                <a:spcPts val="675"/>
              </a:spcAft>
            </a:pP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восстановленные виды</a:t>
            </a:r>
          </a:p>
          <a:p>
            <a:pPr>
              <a:lnSpc>
                <a:spcPct val="250000"/>
              </a:lnSpc>
              <a:spcAft>
                <a:spcPts val="675"/>
              </a:spcAft>
            </a:pP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редкие виды</a:t>
            </a:r>
          </a:p>
          <a:p>
            <a:pPr>
              <a:lnSpc>
                <a:spcPct val="250000"/>
              </a:lnSpc>
              <a:spcAft>
                <a:spcPts val="675"/>
              </a:spcAft>
            </a:pP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неопределённые </a:t>
            </a: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виды</a:t>
            </a:r>
          </a:p>
          <a:p>
            <a:pPr>
              <a:lnSpc>
                <a:spcPct val="250000"/>
              </a:lnSpc>
              <a:spcAft>
                <a:spcPts val="675"/>
              </a:spcAft>
            </a:pPr>
            <a:endParaRPr lang="ru-RU" sz="2400" b="1" dirty="0">
              <a:solidFill>
                <a:schemeClr val="accent4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20061392">
            <a:off x="2115299" y="1922690"/>
            <a:ext cx="2156386" cy="451822"/>
          </a:xfrm>
          <a:prstGeom prst="lef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13" name="Стрелка влево 12"/>
          <p:cNvSpPr/>
          <p:nvPr/>
        </p:nvSpPr>
        <p:spPr>
          <a:xfrm rot="1319569">
            <a:off x="2207700" y="1770154"/>
            <a:ext cx="1996410" cy="451822"/>
          </a:xfrm>
          <a:prstGeom prst="lef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14" name="Стрелка влево 13"/>
          <p:cNvSpPr/>
          <p:nvPr/>
        </p:nvSpPr>
        <p:spPr>
          <a:xfrm rot="1531197">
            <a:off x="2190174" y="3717289"/>
            <a:ext cx="2109189" cy="451822"/>
          </a:xfrm>
          <a:prstGeom prst="lef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15" name="Стрелка влево 14"/>
          <p:cNvSpPr/>
          <p:nvPr/>
        </p:nvSpPr>
        <p:spPr>
          <a:xfrm rot="19300053">
            <a:off x="1968253" y="4302740"/>
            <a:ext cx="2742344" cy="451822"/>
          </a:xfrm>
          <a:prstGeom prst="lef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16" name="Стрелка влево 15"/>
          <p:cNvSpPr/>
          <p:nvPr/>
        </p:nvSpPr>
        <p:spPr>
          <a:xfrm rot="1412440">
            <a:off x="2270447" y="4734173"/>
            <a:ext cx="2029386" cy="451822"/>
          </a:xfrm>
          <a:prstGeom prst="lef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</p:spTree>
    <p:extLst>
      <p:ext uri="{BB962C8B-B14F-4D97-AF65-F5344CB8AC3E}">
        <p14:creationId xmlns:p14="http://schemas.microsoft.com/office/powerpoint/2010/main" val="13255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clipart-library.com/images/6Tp5j9en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6"/>
          <a:stretch/>
        </p:blipFill>
        <p:spPr bwMode="auto">
          <a:xfrm>
            <a:off x="1907704" y="836712"/>
            <a:ext cx="5715000" cy="50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332656"/>
            <a:ext cx="737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Распределите данную информацию  по цвету страниц.</a:t>
            </a:r>
            <a:endParaRPr lang="ru-RU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340768"/>
            <a:ext cx="2207172" cy="170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Информирует, какие животные и растения в опасности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1124744"/>
            <a:ext cx="215987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Советует, как сохранить растения и животных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437112"/>
            <a:ext cx="2606566" cy="72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Призывает изучать природу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4653136"/>
            <a:ext cx="2606566" cy="1050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Предупреждает об исчезновении этих видов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6" descr="https://zoomir.kz/files/images/blog/36big236da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8" r="29414"/>
          <a:stretch/>
        </p:blipFill>
        <p:spPr bwMode="auto">
          <a:xfrm>
            <a:off x="4211960" y="2492896"/>
            <a:ext cx="1208690" cy="177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507</Words>
  <Application>Microsoft Office PowerPoint</Application>
  <PresentationFormat>Экран (4:3)</PresentationFormat>
  <Paragraphs>102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Open Sans</vt:lpstr>
      <vt:lpstr>Tahoma</vt:lpstr>
      <vt:lpstr>Times New Roman</vt:lpstr>
      <vt:lpstr>Times New Roman, serif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284</cp:revision>
  <dcterms:created xsi:type="dcterms:W3CDTF">2020-07-18T05:19:20Z</dcterms:created>
  <dcterms:modified xsi:type="dcterms:W3CDTF">2024-12-03T14:06:31Z</dcterms:modified>
</cp:coreProperties>
</file>