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3" r:id="rId2"/>
    <p:sldId id="272" r:id="rId3"/>
    <p:sldId id="297" r:id="rId4"/>
    <p:sldId id="256" r:id="rId5"/>
    <p:sldId id="292" r:id="rId6"/>
    <p:sldId id="286" r:id="rId7"/>
    <p:sldId id="264" r:id="rId8"/>
    <p:sldId id="293" r:id="rId9"/>
    <p:sldId id="298" r:id="rId10"/>
    <p:sldId id="261" r:id="rId11"/>
    <p:sldId id="294" r:id="rId12"/>
    <p:sldId id="267" r:id="rId13"/>
    <p:sldId id="289" r:id="rId14"/>
    <p:sldId id="296" r:id="rId15"/>
    <p:sldId id="262" r:id="rId16"/>
    <p:sldId id="288" r:id="rId17"/>
    <p:sldId id="291" r:id="rId18"/>
    <p:sldId id="295" r:id="rId19"/>
    <p:sldId id="299" r:id="rId20"/>
    <p:sldId id="30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1B2D3-A84D-4646-95A3-490A03FA63C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39E74A5D-26CA-4C72-B517-9BF932BD6233}">
      <dgm:prSet phldrT="[Текст]" custT="1"/>
      <dgm:spPr/>
      <dgm:t>
        <a:bodyPr/>
        <a:lstStyle/>
        <a:p>
          <a:r>
            <a:rPr lang="kk-KZ" sz="1800" b="1" dirty="0"/>
            <a:t>Қоректену</a:t>
          </a:r>
          <a:r>
            <a:rPr lang="ru-RU" sz="1800" b="1" dirty="0"/>
            <a:t>- </a:t>
          </a:r>
          <a:r>
            <a:rPr lang="kk-KZ" sz="1800" b="1" dirty="0"/>
            <a:t>бұл органимзге қоректік заттардың түсуі және сіңірілу үдерісі</a:t>
          </a:r>
          <a:endParaRPr lang="ru-KZ" sz="1800" b="1" dirty="0"/>
        </a:p>
      </dgm:t>
    </dgm:pt>
    <dgm:pt modelId="{AD99DC8A-0A34-482C-9192-43B7920A9617}" type="parTrans" cxnId="{C048D2EB-6ADD-475E-8F80-5A52949DE7C7}">
      <dgm:prSet/>
      <dgm:spPr/>
      <dgm:t>
        <a:bodyPr/>
        <a:lstStyle/>
        <a:p>
          <a:endParaRPr lang="ru-KZ"/>
        </a:p>
      </dgm:t>
    </dgm:pt>
    <dgm:pt modelId="{753BFAEE-CFC2-4D15-A647-6CEC626F7FB2}" type="sibTrans" cxnId="{C048D2EB-6ADD-475E-8F80-5A52949DE7C7}">
      <dgm:prSet/>
      <dgm:spPr/>
      <dgm:t>
        <a:bodyPr/>
        <a:lstStyle/>
        <a:p>
          <a:endParaRPr lang="ru-KZ"/>
        </a:p>
      </dgm:t>
    </dgm:pt>
    <dgm:pt modelId="{B5EDB4FE-782F-401F-ABE0-7DA0B8B4592B}">
      <dgm:prSet phldrT="[Текст]" custT="1"/>
      <dgm:spPr/>
      <dgm:t>
        <a:bodyPr/>
        <a:lstStyle/>
        <a:p>
          <a:r>
            <a:rPr lang="kk-KZ" sz="1800" b="1" dirty="0"/>
            <a:t>Өсу</a:t>
          </a:r>
          <a:r>
            <a:rPr lang="ru-RU" sz="1800" b="1" dirty="0"/>
            <a:t>- </a:t>
          </a:r>
          <a:r>
            <a:rPr lang="kk-KZ" sz="1800" b="1" dirty="0"/>
            <a:t>организмнің көлемі мен массасының біртіндеп ұлғаюы</a:t>
          </a:r>
          <a:endParaRPr lang="ru-KZ" sz="1800" b="1" dirty="0"/>
        </a:p>
      </dgm:t>
    </dgm:pt>
    <dgm:pt modelId="{7CE5A877-AD19-4D8A-ACE5-DD92ACE086CF}" type="parTrans" cxnId="{569EF6CA-DDAE-4C93-8B02-3B7DD063BCE4}">
      <dgm:prSet/>
      <dgm:spPr/>
      <dgm:t>
        <a:bodyPr/>
        <a:lstStyle/>
        <a:p>
          <a:endParaRPr lang="ru-KZ"/>
        </a:p>
      </dgm:t>
    </dgm:pt>
    <dgm:pt modelId="{3B0DA8CD-B3EF-4CAB-BAF7-C46B3DF58517}" type="sibTrans" cxnId="{569EF6CA-DDAE-4C93-8B02-3B7DD063BCE4}">
      <dgm:prSet/>
      <dgm:spPr/>
      <dgm:t>
        <a:bodyPr/>
        <a:lstStyle/>
        <a:p>
          <a:endParaRPr lang="ru-KZ"/>
        </a:p>
      </dgm:t>
    </dgm:pt>
    <dgm:pt modelId="{21F49C52-1AD8-4383-BF59-656078C0E84D}">
      <dgm:prSet phldrT="[Текст]" custT="1"/>
      <dgm:spPr/>
      <dgm:t>
        <a:bodyPr/>
        <a:lstStyle/>
        <a:p>
          <a:r>
            <a:rPr lang="kk-KZ" sz="1800" b="1" dirty="0"/>
            <a:t>Даму </a:t>
          </a:r>
          <a:r>
            <a:rPr lang="ru-RU" sz="1800" b="1" dirty="0"/>
            <a:t>–</a:t>
          </a:r>
          <a:r>
            <a:rPr lang="kk-KZ" sz="1800" b="1" dirty="0"/>
            <a:t> организмнің құрылысы мен жекелеген бөліктеріндегі өзгерістер</a:t>
          </a:r>
          <a:endParaRPr lang="ru-KZ" sz="1800" b="1" dirty="0"/>
        </a:p>
      </dgm:t>
    </dgm:pt>
    <dgm:pt modelId="{614A3C9A-3FB4-45BE-9F4D-09D7F7C67EB9}" type="parTrans" cxnId="{F9704425-374A-494F-84EC-B4472F4B9F86}">
      <dgm:prSet/>
      <dgm:spPr/>
      <dgm:t>
        <a:bodyPr/>
        <a:lstStyle/>
        <a:p>
          <a:endParaRPr lang="ru-KZ"/>
        </a:p>
      </dgm:t>
    </dgm:pt>
    <dgm:pt modelId="{754CFB7E-DA10-4FAC-8775-54B18FD41EC2}" type="sibTrans" cxnId="{F9704425-374A-494F-84EC-B4472F4B9F86}">
      <dgm:prSet/>
      <dgm:spPr/>
      <dgm:t>
        <a:bodyPr/>
        <a:lstStyle/>
        <a:p>
          <a:endParaRPr lang="ru-KZ"/>
        </a:p>
      </dgm:t>
    </dgm:pt>
    <dgm:pt modelId="{1FCEA667-016A-4C13-B8DC-7B2BD361CFEC}">
      <dgm:prSet custT="1"/>
      <dgm:spPr/>
      <dgm:t>
        <a:bodyPr/>
        <a:lstStyle/>
        <a:p>
          <a:r>
            <a:rPr lang="kk-KZ" sz="1800" b="1" dirty="0"/>
            <a:t>Тітіркенгіштік</a:t>
          </a:r>
          <a:r>
            <a:rPr lang="ru-RU" sz="1800" b="1" dirty="0"/>
            <a:t> –</a:t>
          </a:r>
          <a:r>
            <a:rPr lang="kk-KZ" sz="1800" b="1" dirty="0"/>
            <a:t> организмдердің қоршаған ортада болып жатқан өзгерістерді сезу қабілеті</a:t>
          </a:r>
          <a:endParaRPr lang="ru-KZ" sz="1800" b="1" dirty="0"/>
        </a:p>
      </dgm:t>
    </dgm:pt>
    <dgm:pt modelId="{A50CB346-DC74-4163-A3AD-D45FEF8CD479}" type="parTrans" cxnId="{6459C713-E3CB-43F5-BBD5-67CF0B6F818C}">
      <dgm:prSet/>
      <dgm:spPr/>
      <dgm:t>
        <a:bodyPr/>
        <a:lstStyle/>
        <a:p>
          <a:endParaRPr lang="ru-KZ"/>
        </a:p>
      </dgm:t>
    </dgm:pt>
    <dgm:pt modelId="{1EA3276B-1DCD-485E-AC48-462B5A035106}" type="sibTrans" cxnId="{6459C713-E3CB-43F5-BBD5-67CF0B6F818C}">
      <dgm:prSet/>
      <dgm:spPr/>
      <dgm:t>
        <a:bodyPr/>
        <a:lstStyle/>
        <a:p>
          <a:endParaRPr lang="ru-KZ"/>
        </a:p>
      </dgm:t>
    </dgm:pt>
    <dgm:pt modelId="{E952D19A-11BF-4ACE-B0F0-55D29EAE3623}">
      <dgm:prSet custT="1"/>
      <dgm:spPr/>
      <dgm:t>
        <a:bodyPr/>
        <a:lstStyle/>
        <a:p>
          <a:r>
            <a:rPr lang="kk-KZ" sz="1800" b="1" dirty="0">
              <a:latin typeface="Arial" panose="020B0604020202020204" pitchFamily="34" charset="0"/>
              <a:cs typeface="Arial" panose="020B0604020202020204" pitchFamily="34" charset="0"/>
            </a:rPr>
            <a:t>Көбею – организмдердің өздеріне ұқсас организмді өмірге әкелуі</a:t>
          </a:r>
          <a:endParaRPr lang="ru-KZ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484066-4101-4A31-B27A-D16544051493}" type="parTrans" cxnId="{1E7AD798-112B-4D79-9F6B-DB0EDA45B1F7}">
      <dgm:prSet/>
      <dgm:spPr/>
      <dgm:t>
        <a:bodyPr/>
        <a:lstStyle/>
        <a:p>
          <a:endParaRPr lang="ru-KZ"/>
        </a:p>
      </dgm:t>
    </dgm:pt>
    <dgm:pt modelId="{C43ADD5E-4194-42F8-B66B-837A3E526E12}" type="sibTrans" cxnId="{1E7AD798-112B-4D79-9F6B-DB0EDA45B1F7}">
      <dgm:prSet/>
      <dgm:spPr/>
      <dgm:t>
        <a:bodyPr/>
        <a:lstStyle/>
        <a:p>
          <a:endParaRPr lang="ru-KZ"/>
        </a:p>
      </dgm:t>
    </dgm:pt>
    <dgm:pt modelId="{FB6302A8-2A0A-4C0E-AC1F-634934E8395E}" type="pres">
      <dgm:prSet presAssocID="{2C41B2D3-A84D-4646-95A3-490A03FA63C7}" presName="linear" presStyleCnt="0">
        <dgm:presLayoutVars>
          <dgm:dir/>
          <dgm:animLvl val="lvl"/>
          <dgm:resizeHandles val="exact"/>
        </dgm:presLayoutVars>
      </dgm:prSet>
      <dgm:spPr/>
    </dgm:pt>
    <dgm:pt modelId="{D621192A-D29C-4B39-9207-7A9637D685DD}" type="pres">
      <dgm:prSet presAssocID="{39E74A5D-26CA-4C72-B517-9BF932BD6233}" presName="parentLin" presStyleCnt="0"/>
      <dgm:spPr/>
    </dgm:pt>
    <dgm:pt modelId="{3977DE3E-3900-4527-B9CC-B1ABAD3ED304}" type="pres">
      <dgm:prSet presAssocID="{39E74A5D-26CA-4C72-B517-9BF932BD6233}" presName="parentLeftMargin" presStyleLbl="node1" presStyleIdx="0" presStyleCnt="5"/>
      <dgm:spPr/>
    </dgm:pt>
    <dgm:pt modelId="{0676D66E-756D-4217-A72F-2BD0A09B762F}" type="pres">
      <dgm:prSet presAssocID="{39E74A5D-26CA-4C72-B517-9BF932BD6233}" presName="parentText" presStyleLbl="node1" presStyleIdx="0" presStyleCnt="5" custScaleY="279057">
        <dgm:presLayoutVars>
          <dgm:chMax val="0"/>
          <dgm:bulletEnabled val="1"/>
        </dgm:presLayoutVars>
      </dgm:prSet>
      <dgm:spPr/>
    </dgm:pt>
    <dgm:pt modelId="{F89D5694-9653-43AC-BC60-372FDD2118CB}" type="pres">
      <dgm:prSet presAssocID="{39E74A5D-26CA-4C72-B517-9BF932BD6233}" presName="negativeSpace" presStyleCnt="0"/>
      <dgm:spPr/>
    </dgm:pt>
    <dgm:pt modelId="{367C0C6B-9333-44DC-9F66-954ECCE6BC37}" type="pres">
      <dgm:prSet presAssocID="{39E74A5D-26CA-4C72-B517-9BF932BD6233}" presName="childText" presStyleLbl="conFgAcc1" presStyleIdx="0" presStyleCnt="5">
        <dgm:presLayoutVars>
          <dgm:bulletEnabled val="1"/>
        </dgm:presLayoutVars>
      </dgm:prSet>
      <dgm:spPr/>
    </dgm:pt>
    <dgm:pt modelId="{B5EC3D00-B678-4CA3-8BCB-2F0E87C60A7C}" type="pres">
      <dgm:prSet presAssocID="{753BFAEE-CFC2-4D15-A647-6CEC626F7FB2}" presName="spaceBetweenRectangles" presStyleCnt="0"/>
      <dgm:spPr/>
    </dgm:pt>
    <dgm:pt modelId="{62660DEC-A76F-4E8E-8901-0E6D48FB22BB}" type="pres">
      <dgm:prSet presAssocID="{B5EDB4FE-782F-401F-ABE0-7DA0B8B4592B}" presName="parentLin" presStyleCnt="0"/>
      <dgm:spPr/>
    </dgm:pt>
    <dgm:pt modelId="{94AF1592-6C89-4434-80E2-E8CEF162642E}" type="pres">
      <dgm:prSet presAssocID="{B5EDB4FE-782F-401F-ABE0-7DA0B8B4592B}" presName="parentLeftMargin" presStyleLbl="node1" presStyleIdx="0" presStyleCnt="5"/>
      <dgm:spPr/>
    </dgm:pt>
    <dgm:pt modelId="{A9CBF60A-3A4E-432D-BAFE-761C15C7C501}" type="pres">
      <dgm:prSet presAssocID="{B5EDB4FE-782F-401F-ABE0-7DA0B8B4592B}" presName="parentText" presStyleLbl="node1" presStyleIdx="1" presStyleCnt="5" custScaleY="249524">
        <dgm:presLayoutVars>
          <dgm:chMax val="0"/>
          <dgm:bulletEnabled val="1"/>
        </dgm:presLayoutVars>
      </dgm:prSet>
      <dgm:spPr/>
    </dgm:pt>
    <dgm:pt modelId="{D4578E93-2DDD-4CD0-A056-CAC8D7EE2D89}" type="pres">
      <dgm:prSet presAssocID="{B5EDB4FE-782F-401F-ABE0-7DA0B8B4592B}" presName="negativeSpace" presStyleCnt="0"/>
      <dgm:spPr/>
    </dgm:pt>
    <dgm:pt modelId="{8FA9E6CF-8DD3-4B29-97E9-AA6D8A59B3A5}" type="pres">
      <dgm:prSet presAssocID="{B5EDB4FE-782F-401F-ABE0-7DA0B8B4592B}" presName="childText" presStyleLbl="conFgAcc1" presStyleIdx="1" presStyleCnt="5">
        <dgm:presLayoutVars>
          <dgm:bulletEnabled val="1"/>
        </dgm:presLayoutVars>
      </dgm:prSet>
      <dgm:spPr/>
    </dgm:pt>
    <dgm:pt modelId="{B6E9D348-1153-409C-9D0B-CF426FE86D96}" type="pres">
      <dgm:prSet presAssocID="{3B0DA8CD-B3EF-4CAB-BAF7-C46B3DF58517}" presName="spaceBetweenRectangles" presStyleCnt="0"/>
      <dgm:spPr/>
    </dgm:pt>
    <dgm:pt modelId="{E7356ED7-7BB0-4DAD-9C53-BA15D22499D9}" type="pres">
      <dgm:prSet presAssocID="{E952D19A-11BF-4ACE-B0F0-55D29EAE3623}" presName="parentLin" presStyleCnt="0"/>
      <dgm:spPr/>
    </dgm:pt>
    <dgm:pt modelId="{59323C00-3DD1-433A-8D82-74129DBAFF37}" type="pres">
      <dgm:prSet presAssocID="{E952D19A-11BF-4ACE-B0F0-55D29EAE3623}" presName="parentLeftMargin" presStyleLbl="node1" presStyleIdx="1" presStyleCnt="5"/>
      <dgm:spPr/>
    </dgm:pt>
    <dgm:pt modelId="{86215E82-F739-4534-BCEC-01B5DE5CD4C9}" type="pres">
      <dgm:prSet presAssocID="{E952D19A-11BF-4ACE-B0F0-55D29EAE3623}" presName="parentText" presStyleLbl="node1" presStyleIdx="2" presStyleCnt="5" custScaleY="190426" custLinFactY="100000" custLinFactNeighborX="19709" custLinFactNeighborY="146363">
        <dgm:presLayoutVars>
          <dgm:chMax val="0"/>
          <dgm:bulletEnabled val="1"/>
        </dgm:presLayoutVars>
      </dgm:prSet>
      <dgm:spPr/>
    </dgm:pt>
    <dgm:pt modelId="{D9F1D675-E4B4-4E62-AD9D-A041E0171FA5}" type="pres">
      <dgm:prSet presAssocID="{E952D19A-11BF-4ACE-B0F0-55D29EAE3623}" presName="negativeSpace" presStyleCnt="0"/>
      <dgm:spPr/>
    </dgm:pt>
    <dgm:pt modelId="{7EC6C91D-62A1-4877-875A-888F3F42E6B0}" type="pres">
      <dgm:prSet presAssocID="{E952D19A-11BF-4ACE-B0F0-55D29EAE3623}" presName="childText" presStyleLbl="conFgAcc1" presStyleIdx="2" presStyleCnt="5">
        <dgm:presLayoutVars>
          <dgm:bulletEnabled val="1"/>
        </dgm:presLayoutVars>
      </dgm:prSet>
      <dgm:spPr/>
    </dgm:pt>
    <dgm:pt modelId="{F3E41E52-486F-4CB9-AAA7-2090D57559B7}" type="pres">
      <dgm:prSet presAssocID="{C43ADD5E-4194-42F8-B66B-837A3E526E12}" presName="spaceBetweenRectangles" presStyleCnt="0"/>
      <dgm:spPr/>
    </dgm:pt>
    <dgm:pt modelId="{3EC47A9F-DFE7-4E55-B1FC-A8BEDE168994}" type="pres">
      <dgm:prSet presAssocID="{21F49C52-1AD8-4383-BF59-656078C0E84D}" presName="parentLin" presStyleCnt="0"/>
      <dgm:spPr/>
    </dgm:pt>
    <dgm:pt modelId="{9BF6C565-2D95-4FFD-A9D1-46F806C56685}" type="pres">
      <dgm:prSet presAssocID="{21F49C52-1AD8-4383-BF59-656078C0E84D}" presName="parentLeftMargin" presStyleLbl="node1" presStyleIdx="2" presStyleCnt="5"/>
      <dgm:spPr/>
    </dgm:pt>
    <dgm:pt modelId="{A8ABA851-DE92-421C-9409-CDBB0553AAD0}" type="pres">
      <dgm:prSet presAssocID="{21F49C52-1AD8-4383-BF59-656078C0E84D}" presName="parentText" presStyleLbl="node1" presStyleIdx="3" presStyleCnt="5" custScaleY="214474" custLinFactY="-100000" custLinFactNeighborX="16127" custLinFactNeighborY="-146180">
        <dgm:presLayoutVars>
          <dgm:chMax val="0"/>
          <dgm:bulletEnabled val="1"/>
        </dgm:presLayoutVars>
      </dgm:prSet>
      <dgm:spPr/>
    </dgm:pt>
    <dgm:pt modelId="{93665C60-930E-49E0-A68E-D61E7B4E8EA2}" type="pres">
      <dgm:prSet presAssocID="{21F49C52-1AD8-4383-BF59-656078C0E84D}" presName="negativeSpace" presStyleCnt="0"/>
      <dgm:spPr/>
    </dgm:pt>
    <dgm:pt modelId="{2930A965-A329-478A-B662-2ABE7D35CD4F}" type="pres">
      <dgm:prSet presAssocID="{21F49C52-1AD8-4383-BF59-656078C0E84D}" presName="childText" presStyleLbl="conFgAcc1" presStyleIdx="3" presStyleCnt="5" custLinFactNeighborX="90" custLinFactNeighborY="-52264">
        <dgm:presLayoutVars>
          <dgm:bulletEnabled val="1"/>
        </dgm:presLayoutVars>
      </dgm:prSet>
      <dgm:spPr/>
    </dgm:pt>
    <dgm:pt modelId="{D8BE2638-33DF-40BE-A3F0-11985CD58815}" type="pres">
      <dgm:prSet presAssocID="{754CFB7E-DA10-4FAC-8775-54B18FD41EC2}" presName="spaceBetweenRectangles" presStyleCnt="0"/>
      <dgm:spPr/>
    </dgm:pt>
    <dgm:pt modelId="{39C55456-15BD-4E32-8725-C17183C41F51}" type="pres">
      <dgm:prSet presAssocID="{1FCEA667-016A-4C13-B8DC-7B2BD361CFEC}" presName="parentLin" presStyleCnt="0"/>
      <dgm:spPr/>
    </dgm:pt>
    <dgm:pt modelId="{1F2E8F05-4D60-41D2-B3D3-A86A63FDE18D}" type="pres">
      <dgm:prSet presAssocID="{1FCEA667-016A-4C13-B8DC-7B2BD361CFEC}" presName="parentLeftMargin" presStyleLbl="node1" presStyleIdx="3" presStyleCnt="5"/>
      <dgm:spPr/>
    </dgm:pt>
    <dgm:pt modelId="{00E7588E-6BDA-48B7-849E-CA7D6BD05625}" type="pres">
      <dgm:prSet presAssocID="{1FCEA667-016A-4C13-B8DC-7B2BD361CFEC}" presName="parentText" presStyleLbl="node1" presStyleIdx="4" presStyleCnt="5" custScaleY="202097">
        <dgm:presLayoutVars>
          <dgm:chMax val="0"/>
          <dgm:bulletEnabled val="1"/>
        </dgm:presLayoutVars>
      </dgm:prSet>
      <dgm:spPr/>
    </dgm:pt>
    <dgm:pt modelId="{AEC60112-472D-4436-8614-D970CDB5404D}" type="pres">
      <dgm:prSet presAssocID="{1FCEA667-016A-4C13-B8DC-7B2BD361CFEC}" presName="negativeSpace" presStyleCnt="0"/>
      <dgm:spPr/>
    </dgm:pt>
    <dgm:pt modelId="{99F5929A-F17B-4E3E-B930-DD740D276602}" type="pres">
      <dgm:prSet presAssocID="{1FCEA667-016A-4C13-B8DC-7B2BD361CFE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459C713-E3CB-43F5-BBD5-67CF0B6F818C}" srcId="{2C41B2D3-A84D-4646-95A3-490A03FA63C7}" destId="{1FCEA667-016A-4C13-B8DC-7B2BD361CFEC}" srcOrd="4" destOrd="0" parTransId="{A50CB346-DC74-4163-A3AD-D45FEF8CD479}" sibTransId="{1EA3276B-1DCD-485E-AC48-462B5A035106}"/>
    <dgm:cxn modelId="{F9704425-374A-494F-84EC-B4472F4B9F86}" srcId="{2C41B2D3-A84D-4646-95A3-490A03FA63C7}" destId="{21F49C52-1AD8-4383-BF59-656078C0E84D}" srcOrd="3" destOrd="0" parTransId="{614A3C9A-3FB4-45BE-9F4D-09D7F7C67EB9}" sibTransId="{754CFB7E-DA10-4FAC-8775-54B18FD41EC2}"/>
    <dgm:cxn modelId="{5D29733C-4171-4ACD-8695-B0D8919897AA}" type="presOf" srcId="{E952D19A-11BF-4ACE-B0F0-55D29EAE3623}" destId="{86215E82-F739-4534-BCEC-01B5DE5CD4C9}" srcOrd="1" destOrd="0" presId="urn:microsoft.com/office/officeart/2005/8/layout/list1"/>
    <dgm:cxn modelId="{A03F1145-A978-496D-8CF3-BB469F286AEC}" type="presOf" srcId="{39E74A5D-26CA-4C72-B517-9BF932BD6233}" destId="{3977DE3E-3900-4527-B9CC-B1ABAD3ED304}" srcOrd="0" destOrd="0" presId="urn:microsoft.com/office/officeart/2005/8/layout/list1"/>
    <dgm:cxn modelId="{CD42A270-B644-42A6-923B-5B2F6788677C}" type="presOf" srcId="{21F49C52-1AD8-4383-BF59-656078C0E84D}" destId="{A8ABA851-DE92-421C-9409-CDBB0553AAD0}" srcOrd="1" destOrd="0" presId="urn:microsoft.com/office/officeart/2005/8/layout/list1"/>
    <dgm:cxn modelId="{CDFF5C59-42B5-4498-9368-AD6D9998A61B}" type="presOf" srcId="{39E74A5D-26CA-4C72-B517-9BF932BD6233}" destId="{0676D66E-756D-4217-A72F-2BD0A09B762F}" srcOrd="1" destOrd="0" presId="urn:microsoft.com/office/officeart/2005/8/layout/list1"/>
    <dgm:cxn modelId="{D8FFC394-29E8-46F8-B633-7BD6FFA0AB2B}" type="presOf" srcId="{1FCEA667-016A-4C13-B8DC-7B2BD361CFEC}" destId="{00E7588E-6BDA-48B7-849E-CA7D6BD05625}" srcOrd="1" destOrd="0" presId="urn:microsoft.com/office/officeart/2005/8/layout/list1"/>
    <dgm:cxn modelId="{1E7AD798-112B-4D79-9F6B-DB0EDA45B1F7}" srcId="{2C41B2D3-A84D-4646-95A3-490A03FA63C7}" destId="{E952D19A-11BF-4ACE-B0F0-55D29EAE3623}" srcOrd="2" destOrd="0" parTransId="{A8484066-4101-4A31-B27A-D16544051493}" sibTransId="{C43ADD5E-4194-42F8-B66B-837A3E526E12}"/>
    <dgm:cxn modelId="{A35566A1-9814-4375-A4DC-EF5403EA24B5}" type="presOf" srcId="{E952D19A-11BF-4ACE-B0F0-55D29EAE3623}" destId="{59323C00-3DD1-433A-8D82-74129DBAFF37}" srcOrd="0" destOrd="0" presId="urn:microsoft.com/office/officeart/2005/8/layout/list1"/>
    <dgm:cxn modelId="{43AA9FA7-7FEE-4211-A5D5-CEE51E967207}" type="presOf" srcId="{1FCEA667-016A-4C13-B8DC-7B2BD361CFEC}" destId="{1F2E8F05-4D60-41D2-B3D3-A86A63FDE18D}" srcOrd="0" destOrd="0" presId="urn:microsoft.com/office/officeart/2005/8/layout/list1"/>
    <dgm:cxn modelId="{DD7EA4B4-4EF8-410F-876A-4A3D8C9B530E}" type="presOf" srcId="{2C41B2D3-A84D-4646-95A3-490A03FA63C7}" destId="{FB6302A8-2A0A-4C0E-AC1F-634934E8395E}" srcOrd="0" destOrd="0" presId="urn:microsoft.com/office/officeart/2005/8/layout/list1"/>
    <dgm:cxn modelId="{8CF7A8BE-47C5-4897-9BB2-671EEA72B537}" type="presOf" srcId="{B5EDB4FE-782F-401F-ABE0-7DA0B8B4592B}" destId="{A9CBF60A-3A4E-432D-BAFE-761C15C7C501}" srcOrd="1" destOrd="0" presId="urn:microsoft.com/office/officeart/2005/8/layout/list1"/>
    <dgm:cxn modelId="{569EF6CA-DDAE-4C93-8B02-3B7DD063BCE4}" srcId="{2C41B2D3-A84D-4646-95A3-490A03FA63C7}" destId="{B5EDB4FE-782F-401F-ABE0-7DA0B8B4592B}" srcOrd="1" destOrd="0" parTransId="{7CE5A877-AD19-4D8A-ACE5-DD92ACE086CF}" sibTransId="{3B0DA8CD-B3EF-4CAB-BAF7-C46B3DF58517}"/>
    <dgm:cxn modelId="{0FB3CDE8-81DE-4E33-B426-E741DD09F026}" type="presOf" srcId="{21F49C52-1AD8-4383-BF59-656078C0E84D}" destId="{9BF6C565-2D95-4FFD-A9D1-46F806C56685}" srcOrd="0" destOrd="0" presId="urn:microsoft.com/office/officeart/2005/8/layout/list1"/>
    <dgm:cxn modelId="{C048D2EB-6ADD-475E-8F80-5A52949DE7C7}" srcId="{2C41B2D3-A84D-4646-95A3-490A03FA63C7}" destId="{39E74A5D-26CA-4C72-B517-9BF932BD6233}" srcOrd="0" destOrd="0" parTransId="{AD99DC8A-0A34-482C-9192-43B7920A9617}" sibTransId="{753BFAEE-CFC2-4D15-A647-6CEC626F7FB2}"/>
    <dgm:cxn modelId="{392616FC-BB84-4D15-ADA2-790D01684408}" type="presOf" srcId="{B5EDB4FE-782F-401F-ABE0-7DA0B8B4592B}" destId="{94AF1592-6C89-4434-80E2-E8CEF162642E}" srcOrd="0" destOrd="0" presId="urn:microsoft.com/office/officeart/2005/8/layout/list1"/>
    <dgm:cxn modelId="{00AD4426-7340-4E1F-9B1A-E2709594E1AC}" type="presParOf" srcId="{FB6302A8-2A0A-4C0E-AC1F-634934E8395E}" destId="{D621192A-D29C-4B39-9207-7A9637D685DD}" srcOrd="0" destOrd="0" presId="urn:microsoft.com/office/officeart/2005/8/layout/list1"/>
    <dgm:cxn modelId="{5F9B8984-08DC-4447-93EE-8B9AE09BB48C}" type="presParOf" srcId="{D621192A-D29C-4B39-9207-7A9637D685DD}" destId="{3977DE3E-3900-4527-B9CC-B1ABAD3ED304}" srcOrd="0" destOrd="0" presId="urn:microsoft.com/office/officeart/2005/8/layout/list1"/>
    <dgm:cxn modelId="{689BC2C0-F70F-41E9-9737-A36E525D2769}" type="presParOf" srcId="{D621192A-D29C-4B39-9207-7A9637D685DD}" destId="{0676D66E-756D-4217-A72F-2BD0A09B762F}" srcOrd="1" destOrd="0" presId="urn:microsoft.com/office/officeart/2005/8/layout/list1"/>
    <dgm:cxn modelId="{91812879-6E03-4109-B09C-1622221B1353}" type="presParOf" srcId="{FB6302A8-2A0A-4C0E-AC1F-634934E8395E}" destId="{F89D5694-9653-43AC-BC60-372FDD2118CB}" srcOrd="1" destOrd="0" presId="urn:microsoft.com/office/officeart/2005/8/layout/list1"/>
    <dgm:cxn modelId="{C5164C8E-AAB3-496F-8BAD-0779768EBE29}" type="presParOf" srcId="{FB6302A8-2A0A-4C0E-AC1F-634934E8395E}" destId="{367C0C6B-9333-44DC-9F66-954ECCE6BC37}" srcOrd="2" destOrd="0" presId="urn:microsoft.com/office/officeart/2005/8/layout/list1"/>
    <dgm:cxn modelId="{F81B1FFB-2469-473E-9485-CEE4EC3AA878}" type="presParOf" srcId="{FB6302A8-2A0A-4C0E-AC1F-634934E8395E}" destId="{B5EC3D00-B678-4CA3-8BCB-2F0E87C60A7C}" srcOrd="3" destOrd="0" presId="urn:microsoft.com/office/officeart/2005/8/layout/list1"/>
    <dgm:cxn modelId="{70B1071B-4B2E-48C4-9D84-EEF5C31E9E09}" type="presParOf" srcId="{FB6302A8-2A0A-4C0E-AC1F-634934E8395E}" destId="{62660DEC-A76F-4E8E-8901-0E6D48FB22BB}" srcOrd="4" destOrd="0" presId="urn:microsoft.com/office/officeart/2005/8/layout/list1"/>
    <dgm:cxn modelId="{00E32A3A-C7AD-4124-8527-F1D007998112}" type="presParOf" srcId="{62660DEC-A76F-4E8E-8901-0E6D48FB22BB}" destId="{94AF1592-6C89-4434-80E2-E8CEF162642E}" srcOrd="0" destOrd="0" presId="urn:microsoft.com/office/officeart/2005/8/layout/list1"/>
    <dgm:cxn modelId="{113D0A7D-8FB9-4D0F-B630-FBD2EE550087}" type="presParOf" srcId="{62660DEC-A76F-4E8E-8901-0E6D48FB22BB}" destId="{A9CBF60A-3A4E-432D-BAFE-761C15C7C501}" srcOrd="1" destOrd="0" presId="urn:microsoft.com/office/officeart/2005/8/layout/list1"/>
    <dgm:cxn modelId="{70CD0C23-380B-480F-A5D0-BE2D13AB5213}" type="presParOf" srcId="{FB6302A8-2A0A-4C0E-AC1F-634934E8395E}" destId="{D4578E93-2DDD-4CD0-A056-CAC8D7EE2D89}" srcOrd="5" destOrd="0" presId="urn:microsoft.com/office/officeart/2005/8/layout/list1"/>
    <dgm:cxn modelId="{5DED7439-1EA2-4B0E-828F-3E82F02BD33F}" type="presParOf" srcId="{FB6302A8-2A0A-4C0E-AC1F-634934E8395E}" destId="{8FA9E6CF-8DD3-4B29-97E9-AA6D8A59B3A5}" srcOrd="6" destOrd="0" presId="urn:microsoft.com/office/officeart/2005/8/layout/list1"/>
    <dgm:cxn modelId="{D71B91BA-BA41-464B-93A8-033877B0A480}" type="presParOf" srcId="{FB6302A8-2A0A-4C0E-AC1F-634934E8395E}" destId="{B6E9D348-1153-409C-9D0B-CF426FE86D96}" srcOrd="7" destOrd="0" presId="urn:microsoft.com/office/officeart/2005/8/layout/list1"/>
    <dgm:cxn modelId="{91DAD16A-1387-4F16-842E-C70039C5CED1}" type="presParOf" srcId="{FB6302A8-2A0A-4C0E-AC1F-634934E8395E}" destId="{E7356ED7-7BB0-4DAD-9C53-BA15D22499D9}" srcOrd="8" destOrd="0" presId="urn:microsoft.com/office/officeart/2005/8/layout/list1"/>
    <dgm:cxn modelId="{9B31FBAC-86BB-4020-B04C-CDC5984A2F41}" type="presParOf" srcId="{E7356ED7-7BB0-4DAD-9C53-BA15D22499D9}" destId="{59323C00-3DD1-433A-8D82-74129DBAFF37}" srcOrd="0" destOrd="0" presId="urn:microsoft.com/office/officeart/2005/8/layout/list1"/>
    <dgm:cxn modelId="{527CA0CE-C337-4685-A1AD-A7ABBF67CBFA}" type="presParOf" srcId="{E7356ED7-7BB0-4DAD-9C53-BA15D22499D9}" destId="{86215E82-F739-4534-BCEC-01B5DE5CD4C9}" srcOrd="1" destOrd="0" presId="urn:microsoft.com/office/officeart/2005/8/layout/list1"/>
    <dgm:cxn modelId="{06853C52-9341-4F60-8773-587A35ACEF0B}" type="presParOf" srcId="{FB6302A8-2A0A-4C0E-AC1F-634934E8395E}" destId="{D9F1D675-E4B4-4E62-AD9D-A041E0171FA5}" srcOrd="9" destOrd="0" presId="urn:microsoft.com/office/officeart/2005/8/layout/list1"/>
    <dgm:cxn modelId="{E11F50DE-DD1D-4A14-A40F-6A366A054A83}" type="presParOf" srcId="{FB6302A8-2A0A-4C0E-AC1F-634934E8395E}" destId="{7EC6C91D-62A1-4877-875A-888F3F42E6B0}" srcOrd="10" destOrd="0" presId="urn:microsoft.com/office/officeart/2005/8/layout/list1"/>
    <dgm:cxn modelId="{D9060D13-A2D6-48F0-ABC2-1030E8C639C0}" type="presParOf" srcId="{FB6302A8-2A0A-4C0E-AC1F-634934E8395E}" destId="{F3E41E52-486F-4CB9-AAA7-2090D57559B7}" srcOrd="11" destOrd="0" presId="urn:microsoft.com/office/officeart/2005/8/layout/list1"/>
    <dgm:cxn modelId="{F260E7F0-88D0-436E-A549-2512C1110E44}" type="presParOf" srcId="{FB6302A8-2A0A-4C0E-AC1F-634934E8395E}" destId="{3EC47A9F-DFE7-4E55-B1FC-A8BEDE168994}" srcOrd="12" destOrd="0" presId="urn:microsoft.com/office/officeart/2005/8/layout/list1"/>
    <dgm:cxn modelId="{74AF246E-515A-44C6-B403-BD3E1D951081}" type="presParOf" srcId="{3EC47A9F-DFE7-4E55-B1FC-A8BEDE168994}" destId="{9BF6C565-2D95-4FFD-A9D1-46F806C56685}" srcOrd="0" destOrd="0" presId="urn:microsoft.com/office/officeart/2005/8/layout/list1"/>
    <dgm:cxn modelId="{048101A7-DB90-459D-AC52-BC5B68EFBE41}" type="presParOf" srcId="{3EC47A9F-DFE7-4E55-B1FC-A8BEDE168994}" destId="{A8ABA851-DE92-421C-9409-CDBB0553AAD0}" srcOrd="1" destOrd="0" presId="urn:microsoft.com/office/officeart/2005/8/layout/list1"/>
    <dgm:cxn modelId="{3DBBA294-A728-47B8-9015-B8473388FC0B}" type="presParOf" srcId="{FB6302A8-2A0A-4C0E-AC1F-634934E8395E}" destId="{93665C60-930E-49E0-A68E-D61E7B4E8EA2}" srcOrd="13" destOrd="0" presId="urn:microsoft.com/office/officeart/2005/8/layout/list1"/>
    <dgm:cxn modelId="{FC34FC53-635C-4901-958E-0D22F609C9BD}" type="presParOf" srcId="{FB6302A8-2A0A-4C0E-AC1F-634934E8395E}" destId="{2930A965-A329-478A-B662-2ABE7D35CD4F}" srcOrd="14" destOrd="0" presId="urn:microsoft.com/office/officeart/2005/8/layout/list1"/>
    <dgm:cxn modelId="{0074F29E-98CC-456B-897B-88B1AFA9E34C}" type="presParOf" srcId="{FB6302A8-2A0A-4C0E-AC1F-634934E8395E}" destId="{D8BE2638-33DF-40BE-A3F0-11985CD58815}" srcOrd="15" destOrd="0" presId="urn:microsoft.com/office/officeart/2005/8/layout/list1"/>
    <dgm:cxn modelId="{11DD6E6C-365D-42BB-8B30-F2AC31D1B1B3}" type="presParOf" srcId="{FB6302A8-2A0A-4C0E-AC1F-634934E8395E}" destId="{39C55456-15BD-4E32-8725-C17183C41F51}" srcOrd="16" destOrd="0" presId="urn:microsoft.com/office/officeart/2005/8/layout/list1"/>
    <dgm:cxn modelId="{E6E6FC46-2F0D-4DC2-8BA9-5EE4351C9FBB}" type="presParOf" srcId="{39C55456-15BD-4E32-8725-C17183C41F51}" destId="{1F2E8F05-4D60-41D2-B3D3-A86A63FDE18D}" srcOrd="0" destOrd="0" presId="urn:microsoft.com/office/officeart/2005/8/layout/list1"/>
    <dgm:cxn modelId="{1D4BE488-5A12-405F-8A8A-E3694BB15374}" type="presParOf" srcId="{39C55456-15BD-4E32-8725-C17183C41F51}" destId="{00E7588E-6BDA-48B7-849E-CA7D6BD05625}" srcOrd="1" destOrd="0" presId="urn:microsoft.com/office/officeart/2005/8/layout/list1"/>
    <dgm:cxn modelId="{DF6E92C1-D1BB-46EF-B0B0-30E7C837A83B}" type="presParOf" srcId="{FB6302A8-2A0A-4C0E-AC1F-634934E8395E}" destId="{AEC60112-472D-4436-8614-D970CDB5404D}" srcOrd="17" destOrd="0" presId="urn:microsoft.com/office/officeart/2005/8/layout/list1"/>
    <dgm:cxn modelId="{82440F23-75B0-4456-957B-724A2290DA28}" type="presParOf" srcId="{FB6302A8-2A0A-4C0E-AC1F-634934E8395E}" destId="{99F5929A-F17B-4E3E-B930-DD740D27660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0C6B-9333-44DC-9F66-954ECCE6BC37}">
      <dsp:nvSpPr>
        <dsp:cNvPr id="0" name=""/>
        <dsp:cNvSpPr/>
      </dsp:nvSpPr>
      <dsp:spPr>
        <a:xfrm>
          <a:off x="0" y="960775"/>
          <a:ext cx="94503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6D66E-756D-4217-A72F-2BD0A09B762F}">
      <dsp:nvSpPr>
        <dsp:cNvPr id="0" name=""/>
        <dsp:cNvSpPr/>
      </dsp:nvSpPr>
      <dsp:spPr>
        <a:xfrm>
          <a:off x="472057" y="149363"/>
          <a:ext cx="6608810" cy="988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1" tIns="0" rIns="25004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/>
            <a:t>Қоректену</a:t>
          </a:r>
          <a:r>
            <a:rPr lang="ru-RU" sz="1800" b="1" kern="1200" dirty="0"/>
            <a:t>- </a:t>
          </a:r>
          <a:r>
            <a:rPr lang="kk-KZ" sz="1800" b="1" kern="1200" dirty="0"/>
            <a:t>бұл органимзге қоректік заттардың түсуі және сіңірілу үдерісі</a:t>
          </a:r>
          <a:endParaRPr lang="ru-KZ" sz="1800" b="1" kern="1200" dirty="0"/>
        </a:p>
      </dsp:txBody>
      <dsp:txXfrm>
        <a:off x="520313" y="197619"/>
        <a:ext cx="6512298" cy="892019"/>
      </dsp:txXfrm>
    </dsp:sp>
    <dsp:sp modelId="{8FA9E6CF-8DD3-4B29-97E9-AA6D8A59B3A5}">
      <dsp:nvSpPr>
        <dsp:cNvPr id="0" name=""/>
        <dsp:cNvSpPr/>
      </dsp:nvSpPr>
      <dsp:spPr>
        <a:xfrm>
          <a:off x="0" y="2034769"/>
          <a:ext cx="94503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BF60A-3A4E-432D-BAFE-761C15C7C501}">
      <dsp:nvSpPr>
        <dsp:cNvPr id="0" name=""/>
        <dsp:cNvSpPr/>
      </dsp:nvSpPr>
      <dsp:spPr>
        <a:xfrm>
          <a:off x="472519" y="1327975"/>
          <a:ext cx="6615270" cy="883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1" tIns="0" rIns="25004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/>
            <a:t>Өсу</a:t>
          </a:r>
          <a:r>
            <a:rPr lang="ru-RU" sz="1800" b="1" kern="1200" dirty="0"/>
            <a:t>- </a:t>
          </a:r>
          <a:r>
            <a:rPr lang="kk-KZ" sz="1800" b="1" kern="1200" dirty="0"/>
            <a:t>организмнің көлемі мен массасының біртіндеп ұлғаюы</a:t>
          </a:r>
          <a:endParaRPr lang="ru-KZ" sz="1800" b="1" kern="1200" dirty="0"/>
        </a:p>
      </dsp:txBody>
      <dsp:txXfrm>
        <a:off x="515668" y="1371124"/>
        <a:ext cx="6528972" cy="797615"/>
      </dsp:txXfrm>
    </dsp:sp>
    <dsp:sp modelId="{7EC6C91D-62A1-4877-875A-888F3F42E6B0}">
      <dsp:nvSpPr>
        <dsp:cNvPr id="0" name=""/>
        <dsp:cNvSpPr/>
      </dsp:nvSpPr>
      <dsp:spPr>
        <a:xfrm>
          <a:off x="0" y="2899414"/>
          <a:ext cx="94503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15E82-F739-4534-BCEC-01B5DE5CD4C9}">
      <dsp:nvSpPr>
        <dsp:cNvPr id="0" name=""/>
        <dsp:cNvSpPr/>
      </dsp:nvSpPr>
      <dsp:spPr>
        <a:xfrm>
          <a:off x="565648" y="3274685"/>
          <a:ext cx="6615270" cy="67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1" tIns="0" rIns="25004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>
              <a:latin typeface="Arial" panose="020B0604020202020204" pitchFamily="34" charset="0"/>
              <a:cs typeface="Arial" panose="020B0604020202020204" pitchFamily="34" charset="0"/>
            </a:rPr>
            <a:t>Көбею – организмдердің өздеріне ұқсас организмді өмірге әкелуі</a:t>
          </a:r>
          <a:endParaRPr lang="ru-KZ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578" y="3307615"/>
        <a:ext cx="6549410" cy="608705"/>
      </dsp:txXfrm>
    </dsp:sp>
    <dsp:sp modelId="{2930A965-A329-478A-B662-2ABE7D35CD4F}">
      <dsp:nvSpPr>
        <dsp:cNvPr id="0" name=""/>
        <dsp:cNvSpPr/>
      </dsp:nvSpPr>
      <dsp:spPr>
        <a:xfrm>
          <a:off x="0" y="3815379"/>
          <a:ext cx="94503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BA851-DE92-421C-9409-CDBB0553AAD0}">
      <dsp:nvSpPr>
        <dsp:cNvPr id="0" name=""/>
        <dsp:cNvSpPr/>
      </dsp:nvSpPr>
      <dsp:spPr>
        <a:xfrm>
          <a:off x="548722" y="2394546"/>
          <a:ext cx="6615270" cy="7597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1" tIns="0" rIns="25004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/>
            <a:t>Даму </a:t>
          </a:r>
          <a:r>
            <a:rPr lang="ru-RU" sz="1800" b="1" kern="1200" dirty="0"/>
            <a:t>–</a:t>
          </a:r>
          <a:r>
            <a:rPr lang="kk-KZ" sz="1800" b="1" kern="1200" dirty="0"/>
            <a:t> организмнің құрылысы мен жекелеген бөліктеріндегі өзгерістер</a:t>
          </a:r>
          <a:endParaRPr lang="ru-KZ" sz="1800" b="1" kern="1200" dirty="0"/>
        </a:p>
      </dsp:txBody>
      <dsp:txXfrm>
        <a:off x="585810" y="2431634"/>
        <a:ext cx="6541094" cy="685576"/>
      </dsp:txXfrm>
    </dsp:sp>
    <dsp:sp modelId="{99F5929A-F17B-4E3E-B930-DD740D276602}">
      <dsp:nvSpPr>
        <dsp:cNvPr id="0" name=""/>
        <dsp:cNvSpPr/>
      </dsp:nvSpPr>
      <dsp:spPr>
        <a:xfrm>
          <a:off x="0" y="4755235"/>
          <a:ext cx="945038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7588E-6BDA-48B7-849E-CA7D6BD05625}">
      <dsp:nvSpPr>
        <dsp:cNvPr id="0" name=""/>
        <dsp:cNvSpPr/>
      </dsp:nvSpPr>
      <dsp:spPr>
        <a:xfrm>
          <a:off x="472519" y="4216446"/>
          <a:ext cx="6615270" cy="715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041" tIns="0" rIns="25004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/>
            <a:t>Тітіркенгіштік</a:t>
          </a:r>
          <a:r>
            <a:rPr lang="ru-RU" sz="1800" b="1" kern="1200" dirty="0"/>
            <a:t> –</a:t>
          </a:r>
          <a:r>
            <a:rPr lang="kk-KZ" sz="1800" b="1" kern="1200" dirty="0"/>
            <a:t> организмдердің қоршаған ортада болып жатқан өзгерістерді сезу қабілеті</a:t>
          </a:r>
          <a:endParaRPr lang="ru-KZ" sz="1800" b="1" kern="1200" dirty="0"/>
        </a:p>
      </dsp:txBody>
      <dsp:txXfrm>
        <a:off x="507467" y="4251394"/>
        <a:ext cx="6545374" cy="64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9C57-300B-47BA-A118-21C1D05F100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FD8BE-A5E0-4C38-9C51-8E0C4DCE2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4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FD8BE-A5E0-4C38-9C51-8E0C4DCE290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9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4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0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033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79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3240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6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56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4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9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33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38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9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8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8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8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1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25" y="1473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016821" y="3739880"/>
            <a:ext cx="4407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Мына сурттердің байланысы қандай? Бүгінгі сабағымызға қандай байланысы бар?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550" y="295136"/>
            <a:ext cx="4497079" cy="3288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101" y="295135"/>
            <a:ext cx="4407878" cy="3288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9599" t="24936" r="5088" b="12148"/>
          <a:stretch/>
        </p:blipFill>
        <p:spPr>
          <a:xfrm>
            <a:off x="1729550" y="3739880"/>
            <a:ext cx="4992983" cy="328832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7B7AB33-8E78-4028-8403-77D32EEC0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1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24"/>
    </mc:Choice>
    <mc:Fallback>
      <p:transition spd="slow" advTm="2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310" t="17920" r="4961" b="33407"/>
          <a:stretch/>
        </p:blipFill>
        <p:spPr>
          <a:xfrm>
            <a:off x="217715" y="4616354"/>
            <a:ext cx="4151954" cy="2068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305" t="27609" r="4509" b="21903"/>
          <a:stretch/>
        </p:blipFill>
        <p:spPr>
          <a:xfrm>
            <a:off x="4528457" y="4880750"/>
            <a:ext cx="3892211" cy="1685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81" y="767309"/>
            <a:ext cx="5472751" cy="3816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11731" y="4763066"/>
            <a:ext cx="3179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Тірі ағзалар қозғалады.</a:t>
            </a:r>
          </a:p>
          <a:p>
            <a:endParaRPr lang="kk-K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675" y="734897"/>
            <a:ext cx="5460977" cy="381663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86C4124-11C1-476B-B5C4-58D234169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0"/>
    </mc:Choice>
    <mc:Fallback>
      <p:transition spd="slow" advTm="4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46DD5-63B0-4E76-B5C4-1AFA33FA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33" y="624110"/>
            <a:ext cx="9176279" cy="65435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kk-K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Жанды табиғат денелерін организм деп атайды</a:t>
            </a:r>
            <a:endParaRPr lang="ru-KZ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A577BA5-91CE-4880-A44C-1B7A94353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972662"/>
              </p:ext>
            </p:extLst>
          </p:nvPr>
        </p:nvGraphicFramePr>
        <p:xfrm>
          <a:off x="2589212" y="1532467"/>
          <a:ext cx="9450387" cy="520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CA87B7F6-5A11-4014-B885-D1C33A680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8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21"/>
    </mc:Choice>
    <mc:Fallback>
      <p:transition spd="slow" advTm="9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1F7DD-7F77-4CC2-942A-901C93551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0" y="3767667"/>
            <a:ext cx="6138333" cy="29474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DF4316C-F6C4-4A3E-861E-7E6DF0626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8" r="463" b="35663"/>
          <a:stretch/>
        </p:blipFill>
        <p:spPr bwMode="auto">
          <a:xfrm>
            <a:off x="1879600" y="1141911"/>
            <a:ext cx="6138333" cy="25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783FF-BB3D-4AA4-88F1-54107DE4FAEE}"/>
              </a:ext>
            </a:extLst>
          </p:cNvPr>
          <p:cNvSpPr txBox="1"/>
          <p:nvPr/>
        </p:nvSpPr>
        <p:spPr>
          <a:xfrm>
            <a:off x="8111066" y="1574800"/>
            <a:ext cx="40809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latin typeface="Arial" panose="020B0604020202020204" pitchFamily="34" charset="0"/>
                <a:cs typeface="Arial" panose="020B0604020202020204" pitchFamily="34" charset="0"/>
              </a:rPr>
              <a:t>Суреттерге қарап өсімдік пен жануарладың үш ұқсастығын анықтаңыз </a:t>
            </a:r>
            <a:endParaRPr lang="ru-K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4D2113B-932F-42BD-92BF-C3F7F3523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9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2"/>
    </mc:Choice>
    <mc:Fallback>
      <p:transition spd="slow" advTm="4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78972"/>
            <a:ext cx="9735458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толтырыңыздар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822"/>
              </p:ext>
            </p:extLst>
          </p:nvPr>
        </p:nvGraphicFramePr>
        <p:xfrm>
          <a:off x="5863771" y="2298023"/>
          <a:ext cx="6110515" cy="27120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9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1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Айрықша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белгілері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Өсімдік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Жануар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56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Қоректену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тәсілдері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Өсу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73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Қозғалыс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Объект 7">
            <a:extLst>
              <a:ext uri="{FF2B5EF4-FFF2-40B4-BE49-F238E27FC236}">
                <a16:creationId xmlns:a16="http://schemas.microsoft.com/office/drawing/2014/main" id="{E5353274-B5F9-42E2-AEF4-CF03DED95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2" y="1591733"/>
            <a:ext cx="4724037" cy="4309533"/>
          </a:xfr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A5A0E7F-F40F-47EF-909B-D66A7147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30"/>
    </mc:Choice>
    <mc:Fallback>
      <p:transition spd="slow" advTm="3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78972"/>
            <a:ext cx="9735458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толтырыңыздар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44442"/>
              </p:ext>
            </p:extLst>
          </p:nvPr>
        </p:nvGraphicFramePr>
        <p:xfrm>
          <a:off x="5863771" y="2298023"/>
          <a:ext cx="6110515" cy="27120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9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1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Айрықша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белгілері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Өсімдік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Жануар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56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Қоректену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тәсілдері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Сумен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Шөптермен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Өсу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Жылдам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Баяу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73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Қозғалыс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Баяу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883" marR="4588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Жылдам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883" marR="4588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Объект 7">
            <a:extLst>
              <a:ext uri="{FF2B5EF4-FFF2-40B4-BE49-F238E27FC236}">
                <a16:creationId xmlns:a16="http://schemas.microsoft.com/office/drawing/2014/main" id="{E5353274-B5F9-42E2-AEF4-CF03DED95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2" y="1591733"/>
            <a:ext cx="4724037" cy="4309533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C2664049-6BAC-4EB8-B451-10E6CE5AF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4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0"/>
    </mc:Choice>
    <mc:Fallback>
      <p:transition spd="slow" advTm="2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732" y="276497"/>
            <a:ext cx="11235267" cy="1325563"/>
          </a:xfrm>
        </p:spPr>
        <p:txBody>
          <a:bodyPr>
            <a:noAutofit/>
          </a:bodyPr>
          <a:lstStyle/>
          <a:p>
            <a:pPr algn="ctr"/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Тірі ағзалардың қандай қасиеттері бар?</a:t>
            </a:r>
            <a:b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Тірі ағзаның қандай қасиеті жойылса, оны тірі деп айта алмаймыз?</a:t>
            </a:r>
            <a:b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3078" t="28498" r="24267" b="11614"/>
          <a:stretch/>
        </p:blipFill>
        <p:spPr>
          <a:xfrm>
            <a:off x="6387151" y="4194482"/>
            <a:ext cx="4564118" cy="229964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3D8D9E1-5894-43D1-BCF9-AC36022C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5" y="1778388"/>
            <a:ext cx="4042163" cy="22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9D13E0-09F1-49FC-95A3-5E9D258B0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66" y="4281597"/>
            <a:ext cx="4309534" cy="22125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D3C8F-E1FA-46D4-A507-C22A3AD5B7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466" y="1778388"/>
            <a:ext cx="4110567" cy="229964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FA8D4A3-FA0E-462A-8347-779D8A81B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1"/>
    </mc:Choice>
    <mc:Fallback>
      <p:transition spd="slow" advTm="4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шын\Desktop\hello_html_m16c1fc83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59" y="524933"/>
            <a:ext cx="8712968" cy="60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A3E657C-A16A-4CB9-B014-82F8E7114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8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46"/>
    </mc:Choice>
    <mc:Fallback>
      <p:transition spd="slow" advTm="8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13542" y="797491"/>
            <a:ext cx="956491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«Ақиқат пен жалған» ойыны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852706D1-8C53-475B-9E89-217F8E848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558594"/>
              </p:ext>
            </p:extLst>
          </p:nvPr>
        </p:nvGraphicFramePr>
        <p:xfrm>
          <a:off x="2269068" y="1882727"/>
          <a:ext cx="8127999" cy="2604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1663826227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3483813773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494749831"/>
                    </a:ext>
                  </a:extLst>
                </a:gridCol>
              </a:tblGrid>
              <a:tr h="434101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Ақиқат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Жалған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9328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тұқым қуаламайды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07410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дамымайды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11329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өседі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300837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қозғалады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682924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энергия алмаспайды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709363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9BD6903-6160-4F4B-8BBE-0B9F9781A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49"/>
    </mc:Choice>
    <mc:Fallback>
      <p:transition spd="slow" advTm="2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13542" y="797491"/>
            <a:ext cx="956491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Дұрыс жауап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852706D1-8C53-475B-9E89-217F8E848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59243"/>
              </p:ext>
            </p:extLst>
          </p:nvPr>
        </p:nvGraphicFramePr>
        <p:xfrm>
          <a:off x="2269068" y="1882727"/>
          <a:ext cx="8127999" cy="2604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1663826227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3483813773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494749831"/>
                    </a:ext>
                  </a:extLst>
                </a:gridCol>
              </a:tblGrid>
              <a:tr h="434101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Ақиқат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Жалған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9328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тұқым қуаламайды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07410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дамымайды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11329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өседі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300837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қозғалады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682924"/>
                  </a:ext>
                </a:extLst>
              </a:tr>
              <a:tr h="434101">
                <a:tc>
                  <a:txBody>
                    <a:bodyPr/>
                    <a:lstStyle/>
                    <a:p>
                      <a:r>
                        <a:rPr lang="kk-KZ" dirty="0"/>
                        <a:t>Тірі ағзалар энергия алмаспайды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709363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275C675-D516-4834-B253-1E29DAA6C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4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3"/>
    </mc:Choice>
    <mc:Fallback>
      <p:transition spd="slow" advTm="3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1BFE6A-47FD-47F2-82D1-56930E64C82D}"/>
              </a:ext>
            </a:extLst>
          </p:cNvPr>
          <p:cNvSpPr txBox="1"/>
          <p:nvPr/>
        </p:nvSpPr>
        <p:spPr>
          <a:xfrm>
            <a:off x="2573867" y="558799"/>
            <a:ext cx="3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Сәйкестендіріңіз</a:t>
            </a:r>
            <a:endParaRPr lang="ru-KZ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F4A8909-5F98-48C1-B3C8-4A5018D74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04662"/>
              </p:ext>
            </p:extLst>
          </p:nvPr>
        </p:nvGraphicFramePr>
        <p:xfrm>
          <a:off x="1845733" y="1710267"/>
          <a:ext cx="8923867" cy="348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73">
                  <a:extLst>
                    <a:ext uri="{9D8B030D-6E8A-4147-A177-3AD203B41FA5}">
                      <a16:colId xmlns:a16="http://schemas.microsoft.com/office/drawing/2014/main" val="4251046719"/>
                    </a:ext>
                  </a:extLst>
                </a:gridCol>
                <a:gridCol w="5410094">
                  <a:extLst>
                    <a:ext uri="{9D8B030D-6E8A-4147-A177-3AD203B41FA5}">
                      <a16:colId xmlns:a16="http://schemas.microsoft.com/office/drawing/2014/main" val="3744891620"/>
                    </a:ext>
                  </a:extLst>
                </a:gridCol>
              </a:tblGrid>
              <a:tr h="403163">
                <a:tc>
                  <a:txBody>
                    <a:bodyPr/>
                    <a:lstStyle/>
                    <a:p>
                      <a:r>
                        <a:rPr lang="kk-KZ" dirty="0"/>
                        <a:t>Тірі организм қасиеттері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Ұғымдары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93204"/>
                  </a:ext>
                </a:extLst>
              </a:tr>
              <a:tr h="695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Қоректену</a:t>
                      </a:r>
                      <a:r>
                        <a:rPr lang="ru-RU" sz="1800" b="1" dirty="0"/>
                        <a:t>-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организмнің құрылысы мен жекелеген бөліктеріндегі өзгерістер</a:t>
                      </a:r>
                      <a:endParaRPr lang="ru-KZ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33409"/>
                  </a:ext>
                </a:extLst>
              </a:tr>
              <a:tr h="695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Өсу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b="1" dirty="0"/>
                        <a:t>организмдердің қоршаған ортада болып жатқан өзгерістерді сезу қабілеті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518979"/>
                  </a:ext>
                </a:extLst>
              </a:tr>
              <a:tr h="695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Даму 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бұл органимзге қоректік заттардың түсуі және сіңірілу үдерісі</a:t>
                      </a:r>
                      <a:endParaRPr lang="ru-KZ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964658"/>
                  </a:ext>
                </a:extLst>
              </a:tr>
              <a:tr h="9941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Тітіркенгіштік</a:t>
                      </a:r>
                      <a:r>
                        <a:rPr lang="ru-RU" sz="1800" b="1" dirty="0"/>
                        <a:t> </a:t>
                      </a:r>
                      <a:endParaRPr lang="ru-KZ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организмнің көлемі мен массасының біртіндеп ұлғаюы</a:t>
                      </a:r>
                      <a:endParaRPr lang="ru-KZ" sz="1800" b="1" dirty="0"/>
                    </a:p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169280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80CBB54-ECA6-4F11-A59B-07ADA3597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5"/>
    </mc:Choice>
    <mc:Fallback>
      <p:transition spd="slow" advTm="2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2239" y="128613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Тірі ағзалардың қасиеттері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4538" y="3872131"/>
            <a:ext cx="2808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0894" y="4765756"/>
            <a:ext cx="875541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  <a:tabLst>
                <a:tab pos="264795" algn="l"/>
              </a:tabLst>
            </a:pPr>
            <a:r>
              <a:rPr lang="kk-KZ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5.4.2.1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тірі ағзалардың ортақ қасиеттерін  сипаттайд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0309EC5-0F6D-4DEC-82B4-6B81248A0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3"/>
    </mc:Choice>
    <mc:Fallback>
      <p:transition spd="slow" advTm="1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1BFE6A-47FD-47F2-82D1-56930E64C82D}"/>
              </a:ext>
            </a:extLst>
          </p:cNvPr>
          <p:cNvSpPr txBox="1"/>
          <p:nvPr/>
        </p:nvSpPr>
        <p:spPr>
          <a:xfrm>
            <a:off x="2370666" y="584199"/>
            <a:ext cx="393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Дұрыс жауап</a:t>
            </a:r>
            <a:endParaRPr lang="ru-KZ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F4A8909-5F98-48C1-B3C8-4A5018D74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631188"/>
              </p:ext>
            </p:extLst>
          </p:nvPr>
        </p:nvGraphicFramePr>
        <p:xfrm>
          <a:off x="1845733" y="1710267"/>
          <a:ext cx="8923867" cy="370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73">
                  <a:extLst>
                    <a:ext uri="{9D8B030D-6E8A-4147-A177-3AD203B41FA5}">
                      <a16:colId xmlns:a16="http://schemas.microsoft.com/office/drawing/2014/main" val="4251046719"/>
                    </a:ext>
                  </a:extLst>
                </a:gridCol>
                <a:gridCol w="5410094">
                  <a:extLst>
                    <a:ext uri="{9D8B030D-6E8A-4147-A177-3AD203B41FA5}">
                      <a16:colId xmlns:a16="http://schemas.microsoft.com/office/drawing/2014/main" val="3744891620"/>
                    </a:ext>
                  </a:extLst>
                </a:gridCol>
              </a:tblGrid>
              <a:tr h="403163">
                <a:tc>
                  <a:txBody>
                    <a:bodyPr/>
                    <a:lstStyle/>
                    <a:p>
                      <a:r>
                        <a:rPr lang="kk-KZ" dirty="0"/>
                        <a:t>Тірі организм қасиеттері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Ұғымдары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93204"/>
                  </a:ext>
                </a:extLst>
              </a:tr>
              <a:tr h="695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Қоректену</a:t>
                      </a:r>
                      <a:r>
                        <a:rPr lang="ru-RU" sz="1800" b="1" dirty="0"/>
                        <a:t>-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бұл органимзге қоректік заттардың түсуі және сіңірілу үдерісі</a:t>
                      </a:r>
                      <a:endParaRPr lang="ru-KZ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33409"/>
                  </a:ext>
                </a:extLst>
              </a:tr>
              <a:tr h="695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Өсу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организмнің көлемі мен массасының біртіндеп ұлғаюы</a:t>
                      </a:r>
                      <a:endParaRPr lang="ru-KZ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518979"/>
                  </a:ext>
                </a:extLst>
              </a:tr>
              <a:tr h="695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Даму 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организмнің құрылысы мен жекелеген бөліктеріндегі өзгерістер</a:t>
                      </a:r>
                      <a:endParaRPr lang="ru-KZ" sz="1800" b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KZ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964658"/>
                  </a:ext>
                </a:extLst>
              </a:tr>
              <a:tr h="9941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Тітіркенгіштік</a:t>
                      </a:r>
                      <a:r>
                        <a:rPr lang="ru-RU" sz="1800" b="1" dirty="0"/>
                        <a:t> </a:t>
                      </a:r>
                      <a:endParaRPr lang="ru-KZ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dirty="0"/>
                        <a:t>организмдердің қоршаған ортада болып жатқан өзгерістерді сезу қабілеті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169280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B3201206-D2D3-4185-9477-B9DAB032D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2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2"/>
    </mc:Choice>
    <mc:Fallback>
      <p:transition spd="slow" advTm="2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88DAC425-27A4-46DE-9464-BD7B5DBF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3357563"/>
            <a:ext cx="8856662" cy="338455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altLang="ru-RU" sz="2300" dirty="0">
                <a:latin typeface="Times New Roman" panose="02020603050405020304" pitchFamily="18" charset="0"/>
                <a:cs typeface="Calibri" panose="020F0502020204030204" pitchFamily="34" charset="0"/>
              </a:rPr>
              <a:t>«Екі жұлдыз, бір тілек» әдісі</a:t>
            </a:r>
            <a:b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altLang="ru-RU" sz="2300" dirty="0">
                <a:latin typeface="Times New Roman" panose="02020603050405020304" pitchFamily="18" charset="0"/>
                <a:cs typeface="Calibri" panose="020F0502020204030204" pitchFamily="34" charset="0"/>
              </a:rPr>
              <a:t>  Оқушы сабақтан алған әсерін</a:t>
            </a:r>
            <a:b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altLang="ru-RU" sz="2300" dirty="0">
                <a:latin typeface="Times New Roman" panose="02020603050405020304" pitchFamily="18" charset="0"/>
                <a:cs typeface="Calibri" panose="020F0502020204030204" pitchFamily="34" charset="0"/>
              </a:rPr>
              <a:t>  білдіру үшін, ө</a:t>
            </a:r>
            <a:r>
              <a:rPr lang="kk-KZ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ой-пікірімен бөліседі ..</a:t>
            </a:r>
            <a:r>
              <a:rPr lang="kk-KZ" altLang="ru-RU" sz="23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kk-KZ" altLang="ru-RU" sz="23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kk-KZ" altLang="ru-RU" sz="2300" dirty="0">
                <a:latin typeface="Times New Roman" panose="02020603050405020304" pitchFamily="18" charset="0"/>
                <a:cs typeface="Calibri" panose="020F0502020204030204" pitchFamily="34" charset="0"/>
              </a:rPr>
              <a:t>Оқушы аты-жөні_______________________                                      Сынып _______________________________                                                Екі жұлдыз:____________________________                                             Бір тілек:_____________________________</a:t>
            </a:r>
            <a:b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Рисунок 2" descr="C:\Users\user\Downloads\6-7.jpg">
            <a:extLst>
              <a:ext uri="{FF2B5EF4-FFF2-40B4-BE49-F238E27FC236}">
                <a16:creationId xmlns:a16="http://schemas.microsoft.com/office/drawing/2014/main" id="{2F82A38E-64AE-47C0-B78C-30BF51A0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"/>
            <a:ext cx="864235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BF614DB-5FB7-413C-8717-07A47FAF9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33"/>
    </mc:Choice>
    <mc:Fallback>
      <p:transition spd="slow" advTm="2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33CBC-42EB-4901-8E43-8C2CF62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Бағалау критеийлері: </a:t>
            </a:r>
            <a:endParaRPr lang="ru-KZ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DF5D5E-E356-47B4-9B6E-AA99997DB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Жанды және жансыз табиғат денелерін ажыратады;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Жанды табиғат денелеріне тән қасиеттерді анықтайды;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Әртүрлі жанды табиғат денелеріне тән қасеиттерді ажыратады.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4AB0697-DDAC-48D1-9657-08E6D448F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9"/>
    </mc:Choice>
    <mc:Fallback>
      <p:transition spd="slow" advTm="1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710603"/>
            <a:ext cx="9798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нысандарының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бейнелерін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жансыз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денелер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 жазып шығыңыздар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68623087-992E-44B5-855E-A92CA66C6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79835"/>
              </p:ext>
            </p:extLst>
          </p:nvPr>
        </p:nvGraphicFramePr>
        <p:xfrm>
          <a:off x="2455334" y="3429000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13845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57042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Жанды табиғат денелері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Жансыз табиғат денелері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389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2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4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86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76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0627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BD0A1E-CE6B-40F5-9DEF-EE324809FB5F}"/>
              </a:ext>
            </a:extLst>
          </p:cNvPr>
          <p:cNvSpPr txBox="1"/>
          <p:nvPr/>
        </p:nvSpPr>
        <p:spPr>
          <a:xfrm>
            <a:off x="5371808" y="838200"/>
            <a:ext cx="2295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Тапсырма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94011503-B063-4B94-9643-B5C32812C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9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9"/>
    </mc:Choice>
    <mc:Fallback>
      <p:transition spd="slow" advTm="2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8757" y="261034"/>
            <a:ext cx="9962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68623087-992E-44B5-855E-A92CA66C6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99417"/>
              </p:ext>
            </p:extLst>
          </p:nvPr>
        </p:nvGraphicFramePr>
        <p:xfrm>
          <a:off x="2345267" y="1659466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13845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57042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Жанды табиғат денелері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Жансыз табиғат денелері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389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Адам 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Су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2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Өсімдік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Ауа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4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Жануар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Жылу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86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Жарық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76658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A627AD4-126F-45BA-8B2D-188331C6E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8"/>
    </mc:Choice>
    <mc:Fallback>
      <p:transition spd="slow" advTm="1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6533" y="510180"/>
            <a:ext cx="1105746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 табиғаттың тірі және өлі нысандарына қандай тән қасиеттер бар?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ғаш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салыстырыңыз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айырмашылықтарды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анықтаңыз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ойыңызша, тірі ағзалардың қасиеттеріне не жатады?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38" y="2455634"/>
            <a:ext cx="5267234" cy="32920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34626" y="2455634"/>
            <a:ext cx="4474513" cy="329202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C7D43675-039B-45C8-B9E3-2E4421AC8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9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78"/>
    </mc:Choice>
    <mc:Fallback>
      <p:transition spd="slow" advTm="5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4267" y="803892"/>
            <a:ext cx="11328400" cy="805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бірінен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айырмашылық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 тірі екенін қандай белгілері арқылы анықтауға болады?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0851F32-54DD-4C6A-AF6A-02A84D7837DE}"/>
              </a:ext>
            </a:extLst>
          </p:cNvPr>
          <p:cNvSpPr/>
          <p:nvPr/>
        </p:nvSpPr>
        <p:spPr>
          <a:xfrm>
            <a:off x="5376332" y="3242733"/>
            <a:ext cx="219286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Тірі организмдердің қасиеттері</a:t>
            </a:r>
            <a:endParaRPr lang="ru-KZ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156358C-D83A-4697-B140-7CDDD32F2BC5}"/>
              </a:ext>
            </a:extLst>
          </p:cNvPr>
          <p:cNvSpPr/>
          <p:nvPr/>
        </p:nvSpPr>
        <p:spPr>
          <a:xfrm>
            <a:off x="8017934" y="532086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63307B1-9FE4-446A-9693-741BA68A43BD}"/>
              </a:ext>
            </a:extLst>
          </p:cNvPr>
          <p:cNvSpPr/>
          <p:nvPr/>
        </p:nvSpPr>
        <p:spPr>
          <a:xfrm>
            <a:off x="4097866" y="5346259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21AAEBF-E9A1-4EC4-92D0-AABE883256B8}"/>
              </a:ext>
            </a:extLst>
          </p:cNvPr>
          <p:cNvSpPr/>
          <p:nvPr/>
        </p:nvSpPr>
        <p:spPr>
          <a:xfrm>
            <a:off x="3733800" y="3598334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D7F245-1B57-43A6-A609-F3C4C2112B41}"/>
              </a:ext>
            </a:extLst>
          </p:cNvPr>
          <p:cNvSpPr/>
          <p:nvPr/>
        </p:nvSpPr>
        <p:spPr>
          <a:xfrm>
            <a:off x="4267200" y="195200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44EA9F1-112F-46B9-9F33-93283AD41355}"/>
              </a:ext>
            </a:extLst>
          </p:cNvPr>
          <p:cNvSpPr/>
          <p:nvPr/>
        </p:nvSpPr>
        <p:spPr>
          <a:xfrm>
            <a:off x="8475134" y="3598334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665CA80-1DC3-4ED9-B543-5715DE03FADE}"/>
              </a:ext>
            </a:extLst>
          </p:cNvPr>
          <p:cNvSpPr/>
          <p:nvPr/>
        </p:nvSpPr>
        <p:spPr>
          <a:xfrm>
            <a:off x="8017934" y="195200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FF47444-9A7D-4D8A-A641-70691EE1AE24}"/>
              </a:ext>
            </a:extLst>
          </p:cNvPr>
          <p:cNvCxnSpPr>
            <a:endCxn id="9" idx="3"/>
          </p:cNvCxnSpPr>
          <p:nvPr/>
        </p:nvCxnSpPr>
        <p:spPr>
          <a:xfrm flipH="1" flipV="1">
            <a:off x="5181600" y="2409208"/>
            <a:ext cx="1117600" cy="8335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2AC087E-D7AA-4A2C-BBF6-43A52AE921EA}"/>
              </a:ext>
            </a:extLst>
          </p:cNvPr>
          <p:cNvCxnSpPr>
            <a:cxnSpLocks/>
          </p:cNvCxnSpPr>
          <p:nvPr/>
        </p:nvCxnSpPr>
        <p:spPr>
          <a:xfrm flipV="1">
            <a:off x="6699248" y="2442635"/>
            <a:ext cx="1318686" cy="7897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91E3E4-5ED0-4654-BB0A-A713656D546B}"/>
              </a:ext>
            </a:extLst>
          </p:cNvPr>
          <p:cNvCxnSpPr>
            <a:stCxn id="2" idx="3"/>
            <a:endCxn id="11" idx="1"/>
          </p:cNvCxnSpPr>
          <p:nvPr/>
        </p:nvCxnSpPr>
        <p:spPr>
          <a:xfrm>
            <a:off x="7569200" y="3699933"/>
            <a:ext cx="905934" cy="3556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D615B4A-E751-4F3E-BBBB-D1308A3C4D38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378700" y="4167495"/>
            <a:ext cx="1096434" cy="11533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4BCF5079-9E4F-41AD-B196-537E40E0AB80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4555066" y="4197571"/>
            <a:ext cx="1301750" cy="11486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4324D1E-1DA1-414C-B420-0EDEE1356005}"/>
              </a:ext>
            </a:extLst>
          </p:cNvPr>
          <p:cNvCxnSpPr>
            <a:stCxn id="8" idx="3"/>
            <a:endCxn id="2" idx="1"/>
          </p:cNvCxnSpPr>
          <p:nvPr/>
        </p:nvCxnSpPr>
        <p:spPr>
          <a:xfrm flipV="1">
            <a:off x="4648200" y="3699933"/>
            <a:ext cx="728132" cy="3556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24E6A14-2768-4C1F-B8EF-4D615FD86B7B}"/>
              </a:ext>
            </a:extLst>
          </p:cNvPr>
          <p:cNvSpPr/>
          <p:nvPr/>
        </p:nvSpPr>
        <p:spPr>
          <a:xfrm>
            <a:off x="6096000" y="537924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?</a:t>
            </a:r>
            <a:endParaRPr lang="ru-KZ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60A2C5CB-098B-4CD3-B7DE-6FB9AF1EDCE3}"/>
              </a:ext>
            </a:extLst>
          </p:cNvPr>
          <p:cNvCxnSpPr>
            <a:stCxn id="2" idx="2"/>
            <a:endCxn id="29" idx="0"/>
          </p:cNvCxnSpPr>
          <p:nvPr/>
        </p:nvCxnSpPr>
        <p:spPr>
          <a:xfrm>
            <a:off x="6472766" y="4157133"/>
            <a:ext cx="80434" cy="12221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3BBD1A-A525-4E00-A55D-08460FBB7EC7}"/>
              </a:ext>
            </a:extLst>
          </p:cNvPr>
          <p:cNvSpPr txBox="1"/>
          <p:nvPr/>
        </p:nvSpPr>
        <p:spPr>
          <a:xfrm>
            <a:off x="5153923" y="142233"/>
            <a:ext cx="2415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Тапсырма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8E4F831-CBBA-43E9-BB9D-EEE7B0166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0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2"/>
    </mc:Choice>
    <mc:Fallback>
      <p:transition spd="slow" advTm="1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0400" y="541866"/>
            <a:ext cx="11531600" cy="805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Дұрыс жауап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0851F32-54DD-4C6A-AF6A-02A84D7837DE}"/>
              </a:ext>
            </a:extLst>
          </p:cNvPr>
          <p:cNvSpPr/>
          <p:nvPr/>
        </p:nvSpPr>
        <p:spPr>
          <a:xfrm>
            <a:off x="5376332" y="3242733"/>
            <a:ext cx="219286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Тірі организмдердің қасиеттері</a:t>
            </a:r>
            <a:endParaRPr lang="ru-KZ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156358C-D83A-4697-B140-7CDDD32F2BC5}"/>
              </a:ext>
            </a:extLst>
          </p:cNvPr>
          <p:cNvSpPr/>
          <p:nvPr/>
        </p:nvSpPr>
        <p:spPr>
          <a:xfrm>
            <a:off x="8369298" y="5244660"/>
            <a:ext cx="143086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Қозғалу</a:t>
            </a:r>
            <a:endParaRPr lang="ru-KZ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63307B1-9FE4-446A-9693-741BA68A43BD}"/>
              </a:ext>
            </a:extLst>
          </p:cNvPr>
          <p:cNvSpPr/>
          <p:nvPr/>
        </p:nvSpPr>
        <p:spPr>
          <a:xfrm>
            <a:off x="3403601" y="5244660"/>
            <a:ext cx="143086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Тітіркену</a:t>
            </a:r>
            <a:endParaRPr lang="ru-KZ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21AAEBF-E9A1-4EC4-92D0-AABE883256B8}"/>
              </a:ext>
            </a:extLst>
          </p:cNvPr>
          <p:cNvSpPr/>
          <p:nvPr/>
        </p:nvSpPr>
        <p:spPr>
          <a:xfrm>
            <a:off x="3403601" y="3598334"/>
            <a:ext cx="1244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Зат алмасу</a:t>
            </a:r>
            <a:endParaRPr lang="ru-KZ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D7F245-1B57-43A6-A609-F3C4C2112B41}"/>
              </a:ext>
            </a:extLst>
          </p:cNvPr>
          <p:cNvSpPr/>
          <p:nvPr/>
        </p:nvSpPr>
        <p:spPr>
          <a:xfrm>
            <a:off x="3699933" y="1952008"/>
            <a:ext cx="150706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Бейімделу</a:t>
            </a:r>
            <a:endParaRPr lang="ru-KZ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44EA9F1-112F-46B9-9F33-93283AD41355}"/>
              </a:ext>
            </a:extLst>
          </p:cNvPr>
          <p:cNvSpPr/>
          <p:nvPr/>
        </p:nvSpPr>
        <p:spPr>
          <a:xfrm>
            <a:off x="8475133" y="3598334"/>
            <a:ext cx="12191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Көбею</a:t>
            </a:r>
            <a:endParaRPr lang="ru-KZ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665CA80-1DC3-4ED9-B543-5715DE03FADE}"/>
              </a:ext>
            </a:extLst>
          </p:cNvPr>
          <p:cNvSpPr/>
          <p:nvPr/>
        </p:nvSpPr>
        <p:spPr>
          <a:xfrm>
            <a:off x="8017934" y="195200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Өсу</a:t>
            </a:r>
            <a:endParaRPr lang="ru-KZ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FF47444-9A7D-4D8A-A641-70691EE1AE24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5207000" y="2409208"/>
            <a:ext cx="1117600" cy="8335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2AC087E-D7AA-4A2C-BBF6-43A52AE921EA}"/>
              </a:ext>
            </a:extLst>
          </p:cNvPr>
          <p:cNvCxnSpPr>
            <a:cxnSpLocks/>
          </p:cNvCxnSpPr>
          <p:nvPr/>
        </p:nvCxnSpPr>
        <p:spPr>
          <a:xfrm flipV="1">
            <a:off x="6699248" y="2442635"/>
            <a:ext cx="1318686" cy="7897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91E3E4-5ED0-4654-BB0A-A713656D546B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>
            <a:off x="7569200" y="3699933"/>
            <a:ext cx="905933" cy="3556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D615B4A-E751-4F3E-BBBB-D1308A3C4D38}"/>
              </a:ext>
            </a:extLst>
          </p:cNvPr>
          <p:cNvCxnSpPr>
            <a:cxnSpLocks/>
          </p:cNvCxnSpPr>
          <p:nvPr/>
        </p:nvCxnSpPr>
        <p:spPr>
          <a:xfrm>
            <a:off x="7358591" y="4157133"/>
            <a:ext cx="1573743" cy="10875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4BCF5079-9E4F-41AD-B196-537E40E0AB80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4119035" y="4167495"/>
            <a:ext cx="1435099" cy="10771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4324D1E-1DA1-414C-B420-0EDEE1356005}"/>
              </a:ext>
            </a:extLst>
          </p:cNvPr>
          <p:cNvCxnSpPr>
            <a:cxnSpLocks/>
            <a:stCxn id="8" idx="3"/>
            <a:endCxn id="2" idx="1"/>
          </p:cNvCxnSpPr>
          <p:nvPr/>
        </p:nvCxnSpPr>
        <p:spPr>
          <a:xfrm flipV="1">
            <a:off x="4648201" y="3699933"/>
            <a:ext cx="728131" cy="3556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18D45E3-789D-4106-BD6F-4B8541578BE4}"/>
              </a:ext>
            </a:extLst>
          </p:cNvPr>
          <p:cNvSpPr/>
          <p:nvPr/>
        </p:nvSpPr>
        <p:spPr>
          <a:xfrm>
            <a:off x="5558365" y="5244660"/>
            <a:ext cx="169756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Қоректену </a:t>
            </a:r>
            <a:endParaRPr lang="ru-KZ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FAD0250-B677-4693-A14A-B0BF2C067BFF}"/>
              </a:ext>
            </a:extLst>
          </p:cNvPr>
          <p:cNvCxnSpPr>
            <a:stCxn id="2" idx="2"/>
            <a:endCxn id="28" idx="0"/>
          </p:cNvCxnSpPr>
          <p:nvPr/>
        </p:nvCxnSpPr>
        <p:spPr>
          <a:xfrm flipH="1">
            <a:off x="6407149" y="4157133"/>
            <a:ext cx="65617" cy="10875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21939945-A5F5-4A43-8E82-59EC445D5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6"/>
    </mc:Choice>
    <mc:Fallback>
      <p:transition spd="slow" advTm="1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7F786-FBE0-45F9-A6F0-BE680DE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1" y="306333"/>
            <a:ext cx="10600266" cy="912867"/>
          </a:xfrm>
        </p:spPr>
        <p:txBody>
          <a:bodyPr>
            <a:normAutofit fontScale="90000"/>
          </a:bodyPr>
          <a:lstStyle/>
          <a:p>
            <a:r>
              <a:rPr lang="kk-KZ" sz="2800" dirty="0">
                <a:latin typeface="Arial" panose="020B0604020202020204" pitchFamily="34" charset="0"/>
                <a:cs typeface="Arial" panose="020B0604020202020204" pitchFamily="34" charset="0"/>
              </a:rPr>
              <a:t>Тірі организмнің қасиетін </a:t>
            </a:r>
            <a:r>
              <a:rPr lang="kk-K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биологиялық құбылыс </a:t>
            </a:r>
            <a:r>
              <a:rPr lang="kk-KZ" sz="2800" dirty="0">
                <a:latin typeface="Arial" panose="020B0604020202020204" pitchFamily="34" charset="0"/>
                <a:cs typeface="Arial" panose="020B0604020202020204" pitchFamily="34" charset="0"/>
              </a:rPr>
              <a:t>деп атайды. </a:t>
            </a:r>
            <a:endParaRPr lang="ru-K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75CA06-D0F9-4F44-A5F7-02FAB6ADF0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/>
          <a:stretch/>
        </p:blipFill>
        <p:spPr>
          <a:xfrm>
            <a:off x="2226733" y="953533"/>
            <a:ext cx="8712200" cy="5743599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99E86254-1112-4E1B-B571-3F4FB3763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3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80"/>
    </mc:Choice>
    <mc:Fallback>
      <p:transition spd="slow" advTm="8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2500</TotalTime>
  <Words>471</Words>
  <Application>Microsoft Office PowerPoint</Application>
  <PresentationFormat>Широкоэкранный</PresentationFormat>
  <Paragraphs>120</Paragraphs>
  <Slides>21</Slides>
  <Notes>1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Презентация PowerPoint</vt:lpstr>
      <vt:lpstr>Сабақ тақырыбы:  Тірі ағзалардың қасиеттері</vt:lpstr>
      <vt:lpstr>Бағалау критеийлері: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Тірі организмнің қасиетін биологиялық құбылыс деп атайды. </vt:lpstr>
      <vt:lpstr>Презентация PowerPoint</vt:lpstr>
      <vt:lpstr>Жанды табиғат денелерін организм деп атайды</vt:lpstr>
      <vt:lpstr>Презентация PowerPoint</vt:lpstr>
      <vt:lpstr>Тапсырма 3: Суретті қолдана отырып, кестені толтырыңыздар: </vt:lpstr>
      <vt:lpstr>Тапсырма 3: Суретті қолдана отырып, кестені толтырыңыздар: </vt:lpstr>
      <vt:lpstr>Тірі ағзалардың қандай қасиеттері бар? Тірі ағзаның қандай қасиеті жойылса, оны тірі деп айта алмаймыз?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«Екі жұлдыз, бір тілек» әдісі   Оқушы сабақтан алған әсерін   білдіру үшін, өз ой-пікірімен бөліседі ..  Оқушы аты-жөні_______________________                                      Сынып _______________________________                                                Екі жұлдыз:____________________________                                             Бір тілек:_____________________________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Гулсая Сериковна</dc:creator>
  <cp:lastModifiedBy>Сая Нурбаева</cp:lastModifiedBy>
  <cp:revision>81</cp:revision>
  <dcterms:created xsi:type="dcterms:W3CDTF">2017-03-17T01:46:15Z</dcterms:created>
  <dcterms:modified xsi:type="dcterms:W3CDTF">2021-02-17T05:26:49Z</dcterms:modified>
</cp:coreProperties>
</file>