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8"/>
  </p:notesMasterIdLst>
  <p:sldIdLst>
    <p:sldId id="326" r:id="rId2"/>
    <p:sldId id="256" r:id="rId3"/>
    <p:sldId id="341" r:id="rId4"/>
    <p:sldId id="335" r:id="rId5"/>
    <p:sldId id="337" r:id="rId6"/>
    <p:sldId id="339" r:id="rId7"/>
    <p:sldId id="345" r:id="rId8"/>
    <p:sldId id="324" r:id="rId9"/>
    <p:sldId id="268" r:id="rId10"/>
    <p:sldId id="325" r:id="rId11"/>
    <p:sldId id="346" r:id="rId12"/>
    <p:sldId id="282" r:id="rId13"/>
    <p:sldId id="284" r:id="rId14"/>
    <p:sldId id="285" r:id="rId15"/>
    <p:sldId id="327" r:id="rId16"/>
    <p:sldId id="318" r:id="rId17"/>
    <p:sldId id="286" r:id="rId18"/>
    <p:sldId id="348" r:id="rId19"/>
    <p:sldId id="349" r:id="rId20"/>
    <p:sldId id="343" r:id="rId21"/>
    <p:sldId id="340" r:id="rId22"/>
    <p:sldId id="350" r:id="rId23"/>
    <p:sldId id="331" r:id="rId24"/>
    <p:sldId id="344" r:id="rId25"/>
    <p:sldId id="329" r:id="rId26"/>
    <p:sldId id="319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3B65"/>
    <a:srgbClr val="CCFFCC"/>
    <a:srgbClr val="FFFFCC"/>
    <a:srgbClr val="F8FAB4"/>
    <a:srgbClr val="E6EED6"/>
    <a:srgbClr val="FF9999"/>
    <a:srgbClr val="FFFFFF"/>
    <a:srgbClr val="FFCCCC"/>
    <a:srgbClr val="CCFF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2" autoAdjust="0"/>
    <p:restoredTop sz="94670" autoAdjust="0"/>
  </p:normalViewPr>
  <p:slideViewPr>
    <p:cSldViewPr>
      <p:cViewPr varScale="1">
        <p:scale>
          <a:sx n="75" d="100"/>
          <a:sy n="75" d="100"/>
        </p:scale>
        <p:origin x="102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2DF7B3-7433-45B1-ABCA-39FF6DA1522C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7CE265-884B-4D9F-9149-179062EBF9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517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CE265-884B-4D9F-9149-179062EBF97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265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5DC80E5-AF28-46F7-8313-F0EC962B163C}" type="datetimeFigureOut">
              <a:rPr lang="ru-RU" smtClean="0"/>
              <a:pPr>
                <a:defRPr/>
              </a:pPr>
              <a:t>17.02.2021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28460AA-55BE-4BA4-AAB8-27166D453B4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6862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4D52A7-04D4-45C1-868D-98ED396B16AB}" type="datetimeFigureOut">
              <a:rPr lang="ru-RU" smtClean="0"/>
              <a:pPr>
                <a:defRPr/>
              </a:pPr>
              <a:t>17.02.2021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536EFC-B01D-458F-AFB2-684D110FCCF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991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AE8B6A-F2BF-4F6C-AF1E-CC6D34359150}" type="datetimeFigureOut">
              <a:rPr lang="ru-RU" smtClean="0"/>
              <a:pPr>
                <a:defRPr/>
              </a:pPr>
              <a:t>17.02.2021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15BE44-6AA8-4FF6-8626-F45D9F9D6CC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807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E04AAD-C871-478C-BAEB-EFC8EFB18C5D}" type="datetimeFigureOut">
              <a:rPr lang="ru-RU" smtClean="0"/>
              <a:pPr>
                <a:defRPr/>
              </a:pPr>
              <a:t>17.02.2021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F82D3B-45E9-49D0-AE98-EA7AF08C064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245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2C5C78-FDB7-4DAF-900C-2B2B7289EEDD}" type="datetimeFigureOut">
              <a:rPr lang="ru-RU" smtClean="0"/>
              <a:pPr>
                <a:defRPr/>
              </a:pPr>
              <a:t>17.02.2021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BAB861-C406-4182-B3F7-582E39278F6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7527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B028B1-A8D3-4B0C-A3B5-8EC94D2551E7}" type="datetimeFigureOut">
              <a:rPr lang="ru-RU" smtClean="0"/>
              <a:pPr>
                <a:defRPr/>
              </a:pPr>
              <a:t>17.02.2021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24F1AC-EC12-4F4E-9A39-0B0FA3E24E3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412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1DA5A2-41FF-4486-8643-6E865E160E3B}" type="datetimeFigureOut">
              <a:rPr lang="ru-RU" smtClean="0"/>
              <a:pPr>
                <a:defRPr/>
              </a:pPr>
              <a:t>17.02.2021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17744B-880C-4587-85CE-6D8A5BB551C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594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9EE7E6-17FB-4333-90A1-67F72E66D610}" type="datetimeFigureOut">
              <a:rPr lang="ru-RU" smtClean="0"/>
              <a:pPr>
                <a:defRPr/>
              </a:pPr>
              <a:t>17.02.2021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0A63A-D20E-4955-9F1E-0D3701E487B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360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9D7DFB-B2ED-425C-827E-AF763DADDA49}" type="datetimeFigureOut">
              <a:rPr lang="ru-RU" smtClean="0"/>
              <a:pPr>
                <a:defRPr/>
              </a:pPr>
              <a:t>17.02.2021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C6F8E-17D3-4730-903C-91B7C84FB14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62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35D4F6-3B0F-4989-9DD6-F760576F6FA7}" type="datetimeFigureOut">
              <a:rPr lang="ru-RU" smtClean="0"/>
              <a:pPr>
                <a:defRPr/>
              </a:pPr>
              <a:t>17.02.2021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DE5BC9-5C51-4B90-B23A-1A3B4ABBA7E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267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CE9CF9-EC17-40B3-9CED-918BF0D664BE}" type="datetimeFigureOut">
              <a:rPr lang="ru-RU" smtClean="0"/>
              <a:pPr>
                <a:defRPr/>
              </a:pPr>
              <a:t>17.02.2021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206143-5585-4574-AFE0-2C696A8667B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782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3A5DD47D-F7A0-4A92-9D59-1526C99D30EC}" type="datetimeFigureOut">
              <a:rPr lang="ru-RU" smtClean="0"/>
              <a:pPr>
                <a:defRPr/>
              </a:pPr>
              <a:t>17.02.2021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8FFA59B6-E267-4F1A-8FB4-1AEF76FC1B9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478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0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0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0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0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0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0.pn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0.pn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0.pn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0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0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kk.wikipedia.org/wiki/%D0%A2%D1%96%D1%80%D1%88%D1%96%D0%BB%D1%96%D0%BA%D1%82%D1%96%D2%A3_%D0%B0%D0%BD%D1%8B%D2%9B%D1%82%D0%B0%D0%BC%D0%B0%D1%81%D1%8B" TargetMode="Externa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0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7" y="-6351"/>
            <a:ext cx="9156700" cy="6870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7657" y="36571"/>
            <a:ext cx="6635080" cy="490066"/>
          </a:xfrm>
        </p:spPr>
        <p:txBody>
          <a:bodyPr/>
          <a:lstStyle/>
          <a:p>
            <a:r>
              <a:rPr lang="kk-KZ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«Суреттер туралы 3 сұрақ» әдісі 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3933056"/>
            <a:ext cx="5886400" cy="340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kk-KZ" sz="1400" b="1" dirty="0"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97373" y="2513567"/>
            <a:ext cx="6716139" cy="197215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Сұрақтар: </a:t>
            </a:r>
          </a:p>
          <a:p>
            <a:pPr algn="just"/>
            <a:r>
              <a:rPr 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Қайда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суреттерді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сіз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бұрын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қайда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кездестіріп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едіңіз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Қалай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Суреттер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бойынша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мысалдар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келтіре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аласыз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ба?</a:t>
            </a:r>
          </a:p>
          <a:p>
            <a:pPr algn="just"/>
            <a:r>
              <a:rPr 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Қандай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Осы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сабақта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суреттер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қандай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қолданыста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ойлайсыз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8" y="-16573"/>
            <a:ext cx="2054530" cy="31472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4953" y="588987"/>
            <a:ext cx="2480573" cy="16358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9548" y="537877"/>
            <a:ext cx="2073189" cy="18830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24" y="3130724"/>
            <a:ext cx="2020925" cy="159441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24" y="4780180"/>
            <a:ext cx="2402032" cy="187275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38430" y="573853"/>
            <a:ext cx="1908213" cy="143268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29415" y="4725135"/>
            <a:ext cx="3276726" cy="19341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49329" y="4681758"/>
            <a:ext cx="2664183" cy="2047481"/>
          </a:xfrm>
          <a:prstGeom prst="rect">
            <a:avLst/>
          </a:prstGeom>
        </p:spPr>
      </p:pic>
      <p:pic>
        <p:nvPicPr>
          <p:cNvPr id="18" name="Звук 17">
            <a:hlinkClick r:id="" action="ppaction://media"/>
            <a:extLst>
              <a:ext uri="{FF2B5EF4-FFF2-40B4-BE49-F238E27FC236}">
                <a16:creationId xmlns:a16="http://schemas.microsoft.com/office/drawing/2014/main" id="{55518BD0-6898-4398-881E-D769BB2115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07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731"/>
    </mc:Choice>
    <mc:Fallback>
      <p:transition spd="slow" advTm="59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https://upload.wikimedia.org/wikipedia/commons/thumb/1/1a/Biological_cell.svg/1024px-Biological_cell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3392959" cy="206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11560" y="3861230"/>
            <a:ext cx="27203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</a:rPr>
              <a:t>Жасушалық деңгей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635896" y="256694"/>
            <a:ext cx="50405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Жасушалық деңгей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530521" y="-10684568"/>
            <a:ext cx="343812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Жер бетіндегі тірі ағзалардың </a:t>
            </a:r>
            <a:r>
              <a:rPr lang="ru-RU" sz="1400" dirty="0" err="1"/>
              <a:t>көпшілігінің</a:t>
            </a:r>
            <a:r>
              <a:rPr lang="ru-RU" sz="1400" dirty="0"/>
              <a:t> құрылымдық және қызметтік бірлігі—</a:t>
            </a:r>
            <a:r>
              <a:rPr lang="ru-RU" sz="1400" dirty="0" err="1"/>
              <a:t>жасушадан</a:t>
            </a:r>
            <a:r>
              <a:rPr lang="ru-RU" sz="1400" dirty="0"/>
              <a:t> тұрады. Жасушалық деңгейде оның құрамындағы </a:t>
            </a:r>
            <a:r>
              <a:rPr lang="ru-RU" sz="1400" dirty="0" err="1"/>
              <a:t>жеке</a:t>
            </a:r>
            <a:r>
              <a:rPr lang="ru-RU" sz="1400" dirty="0"/>
              <a:t> </a:t>
            </a:r>
            <a:r>
              <a:rPr lang="ru-RU" sz="1400" dirty="0" err="1"/>
              <a:t>органоидтердің</a:t>
            </a:r>
            <a:r>
              <a:rPr lang="ru-RU" sz="1400" dirty="0"/>
              <a:t> өзіне </a:t>
            </a:r>
            <a:r>
              <a:rPr lang="ru-RU" sz="1400" dirty="0" err="1"/>
              <a:t>тән</a:t>
            </a:r>
            <a:r>
              <a:rPr lang="ru-RU" sz="1400" dirty="0"/>
              <a:t> </a:t>
            </a:r>
            <a:r>
              <a:rPr lang="ru-RU" sz="1400" dirty="0" err="1"/>
              <a:t>құрылысы</a:t>
            </a:r>
            <a:r>
              <a:rPr lang="ru-RU" sz="1400" dirty="0"/>
              <a:t> </a:t>
            </a:r>
            <a:r>
              <a:rPr lang="ru-RU" sz="1400" dirty="0" err="1"/>
              <a:t>болады</a:t>
            </a:r>
            <a:r>
              <a:rPr lang="ru-RU" sz="1400" dirty="0"/>
              <a:t> және </a:t>
            </a:r>
            <a:r>
              <a:rPr lang="ru-RU" sz="1400" dirty="0" err="1"/>
              <a:t>олар</a:t>
            </a:r>
            <a:r>
              <a:rPr lang="ru-RU" sz="1400" dirty="0"/>
              <a:t> </a:t>
            </a:r>
            <a:r>
              <a:rPr lang="ru-RU" sz="1400" dirty="0" err="1"/>
              <a:t>жасушада</a:t>
            </a:r>
            <a:r>
              <a:rPr lang="ru-RU" sz="1400" dirty="0"/>
              <a:t> </a:t>
            </a:r>
            <a:r>
              <a:rPr lang="ru-RU" sz="1400" dirty="0" err="1"/>
              <a:t>белгілі</a:t>
            </a:r>
            <a:r>
              <a:rPr lang="ru-RU" sz="1400" dirty="0"/>
              <a:t> </a:t>
            </a:r>
            <a:r>
              <a:rPr lang="ru-RU" sz="1400" dirty="0" err="1"/>
              <a:t>бір</a:t>
            </a:r>
            <a:r>
              <a:rPr lang="ru-RU" sz="1400" dirty="0"/>
              <a:t> </a:t>
            </a:r>
            <a:r>
              <a:rPr lang="ru-RU" sz="1400" dirty="0" err="1"/>
              <a:t>кызмет</a:t>
            </a:r>
            <a:r>
              <a:rPr lang="ru-RU" sz="1400" dirty="0"/>
              <a:t> </a:t>
            </a:r>
            <a:r>
              <a:rPr lang="ru-RU" sz="1400" dirty="0" err="1"/>
              <a:t>атқарады</a:t>
            </a:r>
            <a:r>
              <a:rPr lang="ru-RU" sz="1400" dirty="0"/>
              <a:t>. </a:t>
            </a:r>
            <a:r>
              <a:rPr lang="ru-RU" sz="1400" dirty="0" err="1"/>
              <a:t>Жасушадағы</a:t>
            </a:r>
            <a:r>
              <a:rPr lang="ru-RU" sz="1400" dirty="0"/>
              <a:t> </a:t>
            </a:r>
            <a:r>
              <a:rPr lang="ru-RU" sz="1400" dirty="0" err="1"/>
              <a:t>жеке</a:t>
            </a:r>
            <a:r>
              <a:rPr lang="ru-RU" sz="1400" dirty="0"/>
              <a:t> </a:t>
            </a:r>
            <a:r>
              <a:rPr lang="ru-RU" sz="1400" dirty="0" err="1"/>
              <a:t>органоидтердің</a:t>
            </a:r>
            <a:r>
              <a:rPr lang="ru-RU" sz="1400" dirty="0"/>
              <a:t> </a:t>
            </a:r>
            <a:r>
              <a:rPr lang="ru-RU" sz="1400" dirty="0" err="1"/>
              <a:t>атқаратын</a:t>
            </a:r>
            <a:r>
              <a:rPr lang="ru-RU" sz="1400" dirty="0"/>
              <a:t> </a:t>
            </a:r>
            <a:r>
              <a:rPr lang="ru-RU" sz="1400" dirty="0" err="1"/>
              <a:t>кызметі</a:t>
            </a:r>
            <a:r>
              <a:rPr lang="ru-RU" sz="1400" dirty="0"/>
              <a:t> </a:t>
            </a:r>
            <a:r>
              <a:rPr lang="ru-RU" sz="1400" dirty="0" err="1"/>
              <a:t>өзара</a:t>
            </a:r>
            <a:r>
              <a:rPr lang="ru-RU" sz="1400" dirty="0"/>
              <a:t> </a:t>
            </a:r>
            <a:r>
              <a:rPr lang="ru-RU" sz="1400" dirty="0" err="1"/>
              <a:t>бір-бірімен</a:t>
            </a:r>
            <a:r>
              <a:rPr lang="ru-RU" sz="1400" dirty="0"/>
              <a:t> </a:t>
            </a:r>
            <a:r>
              <a:rPr lang="ru-RU" sz="1400" dirty="0" err="1"/>
              <a:t>тығыз</a:t>
            </a:r>
            <a:r>
              <a:rPr lang="ru-RU" sz="1400" dirty="0"/>
              <a:t> </a:t>
            </a:r>
            <a:r>
              <a:rPr lang="ru-RU" sz="1400" dirty="0" err="1"/>
              <a:t>байланысып</a:t>
            </a:r>
            <a:r>
              <a:rPr lang="ru-RU" sz="1400" dirty="0"/>
              <a:t>, </a:t>
            </a:r>
            <a:r>
              <a:rPr lang="ru-RU" sz="1400" dirty="0" err="1"/>
              <a:t>жасушадағы</a:t>
            </a:r>
            <a:r>
              <a:rPr lang="ru-RU" sz="1400" dirty="0"/>
              <a:t> </a:t>
            </a:r>
            <a:r>
              <a:rPr lang="ru-RU" sz="1400" dirty="0" err="1"/>
              <a:t>біртұтас</a:t>
            </a:r>
            <a:r>
              <a:rPr lang="ru-RU" sz="1400" dirty="0"/>
              <a:t> </a:t>
            </a:r>
            <a:r>
              <a:rPr lang="ru-RU" sz="1400" dirty="0" err="1"/>
              <a:t>тіршілік</a:t>
            </a:r>
            <a:r>
              <a:rPr lang="ru-RU" sz="1400" dirty="0"/>
              <a:t> </a:t>
            </a:r>
            <a:r>
              <a:rPr lang="ru-RU" sz="1400" dirty="0" err="1"/>
              <a:t>процестерін</a:t>
            </a:r>
            <a:r>
              <a:rPr lang="ru-RU" sz="1400" dirty="0"/>
              <a:t> </a:t>
            </a:r>
            <a:r>
              <a:rPr lang="ru-RU" sz="1400" dirty="0" err="1"/>
              <a:t>жүзеге</a:t>
            </a:r>
            <a:r>
              <a:rPr lang="ru-RU" sz="1400" dirty="0"/>
              <a:t> </a:t>
            </a:r>
            <a:r>
              <a:rPr lang="ru-RU" sz="1400" dirty="0" err="1"/>
              <a:t>асырады</a:t>
            </a:r>
            <a:r>
              <a:rPr lang="ru-RU" sz="1400" dirty="0"/>
              <a:t>. </a:t>
            </a:r>
            <a:r>
              <a:rPr lang="ru-RU" sz="1400" dirty="0" err="1"/>
              <a:t>Бір</a:t>
            </a:r>
            <a:r>
              <a:rPr lang="ru-RU" sz="1400" dirty="0"/>
              <a:t> </a:t>
            </a:r>
            <a:r>
              <a:rPr lang="ru-RU" sz="1400" dirty="0" err="1"/>
              <a:t>жасушалы</a:t>
            </a:r>
            <a:r>
              <a:rPr lang="ru-RU" sz="1400" dirty="0"/>
              <a:t> </a:t>
            </a:r>
            <a:r>
              <a:rPr lang="ru-RU" sz="1400" dirty="0" err="1"/>
              <a:t>ағзаларда</a:t>
            </a:r>
            <a:r>
              <a:rPr lang="ru-RU" sz="1400" dirty="0"/>
              <a:t> (</a:t>
            </a:r>
            <a:r>
              <a:rPr lang="ru-RU" sz="1400" dirty="0" err="1"/>
              <a:t>бір</a:t>
            </a:r>
            <a:r>
              <a:rPr lang="ru-RU" sz="1400" dirty="0"/>
              <a:t> </a:t>
            </a:r>
            <a:r>
              <a:rPr lang="ru-RU" sz="1400" dirty="0" err="1"/>
              <a:t>жасушалы</a:t>
            </a:r>
            <a:r>
              <a:rPr lang="ru-RU" sz="1400" dirty="0"/>
              <a:t> </a:t>
            </a:r>
            <a:r>
              <a:rPr lang="ru-RU" sz="1400" dirty="0" err="1"/>
              <a:t>балдырлар</a:t>
            </a:r>
            <a:r>
              <a:rPr lang="ru-RU" sz="1400" dirty="0"/>
              <a:t> және </a:t>
            </a:r>
            <a:r>
              <a:rPr lang="ru-RU" sz="1400" dirty="0" err="1"/>
              <a:t>карапайым</a:t>
            </a:r>
            <a:r>
              <a:rPr lang="ru-RU" sz="1400" dirty="0"/>
              <a:t> </a:t>
            </a:r>
            <a:r>
              <a:rPr lang="ru-RU" sz="1400" dirty="0" err="1"/>
              <a:t>жануарлар</a:t>
            </a:r>
            <a:r>
              <a:rPr lang="ru-RU" sz="1400" dirty="0"/>
              <a:t>) </a:t>
            </a:r>
            <a:r>
              <a:rPr lang="ru-RU" sz="1400" dirty="0" err="1"/>
              <a:t>барлық</a:t>
            </a:r>
            <a:r>
              <a:rPr lang="ru-RU" sz="1400" dirty="0"/>
              <a:t> </a:t>
            </a:r>
            <a:r>
              <a:rPr lang="ru-RU" sz="1400" dirty="0" err="1"/>
              <a:t>тіршілік</a:t>
            </a:r>
            <a:r>
              <a:rPr lang="ru-RU" sz="1400" dirty="0"/>
              <a:t> </a:t>
            </a:r>
            <a:r>
              <a:rPr lang="ru-RU" sz="1400" dirty="0" err="1"/>
              <a:t>процестері</a:t>
            </a:r>
            <a:r>
              <a:rPr lang="ru-RU" sz="1400" dirty="0"/>
              <a:t> </a:t>
            </a:r>
            <a:r>
              <a:rPr lang="ru-RU" sz="1400" dirty="0" err="1"/>
              <a:t>бір</a:t>
            </a:r>
            <a:r>
              <a:rPr lang="ru-RU" sz="1400" dirty="0"/>
              <a:t> </a:t>
            </a:r>
            <a:r>
              <a:rPr lang="ru-RU" sz="1400" dirty="0" err="1"/>
              <a:t>ғана</a:t>
            </a:r>
            <a:r>
              <a:rPr lang="ru-RU" sz="1400" dirty="0"/>
              <a:t> </a:t>
            </a:r>
            <a:r>
              <a:rPr lang="ru-RU" sz="1400" dirty="0" err="1"/>
              <a:t>жасушаның</a:t>
            </a:r>
            <a:r>
              <a:rPr lang="ru-RU" sz="1400" dirty="0"/>
              <a:t> </a:t>
            </a:r>
            <a:r>
              <a:rPr lang="ru-RU" sz="1400" dirty="0" err="1"/>
              <a:t>ішінде</a:t>
            </a:r>
            <a:r>
              <a:rPr lang="ru-RU" sz="1400" dirty="0"/>
              <a:t> </a:t>
            </a:r>
            <a:r>
              <a:rPr lang="ru-RU" sz="1400" dirty="0" err="1"/>
              <a:t>жүреді</a:t>
            </a:r>
            <a:r>
              <a:rPr lang="ru-RU" sz="1400" dirty="0"/>
              <a:t>. </a:t>
            </a:r>
            <a:r>
              <a:rPr lang="ru-RU" sz="1400" dirty="0" err="1"/>
              <a:t>Бір</a:t>
            </a:r>
            <a:r>
              <a:rPr lang="ru-RU" sz="1400" dirty="0"/>
              <a:t> </a:t>
            </a:r>
            <a:r>
              <a:rPr lang="ru-RU" sz="1400" dirty="0" err="1"/>
              <a:t>жасуша</a:t>
            </a:r>
            <a:r>
              <a:rPr lang="ru-RU" sz="1400" dirty="0"/>
              <a:t> </a:t>
            </a:r>
            <a:r>
              <a:rPr lang="ru-RU" sz="1400" dirty="0" err="1"/>
              <a:t>өз</a:t>
            </a:r>
            <a:r>
              <a:rPr lang="ru-RU" sz="1400" dirty="0"/>
              <a:t> </a:t>
            </a:r>
            <a:r>
              <a:rPr lang="ru-RU" sz="1400" dirty="0" err="1"/>
              <a:t>алдына</a:t>
            </a:r>
            <a:r>
              <a:rPr lang="ru-RU" sz="1400" dirty="0"/>
              <a:t> </a:t>
            </a:r>
            <a:r>
              <a:rPr lang="ru-RU" sz="1400" dirty="0" err="1"/>
              <a:t>жеке</a:t>
            </a:r>
            <a:r>
              <a:rPr lang="ru-RU" sz="1400" dirty="0"/>
              <a:t> организм </a:t>
            </a:r>
            <a:r>
              <a:rPr lang="ru-RU" sz="1400" dirty="0" err="1"/>
              <a:t>болып</a:t>
            </a:r>
            <a:r>
              <a:rPr lang="ru-RU" sz="1400" dirty="0"/>
              <a:t> </a:t>
            </a:r>
            <a:r>
              <a:rPr lang="ru-RU" sz="1400" dirty="0" err="1"/>
              <a:t>саналады</a:t>
            </a:r>
            <a:r>
              <a:rPr lang="ru-RU" sz="1400" dirty="0"/>
              <a:t>. </a:t>
            </a:r>
            <a:r>
              <a:rPr lang="ru-RU" sz="1400" dirty="0" err="1"/>
              <a:t>Бұрынғы</a:t>
            </a:r>
            <a:r>
              <a:rPr lang="ru-RU" sz="1400" dirty="0"/>
              <a:t> </a:t>
            </a:r>
            <a:r>
              <a:rPr lang="ru-RU" sz="1400" dirty="0" err="1"/>
              <a:t>өткен</a:t>
            </a:r>
            <a:r>
              <a:rPr lang="ru-RU" sz="1400" dirty="0"/>
              <a:t> </a:t>
            </a:r>
            <a:r>
              <a:rPr lang="ru-RU" sz="1400" dirty="0" err="1"/>
              <a:t>бір</a:t>
            </a:r>
            <a:r>
              <a:rPr lang="ru-RU" sz="1400" dirty="0"/>
              <a:t> </a:t>
            </a:r>
            <a:r>
              <a:rPr lang="ru-RU" sz="1400" dirty="0" err="1"/>
              <a:t>жасушалы</a:t>
            </a:r>
            <a:r>
              <a:rPr lang="ru-RU" sz="1400" dirty="0"/>
              <a:t> </a:t>
            </a:r>
            <a:r>
              <a:rPr lang="ru-RU" sz="1400" dirty="0" err="1"/>
              <a:t>жасыл</a:t>
            </a:r>
            <a:r>
              <a:rPr lang="ru-RU" sz="1400" dirty="0"/>
              <a:t> </a:t>
            </a:r>
            <a:r>
              <a:rPr lang="ru-RU" sz="1400" dirty="0" err="1"/>
              <a:t>балдырлар</a:t>
            </a:r>
            <a:r>
              <a:rPr lang="ru-RU" sz="1400" dirty="0"/>
              <a:t> — </a:t>
            </a:r>
            <a:r>
              <a:rPr lang="ru-RU" sz="1400" dirty="0" err="1"/>
              <a:t>хламидомонаданы</a:t>
            </a:r>
            <a:r>
              <a:rPr lang="ru-RU" sz="1400" dirty="0"/>
              <a:t>, </a:t>
            </a:r>
            <a:r>
              <a:rPr lang="ru-RU" sz="1400" dirty="0" err="1"/>
              <a:t>хлорелланы</a:t>
            </a:r>
            <a:r>
              <a:rPr lang="ru-RU" sz="1400" dirty="0"/>
              <a:t> және </a:t>
            </a:r>
            <a:r>
              <a:rPr lang="ru-RU" sz="1400" dirty="0" err="1"/>
              <a:t>қарапайым</a:t>
            </a:r>
            <a:r>
              <a:rPr lang="ru-RU" sz="1400" dirty="0"/>
              <a:t> </a:t>
            </a:r>
            <a:r>
              <a:rPr lang="ru-RU" sz="1400" dirty="0" err="1"/>
              <a:t>жануарлар</a:t>
            </a:r>
            <a:r>
              <a:rPr lang="ru-RU" sz="1400" dirty="0"/>
              <a:t> — </a:t>
            </a:r>
            <a:r>
              <a:rPr lang="ru-RU" sz="1400" dirty="0" err="1"/>
              <a:t>амебаны</a:t>
            </a:r>
            <a:r>
              <a:rPr lang="ru-RU" sz="1400" dirty="0"/>
              <a:t>, </a:t>
            </a:r>
            <a:r>
              <a:rPr lang="ru-RU" sz="1400" dirty="0" err="1"/>
              <a:t>инфузорияны</a:t>
            </a:r>
            <a:r>
              <a:rPr lang="ru-RU" sz="1400" dirty="0"/>
              <a:t>, </a:t>
            </a:r>
            <a:r>
              <a:rPr lang="ru-RU" sz="1400" dirty="0" err="1"/>
              <a:t>т.б</a:t>
            </a:r>
            <a:r>
              <a:rPr lang="ru-RU" sz="1400" dirty="0"/>
              <a:t>. </a:t>
            </a:r>
            <a:r>
              <a:rPr lang="ru-RU" sz="1400" dirty="0" err="1"/>
              <a:t>естеріңе</a:t>
            </a:r>
            <a:r>
              <a:rPr lang="ru-RU" sz="1400" dirty="0"/>
              <a:t> </a:t>
            </a:r>
            <a:r>
              <a:rPr lang="ru-RU" sz="1400" dirty="0" err="1"/>
              <a:t>түсіріңдер</a:t>
            </a:r>
            <a:r>
              <a:rPr lang="ru-RU" sz="1400" dirty="0"/>
              <a:t>. Көп </a:t>
            </a:r>
            <a:r>
              <a:rPr lang="ru-RU" sz="1400" dirty="0" err="1"/>
              <a:t>жасушалы</a:t>
            </a:r>
            <a:r>
              <a:rPr lang="ru-RU" sz="1400" dirty="0"/>
              <a:t> </a:t>
            </a:r>
            <a:r>
              <a:rPr lang="ru-RU" sz="1400" dirty="0" err="1"/>
              <a:t>ағзалардағы</a:t>
            </a:r>
            <a:r>
              <a:rPr lang="ru-RU" sz="1400" dirty="0"/>
              <a:t> </a:t>
            </a:r>
            <a:r>
              <a:rPr lang="ru-RU" sz="1400" dirty="0" err="1"/>
              <a:t>бір</a:t>
            </a:r>
            <a:r>
              <a:rPr lang="ru-RU" sz="1400" dirty="0"/>
              <a:t> </a:t>
            </a:r>
            <a:r>
              <a:rPr lang="ru-RU" sz="1400" dirty="0" err="1"/>
              <a:t>жасуша</a:t>
            </a:r>
            <a:r>
              <a:rPr lang="ru-RU" sz="1400" dirty="0"/>
              <a:t> </a:t>
            </a:r>
            <a:r>
              <a:rPr lang="ru-RU" sz="1400" dirty="0" err="1"/>
              <a:t>өз</a:t>
            </a:r>
            <a:r>
              <a:rPr lang="ru-RU" sz="1400" dirty="0"/>
              <a:t> </a:t>
            </a:r>
            <a:r>
              <a:rPr lang="ru-RU" sz="1400" dirty="0" err="1"/>
              <a:t>алдына</a:t>
            </a:r>
            <a:r>
              <a:rPr lang="ru-RU" sz="1400" dirty="0"/>
              <a:t> </a:t>
            </a:r>
            <a:r>
              <a:rPr lang="ru-RU" sz="1400" dirty="0" err="1"/>
              <a:t>жеке</a:t>
            </a:r>
            <a:r>
              <a:rPr lang="ru-RU" sz="1400" dirty="0"/>
              <a:t> </a:t>
            </a:r>
            <a:r>
              <a:rPr lang="ru-RU" sz="1400" dirty="0" err="1"/>
              <a:t>ағза</a:t>
            </a:r>
            <a:r>
              <a:rPr lang="ru-RU" sz="1400" dirty="0"/>
              <a:t> бола </a:t>
            </a:r>
            <a:r>
              <a:rPr lang="ru-RU" sz="1400" dirty="0" err="1"/>
              <a:t>алмайды</a:t>
            </a:r>
            <a:r>
              <a:rPr lang="ru-RU" sz="1400" dirty="0"/>
              <a:t>, тек </a:t>
            </a:r>
            <a:r>
              <a:rPr lang="ru-RU" sz="1400" dirty="0" err="1"/>
              <a:t>ағзаның</a:t>
            </a:r>
            <a:r>
              <a:rPr lang="ru-RU" sz="1400" dirty="0"/>
              <a:t> </a:t>
            </a:r>
            <a:r>
              <a:rPr lang="ru-RU" sz="1400" dirty="0" err="1"/>
              <a:t>қарапайым</a:t>
            </a:r>
            <a:r>
              <a:rPr lang="ru-RU" sz="1400" dirty="0"/>
              <a:t> құрылымдық бірлігі </a:t>
            </a:r>
            <a:r>
              <a:rPr lang="ru-RU" sz="1400" dirty="0" err="1"/>
              <a:t>қызметін</a:t>
            </a:r>
            <a:r>
              <a:rPr lang="ru-RU" sz="1400" dirty="0"/>
              <a:t> </a:t>
            </a:r>
            <a:r>
              <a:rPr lang="ru-RU" sz="1400" dirty="0" err="1"/>
              <a:t>атқарады</a:t>
            </a:r>
            <a:r>
              <a:rPr lang="ru-RU" sz="1400" dirty="0"/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49830" y="1319684"/>
            <a:ext cx="472662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       Жер бетіндегі тірі ағзалардың </a:t>
            </a:r>
            <a:r>
              <a:rPr lang="ru-RU" sz="2400" dirty="0" err="1"/>
              <a:t>көпшілігінің</a:t>
            </a:r>
            <a:r>
              <a:rPr lang="ru-RU" sz="2400" dirty="0"/>
              <a:t> құрылымдық және қызметтік бірлігі-</a:t>
            </a:r>
            <a:r>
              <a:rPr lang="ru-RU" sz="2400" dirty="0" err="1"/>
              <a:t>жасушадан</a:t>
            </a:r>
            <a:r>
              <a:rPr lang="ru-RU" sz="2400" dirty="0"/>
              <a:t> тұрады. Жасушалық деңгейде оның құрамындағы </a:t>
            </a:r>
            <a:r>
              <a:rPr lang="ru-RU" sz="2400" dirty="0" err="1"/>
              <a:t>жеке</a:t>
            </a:r>
            <a:r>
              <a:rPr lang="ru-RU" sz="2400" dirty="0"/>
              <a:t> </a:t>
            </a:r>
            <a:r>
              <a:rPr lang="ru-RU" sz="2400" dirty="0" err="1"/>
              <a:t>органоидтердің</a:t>
            </a:r>
            <a:r>
              <a:rPr lang="ru-RU" sz="2400" dirty="0"/>
              <a:t> өзіне </a:t>
            </a:r>
            <a:r>
              <a:rPr lang="ru-RU" sz="2400" dirty="0" err="1"/>
              <a:t>тән</a:t>
            </a:r>
            <a:r>
              <a:rPr lang="ru-RU" sz="2400" dirty="0"/>
              <a:t> </a:t>
            </a:r>
            <a:r>
              <a:rPr lang="ru-RU" sz="2400" dirty="0" err="1"/>
              <a:t>құрылысы</a:t>
            </a:r>
            <a:r>
              <a:rPr lang="ru-RU" sz="2400" dirty="0"/>
              <a:t> </a:t>
            </a:r>
            <a:r>
              <a:rPr lang="ru-RU" sz="2400" dirty="0" err="1"/>
              <a:t>болады</a:t>
            </a:r>
            <a:r>
              <a:rPr lang="ru-RU" sz="2400" dirty="0"/>
              <a:t> және </a:t>
            </a:r>
            <a:r>
              <a:rPr lang="ru-RU" sz="2400" dirty="0" err="1"/>
              <a:t>олар</a:t>
            </a:r>
            <a:r>
              <a:rPr lang="ru-RU" sz="2400" dirty="0"/>
              <a:t> </a:t>
            </a:r>
            <a:r>
              <a:rPr lang="ru-RU" sz="2400" dirty="0" err="1"/>
              <a:t>жасушада</a:t>
            </a:r>
            <a:r>
              <a:rPr lang="ru-RU" sz="2400" dirty="0"/>
              <a:t> </a:t>
            </a:r>
            <a:r>
              <a:rPr lang="ru-RU" sz="2400" dirty="0" err="1"/>
              <a:t>белгілі</a:t>
            </a:r>
            <a:r>
              <a:rPr lang="ru-RU" sz="2400" dirty="0"/>
              <a:t> </a:t>
            </a:r>
            <a:r>
              <a:rPr lang="ru-RU" sz="2400" dirty="0" err="1"/>
              <a:t>бір</a:t>
            </a:r>
            <a:r>
              <a:rPr lang="ru-RU" sz="2400" dirty="0"/>
              <a:t> </a:t>
            </a:r>
            <a:r>
              <a:rPr lang="ru-RU" sz="2400" dirty="0" err="1"/>
              <a:t>кызмет</a:t>
            </a:r>
            <a:r>
              <a:rPr lang="ru-RU" sz="2400" dirty="0"/>
              <a:t> </a:t>
            </a:r>
            <a:r>
              <a:rPr lang="ru-RU" sz="2400" dirty="0" err="1"/>
              <a:t>атқарады</a:t>
            </a:r>
            <a:r>
              <a:rPr lang="ru-RU" sz="2400" dirty="0"/>
              <a:t>. </a:t>
            </a:r>
          </a:p>
          <a:p>
            <a:pPr algn="just"/>
            <a:r>
              <a:rPr lang="ru-RU" sz="2400" dirty="0"/>
              <a:t>       </a:t>
            </a:r>
            <a:r>
              <a:rPr lang="ru-RU" sz="2400" dirty="0" err="1"/>
              <a:t>Бір</a:t>
            </a:r>
            <a:r>
              <a:rPr lang="ru-RU" sz="2400" dirty="0"/>
              <a:t> </a:t>
            </a:r>
            <a:r>
              <a:rPr lang="ru-RU" sz="2400" dirty="0" err="1"/>
              <a:t>жасуша</a:t>
            </a:r>
            <a:r>
              <a:rPr lang="ru-RU" sz="2400" dirty="0"/>
              <a:t> </a:t>
            </a:r>
            <a:r>
              <a:rPr lang="ru-RU" sz="2400" dirty="0" err="1"/>
              <a:t>өз</a:t>
            </a:r>
            <a:r>
              <a:rPr lang="ru-RU" sz="2400" dirty="0"/>
              <a:t> </a:t>
            </a:r>
            <a:r>
              <a:rPr lang="ru-RU" sz="2400" dirty="0" err="1"/>
              <a:t>алдына</a:t>
            </a:r>
            <a:r>
              <a:rPr lang="ru-RU" sz="2400" dirty="0"/>
              <a:t> </a:t>
            </a:r>
            <a:r>
              <a:rPr lang="ru-RU" sz="2400" dirty="0" err="1"/>
              <a:t>жеке</a:t>
            </a:r>
            <a:r>
              <a:rPr lang="ru-RU" sz="2400" dirty="0"/>
              <a:t> организм </a:t>
            </a:r>
            <a:r>
              <a:rPr lang="ru-RU" sz="2400" dirty="0" err="1"/>
              <a:t>болып</a:t>
            </a:r>
            <a:r>
              <a:rPr lang="ru-RU" sz="2400" dirty="0"/>
              <a:t> </a:t>
            </a:r>
            <a:r>
              <a:rPr lang="ru-RU" sz="2400" dirty="0" err="1"/>
              <a:t>саналады</a:t>
            </a:r>
            <a:r>
              <a:rPr lang="ru-RU" sz="2400" dirty="0"/>
              <a:t>. </a:t>
            </a: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11FC9A4F-7668-4E5C-BCF8-9387E1F99F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57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569"/>
    </mc:Choice>
    <mc:Fallback>
      <p:transition spd="slow" advTm="44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BAAE5-3761-4216-BE89-18E8DA8F1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659160"/>
          </a:xfrm>
        </p:spPr>
        <p:txBody>
          <a:bodyPr/>
          <a:lstStyle/>
          <a:p>
            <a:r>
              <a:rPr lang="kk-KZ" dirty="0">
                <a:solidFill>
                  <a:srgbClr val="C00000"/>
                </a:solidFill>
              </a:rPr>
              <a:t>Бір жасушалы организмдер</a:t>
            </a:r>
            <a:endParaRPr lang="ru-KZ" dirty="0">
              <a:solidFill>
                <a:srgbClr val="C0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76903D9-CEB8-414E-928D-DEE1D22E7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76349"/>
            <a:ext cx="2771800" cy="196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4C1EF5D-4DB5-4690-8F65-283E642B31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" r="4075"/>
          <a:stretch/>
        </p:blipFill>
        <p:spPr bwMode="auto">
          <a:xfrm>
            <a:off x="3744417" y="1476349"/>
            <a:ext cx="2520281" cy="196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0D500CF-46DD-44ED-A992-9FD3500CE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77072"/>
            <a:ext cx="2771800" cy="208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A26B81-BF3E-436D-816C-97EC896F26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7984" y="3470074"/>
            <a:ext cx="2862670" cy="26254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4D1C51-960E-444F-A73F-DDB1C64420DC}"/>
              </a:ext>
            </a:extLst>
          </p:cNvPr>
          <p:cNvSpPr txBox="1"/>
          <p:nvPr/>
        </p:nvSpPr>
        <p:spPr>
          <a:xfrm>
            <a:off x="1043608" y="3510713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dirty="0"/>
              <a:t>Амеба </a:t>
            </a:r>
            <a:endParaRPr lang="ru-KZ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5A88EA-FA76-4F1D-A5A7-438E4833A82E}"/>
              </a:ext>
            </a:extLst>
          </p:cNvPr>
          <p:cNvSpPr txBox="1"/>
          <p:nvPr/>
        </p:nvSpPr>
        <p:spPr>
          <a:xfrm>
            <a:off x="3769283" y="3460224"/>
            <a:ext cx="2470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dirty="0"/>
              <a:t>Инфузория табаншасы</a:t>
            </a:r>
            <a:endParaRPr lang="ru-KZ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858A68-6991-4C94-9A94-84123B7337F2}"/>
              </a:ext>
            </a:extLst>
          </p:cNvPr>
          <p:cNvSpPr txBox="1"/>
          <p:nvPr/>
        </p:nvSpPr>
        <p:spPr>
          <a:xfrm>
            <a:off x="1043608" y="6187161"/>
            <a:ext cx="120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dirty="0"/>
              <a:t>Хлорелла </a:t>
            </a:r>
            <a:endParaRPr lang="ru-KZ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780774-7DE4-45EE-A58D-DD2DA167112F}"/>
              </a:ext>
            </a:extLst>
          </p:cNvPr>
          <p:cNvSpPr txBox="1"/>
          <p:nvPr/>
        </p:nvSpPr>
        <p:spPr>
          <a:xfrm>
            <a:off x="4860032" y="6187161"/>
            <a:ext cx="1696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dirty="0"/>
              <a:t>Жасыл эвглена</a:t>
            </a:r>
            <a:endParaRPr lang="ru-KZ" dirty="0"/>
          </a:p>
        </p:txBody>
      </p:sp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id="{FE9F5B63-FD01-40C4-B5CC-6BF4C5F919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37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30"/>
    </mc:Choice>
    <mc:Fallback>
      <p:transition spd="slow" advTm="11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Заголовок 1"/>
          <p:cNvSpPr>
            <a:spLocks noGrp="1"/>
          </p:cNvSpPr>
          <p:nvPr>
            <p:ph type="title"/>
          </p:nvPr>
        </p:nvSpPr>
        <p:spPr>
          <a:xfrm>
            <a:off x="3082950" y="316058"/>
            <a:ext cx="5699276" cy="63154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kk-KZ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Ұлпалық деңгей.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146" y="1556792"/>
            <a:ext cx="2467000" cy="26802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69696" y="1556792"/>
            <a:ext cx="56992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err="1"/>
              <a:t>Шығу</a:t>
            </a:r>
            <a:r>
              <a:rPr lang="ru-RU" sz="2400" dirty="0"/>
              <a:t> </a:t>
            </a:r>
            <a:r>
              <a:rPr lang="ru-RU" sz="2400" dirty="0" err="1"/>
              <a:t>тегі</a:t>
            </a:r>
            <a:r>
              <a:rPr lang="ru-RU" sz="2400" dirty="0"/>
              <a:t>, </a:t>
            </a:r>
            <a:r>
              <a:rPr lang="ru-RU" sz="2400" dirty="0" err="1"/>
              <a:t>құрылысы</a:t>
            </a:r>
            <a:r>
              <a:rPr lang="ru-RU" sz="2400" dirty="0"/>
              <a:t> және </a:t>
            </a:r>
            <a:r>
              <a:rPr lang="ru-RU" sz="2400" dirty="0" err="1"/>
              <a:t>аткаратын</a:t>
            </a:r>
            <a:r>
              <a:rPr lang="ru-RU" sz="2400" dirty="0"/>
              <a:t> </a:t>
            </a:r>
            <a:r>
              <a:rPr lang="ru-RU" sz="2400" dirty="0" err="1"/>
              <a:t>кызметі</a:t>
            </a:r>
            <a:r>
              <a:rPr lang="ru-RU" sz="2400" dirty="0"/>
              <a:t> </a:t>
            </a:r>
            <a:r>
              <a:rPr lang="ru-RU" sz="2400" dirty="0" err="1"/>
              <a:t>біркелкі</a:t>
            </a:r>
            <a:r>
              <a:rPr lang="ru-RU" sz="2400" dirty="0"/>
              <a:t> </a:t>
            </a:r>
            <a:r>
              <a:rPr lang="ru-RU" sz="2400" dirty="0" err="1"/>
              <a:t>жасушалар</a:t>
            </a:r>
            <a:r>
              <a:rPr lang="ru-RU" sz="2400" dirty="0"/>
              <a:t> мен </a:t>
            </a:r>
            <a:r>
              <a:rPr lang="ru-RU" sz="2400" dirty="0" err="1"/>
              <a:t>жасушааралық</a:t>
            </a:r>
            <a:r>
              <a:rPr lang="ru-RU" sz="2400" dirty="0"/>
              <a:t> </a:t>
            </a:r>
            <a:r>
              <a:rPr lang="ru-RU" sz="2400" dirty="0" err="1"/>
              <a:t>заттардың</a:t>
            </a:r>
            <a:r>
              <a:rPr lang="ru-RU" sz="2400" dirty="0"/>
              <a:t> </a:t>
            </a:r>
            <a:r>
              <a:rPr lang="ru-RU" sz="2400" dirty="0" err="1"/>
              <a:t>жиынтығынан</a:t>
            </a:r>
            <a:r>
              <a:rPr lang="ru-RU" sz="2400" dirty="0"/>
              <a:t> </a:t>
            </a:r>
            <a:r>
              <a:rPr lang="ru-RU" sz="2400" dirty="0" err="1"/>
              <a:t>ұлпа</a:t>
            </a:r>
            <a:r>
              <a:rPr lang="ru-RU" sz="2400" dirty="0"/>
              <a:t> </a:t>
            </a:r>
            <a:r>
              <a:rPr lang="ru-RU" sz="2400" dirty="0" err="1"/>
              <a:t>түзіледі</a:t>
            </a:r>
            <a:r>
              <a:rPr lang="ru-RU" sz="2400" dirty="0"/>
              <a:t>. </a:t>
            </a:r>
            <a:r>
              <a:rPr lang="ru-RU" sz="2400" b="1" dirty="0"/>
              <a:t>Ұлпалық деңгей </a:t>
            </a:r>
            <a:r>
              <a:rPr lang="ru-RU" sz="2400" dirty="0"/>
              <a:t>— тек </a:t>
            </a:r>
            <a:r>
              <a:rPr lang="ru-RU" sz="2400" dirty="0" err="1"/>
              <a:t>көп</a:t>
            </a:r>
            <a:r>
              <a:rPr lang="ru-RU" sz="2400" dirty="0"/>
              <a:t> </a:t>
            </a:r>
            <a:r>
              <a:rPr lang="ru-RU" sz="2400" dirty="0" err="1"/>
              <a:t>жасушалы</a:t>
            </a:r>
            <a:r>
              <a:rPr lang="ru-RU" sz="2400" dirty="0"/>
              <a:t> </a:t>
            </a:r>
            <a:r>
              <a:rPr lang="ru-RU" sz="2400" dirty="0" err="1"/>
              <a:t>организмдерге</a:t>
            </a:r>
            <a:r>
              <a:rPr lang="ru-RU" sz="2400" dirty="0"/>
              <a:t> </a:t>
            </a:r>
            <a:r>
              <a:rPr lang="ru-RU" sz="2400" dirty="0" err="1"/>
              <a:t>тән</a:t>
            </a:r>
            <a:r>
              <a:rPr lang="ru-RU" sz="2400" dirty="0"/>
              <a:t> </a:t>
            </a:r>
            <a:r>
              <a:rPr lang="ru-RU" sz="2400" dirty="0" err="1"/>
              <a:t>қасиет</a:t>
            </a:r>
            <a:r>
              <a:rPr lang="ru-RU" sz="2400" dirty="0"/>
              <a:t>. Жеке </a:t>
            </a:r>
            <a:r>
              <a:rPr lang="ru-RU" sz="2400" dirty="0" err="1"/>
              <a:t>ұлпалар</a:t>
            </a:r>
            <a:r>
              <a:rPr lang="ru-RU" sz="2400" dirty="0"/>
              <a:t> да </a:t>
            </a:r>
            <a:r>
              <a:rPr lang="ru-RU" sz="2400" dirty="0" err="1"/>
              <a:t>өз</a:t>
            </a:r>
            <a:r>
              <a:rPr lang="ru-RU" sz="2400" dirty="0"/>
              <a:t> </a:t>
            </a:r>
            <a:r>
              <a:rPr lang="ru-RU" sz="2400" dirty="0" err="1"/>
              <a:t>алдына</a:t>
            </a:r>
            <a:r>
              <a:rPr lang="ru-RU" sz="2400" dirty="0"/>
              <a:t> </a:t>
            </a:r>
            <a:r>
              <a:rPr lang="ru-RU" sz="2400" dirty="0" err="1"/>
              <a:t>тұтас</a:t>
            </a:r>
            <a:r>
              <a:rPr lang="ru-RU" sz="2400" dirty="0"/>
              <a:t> </a:t>
            </a:r>
            <a:r>
              <a:rPr lang="ru-RU" sz="2400" dirty="0" err="1"/>
              <a:t>ағза</a:t>
            </a:r>
            <a:r>
              <a:rPr lang="ru-RU" sz="2400" dirty="0"/>
              <a:t> бола </a:t>
            </a:r>
            <a:r>
              <a:rPr lang="ru-RU" sz="2400" dirty="0" err="1"/>
              <a:t>алмайды</a:t>
            </a:r>
            <a:r>
              <a:rPr lang="ru-RU" sz="2400" dirty="0"/>
              <a:t>. </a:t>
            </a:r>
            <a:r>
              <a:rPr lang="ru-RU" sz="2400" dirty="0" err="1"/>
              <a:t>Мысалы</a:t>
            </a:r>
            <a:r>
              <a:rPr lang="ru-RU" sz="2400" dirty="0"/>
              <a:t>, </a:t>
            </a:r>
            <a:r>
              <a:rPr lang="ru-RU" sz="2400" dirty="0" err="1"/>
              <a:t>жануарлар</a:t>
            </a:r>
            <a:r>
              <a:rPr lang="ru-RU" sz="2400" dirty="0"/>
              <a:t> мен </a:t>
            </a:r>
            <a:r>
              <a:rPr lang="ru-RU" sz="2400" dirty="0" err="1"/>
              <a:t>адам</a:t>
            </a:r>
            <a:r>
              <a:rPr lang="ru-RU" sz="2400" dirty="0"/>
              <a:t> </a:t>
            </a:r>
            <a:r>
              <a:rPr lang="ru-RU" sz="2400" dirty="0" err="1"/>
              <a:t>денесінде</a:t>
            </a:r>
            <a:r>
              <a:rPr lang="ru-RU" sz="2400" dirty="0"/>
              <a:t> </a:t>
            </a:r>
            <a:r>
              <a:rPr lang="ru-RU" sz="2400" dirty="0" err="1"/>
              <a:t>төрт</a:t>
            </a:r>
            <a:r>
              <a:rPr lang="ru-RU" sz="2400" dirty="0"/>
              <a:t> </a:t>
            </a:r>
            <a:r>
              <a:rPr lang="ru-RU" sz="2400" dirty="0" err="1"/>
              <a:t>түрлі</a:t>
            </a:r>
            <a:r>
              <a:rPr lang="ru-RU" sz="2400" dirty="0"/>
              <a:t> </a:t>
            </a:r>
            <a:r>
              <a:rPr lang="ru-RU" sz="2400" dirty="0" err="1"/>
              <a:t>ұлпа</a:t>
            </a:r>
            <a:r>
              <a:rPr lang="ru-RU" sz="2400" dirty="0"/>
              <a:t> (эпителий, </a:t>
            </a:r>
            <a:r>
              <a:rPr lang="ru-RU" sz="2400" dirty="0" err="1"/>
              <a:t>дәнекер</a:t>
            </a:r>
            <a:r>
              <a:rPr lang="ru-RU" sz="2400" dirty="0"/>
              <a:t>, </a:t>
            </a:r>
            <a:r>
              <a:rPr lang="ru-RU" sz="2400" dirty="0" err="1"/>
              <a:t>бұлшық</a:t>
            </a:r>
            <a:r>
              <a:rPr lang="ru-RU" sz="2400" dirty="0"/>
              <a:t> </a:t>
            </a:r>
            <a:r>
              <a:rPr lang="ru-RU" sz="2400" dirty="0" err="1"/>
              <a:t>ет</a:t>
            </a:r>
            <a:r>
              <a:rPr lang="ru-RU" sz="2400" dirty="0"/>
              <a:t>, </a:t>
            </a:r>
            <a:r>
              <a:rPr lang="ru-RU" sz="2400" dirty="0" err="1"/>
              <a:t>жүйке</a:t>
            </a:r>
            <a:r>
              <a:rPr lang="ru-RU" sz="2400" dirty="0"/>
              <a:t>) </a:t>
            </a:r>
            <a:r>
              <a:rPr lang="ru-RU" sz="2400" dirty="0" err="1"/>
              <a:t>болады</a:t>
            </a:r>
            <a:r>
              <a:rPr lang="ru-RU" sz="2400" dirty="0"/>
              <a:t>. </a:t>
            </a:r>
            <a:r>
              <a:rPr lang="ru-RU" sz="2400" dirty="0" err="1"/>
              <a:t>Өсімдік</a:t>
            </a:r>
            <a:r>
              <a:rPr lang="ru-RU" sz="2400" dirty="0"/>
              <a:t> </a:t>
            </a:r>
            <a:r>
              <a:rPr lang="ru-RU" sz="2400" dirty="0" err="1"/>
              <a:t>мүшелеріндегі</a:t>
            </a:r>
            <a:r>
              <a:rPr lang="ru-RU" sz="2400" dirty="0"/>
              <a:t> </a:t>
            </a:r>
            <a:r>
              <a:rPr lang="ru-RU" sz="2400" dirty="0" err="1"/>
              <a:t>ұлпалар</a:t>
            </a:r>
            <a:r>
              <a:rPr lang="ru-RU" sz="2400" dirty="0"/>
              <a:t> — </a:t>
            </a:r>
            <a:r>
              <a:rPr lang="ru-RU" sz="2400" dirty="0" err="1"/>
              <a:t>түзуші</a:t>
            </a:r>
            <a:r>
              <a:rPr lang="ru-RU" sz="2400" dirty="0"/>
              <a:t>, </a:t>
            </a:r>
            <a:r>
              <a:rPr lang="ru-RU" sz="2400" dirty="0" err="1"/>
              <a:t>жабын</a:t>
            </a:r>
            <a:r>
              <a:rPr lang="ru-RU" sz="2400" dirty="0"/>
              <a:t>, </a:t>
            </a:r>
            <a:r>
              <a:rPr lang="ru-RU" sz="2400" dirty="0" err="1"/>
              <a:t>тірек</a:t>
            </a:r>
            <a:r>
              <a:rPr lang="ru-RU" sz="2400" dirty="0"/>
              <a:t>, </a:t>
            </a:r>
            <a:r>
              <a:rPr lang="ru-RU" sz="2400" dirty="0" err="1"/>
              <a:t>өткізгіш</a:t>
            </a:r>
            <a:r>
              <a:rPr lang="ru-RU" sz="2400" dirty="0"/>
              <a:t> және </a:t>
            </a:r>
            <a:r>
              <a:rPr lang="ru-RU" sz="2400" dirty="0" err="1"/>
              <a:t>бөліп</a:t>
            </a:r>
            <a:r>
              <a:rPr lang="ru-RU" sz="2400" dirty="0"/>
              <a:t> </a:t>
            </a:r>
            <a:r>
              <a:rPr lang="ru-RU" sz="2400" dirty="0" err="1"/>
              <a:t>шығарушы</a:t>
            </a:r>
            <a:r>
              <a:rPr lang="ru-RU" sz="2400" dirty="0"/>
              <a:t> </a:t>
            </a:r>
            <a:r>
              <a:rPr lang="ru-RU" sz="2400" dirty="0" err="1"/>
              <a:t>деп</a:t>
            </a:r>
            <a:r>
              <a:rPr lang="ru-RU" sz="2400" dirty="0"/>
              <a:t> </a:t>
            </a:r>
            <a:r>
              <a:rPr lang="ru-RU" sz="2400" dirty="0" err="1"/>
              <a:t>аталады</a:t>
            </a:r>
            <a:r>
              <a:rPr lang="ru-RU" sz="2400" dirty="0"/>
              <a:t>. </a:t>
            </a:r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15669D0A-ED24-4937-AD65-A9449EE500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76"/>
    </mc:Choice>
    <mc:Fallback>
      <p:transition spd="slow" advTm="40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Заголовок 1"/>
          <p:cNvSpPr>
            <a:spLocks noGrp="1"/>
          </p:cNvSpPr>
          <p:nvPr>
            <p:ph type="title"/>
          </p:nvPr>
        </p:nvSpPr>
        <p:spPr>
          <a:xfrm>
            <a:off x="2669630" y="260648"/>
            <a:ext cx="5924634" cy="792088"/>
          </a:xfrm>
        </p:spPr>
        <p:txBody>
          <a:bodyPr>
            <a:normAutofit/>
          </a:bodyPr>
          <a:lstStyle/>
          <a:p>
            <a:pPr eaLnBrk="1" hangingPunct="1"/>
            <a:r>
              <a:rPr lang="kk-KZ" sz="2800" b="1" dirty="0">
                <a:solidFill>
                  <a:srgbClr val="C00000"/>
                </a:solidFill>
                <a:latin typeface="Times New Roman" pitchFamily="18" charset="0"/>
              </a:rPr>
              <a:t>4. Мүшелік деңгей. 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65538" name="Picture 2" descr="https://upload.wikimedia.org/wikipedia/commons/thumb/f/f4/Leaf_1_web.jpg/800px-Leaf_1_we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7638"/>
            <a:ext cx="2448272" cy="20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69630" y="1417638"/>
            <a:ext cx="615084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Көп </a:t>
            </a:r>
            <a:r>
              <a:rPr lang="ru-RU" sz="2400" dirty="0" err="1"/>
              <a:t>жасушалы</a:t>
            </a:r>
            <a:r>
              <a:rPr lang="ru-RU" sz="2400" dirty="0"/>
              <a:t> </a:t>
            </a:r>
            <a:r>
              <a:rPr lang="ru-RU" sz="2400" dirty="0" err="1"/>
              <a:t>ағзаларда</a:t>
            </a:r>
            <a:r>
              <a:rPr lang="ru-RU" sz="2400" dirty="0"/>
              <a:t> </a:t>
            </a:r>
            <a:r>
              <a:rPr lang="ru-RU" sz="2400" dirty="0" err="1"/>
              <a:t>шығу</a:t>
            </a:r>
            <a:r>
              <a:rPr lang="ru-RU" sz="2400" dirty="0"/>
              <a:t> </a:t>
            </a:r>
            <a:r>
              <a:rPr lang="ru-RU" sz="2400" dirty="0" err="1"/>
              <a:t>тегі</a:t>
            </a:r>
            <a:r>
              <a:rPr lang="ru-RU" sz="2400" dirty="0"/>
              <a:t>, </a:t>
            </a:r>
            <a:r>
              <a:rPr lang="ru-RU" sz="2400" dirty="0" err="1"/>
              <a:t>құрылысы</a:t>
            </a:r>
            <a:r>
              <a:rPr lang="ru-RU" sz="2400" dirty="0"/>
              <a:t> және </a:t>
            </a:r>
            <a:r>
              <a:rPr lang="ru-RU" sz="2400" dirty="0" err="1"/>
              <a:t>атқаратын</a:t>
            </a:r>
            <a:r>
              <a:rPr lang="ru-RU" sz="2400" dirty="0"/>
              <a:t> </a:t>
            </a:r>
            <a:r>
              <a:rPr lang="ru-RU" sz="2400" dirty="0" err="1"/>
              <a:t>кызметі</a:t>
            </a:r>
            <a:r>
              <a:rPr lang="ru-RU" sz="2400" dirty="0"/>
              <a:t> </a:t>
            </a:r>
            <a:r>
              <a:rPr lang="ru-RU" sz="2400" dirty="0" err="1"/>
              <a:t>біркелкі</a:t>
            </a:r>
            <a:r>
              <a:rPr lang="ru-RU" sz="2400" dirty="0"/>
              <a:t> </a:t>
            </a:r>
            <a:r>
              <a:rPr lang="ru-RU" sz="2400" dirty="0" err="1"/>
              <a:t>ұлпалар</a:t>
            </a:r>
            <a:r>
              <a:rPr lang="ru-RU" sz="2400" dirty="0"/>
              <a:t> </a:t>
            </a:r>
            <a:r>
              <a:rPr lang="ru-RU" sz="2400" dirty="0" err="1"/>
              <a:t>жиналып</a:t>
            </a:r>
            <a:r>
              <a:rPr lang="ru-RU" sz="2400" dirty="0"/>
              <a:t>, </a:t>
            </a:r>
            <a:r>
              <a:rPr lang="ru-RU" sz="2400" dirty="0" err="1"/>
              <a:t>мүшелік</a:t>
            </a:r>
            <a:r>
              <a:rPr lang="ru-RU" sz="2400" dirty="0"/>
              <a:t> </a:t>
            </a:r>
            <a:r>
              <a:rPr lang="ru-RU" sz="2400" dirty="0" err="1"/>
              <a:t>деңгейді</a:t>
            </a:r>
            <a:r>
              <a:rPr lang="ru-RU" sz="2400" dirty="0"/>
              <a:t> </a:t>
            </a:r>
            <a:r>
              <a:rPr lang="ru-RU" sz="2400" dirty="0" err="1"/>
              <a:t>құрайды</a:t>
            </a:r>
            <a:r>
              <a:rPr lang="ru-RU" sz="2400" dirty="0"/>
              <a:t>. </a:t>
            </a:r>
            <a:r>
              <a:rPr lang="ru-RU" sz="2400" dirty="0" err="1"/>
              <a:t>Әрбір</a:t>
            </a:r>
            <a:r>
              <a:rPr lang="ru-RU" sz="2400" dirty="0"/>
              <a:t> </a:t>
            </a:r>
            <a:r>
              <a:rPr lang="ru-RU" sz="2400" dirty="0" err="1"/>
              <a:t>мүшенің</a:t>
            </a:r>
            <a:r>
              <a:rPr lang="ru-RU" sz="2400" dirty="0"/>
              <a:t> </a:t>
            </a:r>
            <a:r>
              <a:rPr lang="ru-RU" sz="2400" dirty="0" err="1"/>
              <a:t>құрамында</a:t>
            </a:r>
            <a:r>
              <a:rPr lang="ru-RU" sz="2400" dirty="0"/>
              <a:t> </a:t>
            </a:r>
            <a:r>
              <a:rPr lang="ru-RU" sz="2400" dirty="0" err="1"/>
              <a:t>бірнеше</a:t>
            </a:r>
            <a:r>
              <a:rPr lang="ru-RU" sz="2400" dirty="0"/>
              <a:t> </a:t>
            </a:r>
            <a:r>
              <a:rPr lang="ru-RU" sz="2400" dirty="0" err="1"/>
              <a:t>ұлпа</a:t>
            </a:r>
            <a:r>
              <a:rPr lang="ru-RU" sz="2400" dirty="0"/>
              <a:t> </a:t>
            </a:r>
            <a:r>
              <a:rPr lang="ru-RU" sz="2400" dirty="0" err="1"/>
              <a:t>кездеседі</a:t>
            </a:r>
            <a:r>
              <a:rPr lang="ru-RU" sz="2400" dirty="0"/>
              <a:t> және </a:t>
            </a:r>
            <a:r>
              <a:rPr lang="ru-RU" sz="2400" dirty="0" err="1"/>
              <a:t>бір</a:t>
            </a:r>
            <a:r>
              <a:rPr lang="ru-RU" sz="2400" dirty="0"/>
              <a:t> </a:t>
            </a:r>
            <a:r>
              <a:rPr lang="ru-RU" sz="2400" dirty="0" err="1"/>
              <a:t>ұлпа</a:t>
            </a:r>
            <a:r>
              <a:rPr lang="ru-RU" sz="2400" dirty="0"/>
              <a:t> </a:t>
            </a:r>
            <a:r>
              <a:rPr lang="ru-RU" sz="2400" dirty="0" err="1"/>
              <a:t>ғана</a:t>
            </a:r>
            <a:r>
              <a:rPr lang="ru-RU" sz="2400" dirty="0"/>
              <a:t> </a:t>
            </a:r>
            <a:r>
              <a:rPr lang="ru-RU" sz="2400" dirty="0" err="1"/>
              <a:t>басым</a:t>
            </a:r>
            <a:r>
              <a:rPr lang="ru-RU" sz="2400" dirty="0"/>
              <a:t> </a:t>
            </a:r>
            <a:r>
              <a:rPr lang="ru-RU" sz="2400" dirty="0" err="1"/>
              <a:t>болып</a:t>
            </a:r>
            <a:r>
              <a:rPr lang="ru-RU" sz="2400" dirty="0"/>
              <a:t> </a:t>
            </a:r>
            <a:r>
              <a:rPr lang="ru-RU" sz="2400" dirty="0" err="1"/>
              <a:t>келеді</a:t>
            </a:r>
            <a:r>
              <a:rPr lang="ru-RU" sz="2400" dirty="0"/>
              <a:t>. </a:t>
            </a:r>
            <a:r>
              <a:rPr lang="ru-RU" sz="2400" dirty="0" err="1"/>
              <a:t>Әрбір</a:t>
            </a:r>
            <a:r>
              <a:rPr lang="ru-RU" sz="2400" dirty="0"/>
              <a:t> </a:t>
            </a:r>
            <a:r>
              <a:rPr lang="ru-RU" sz="2400" dirty="0" err="1"/>
              <a:t>жеке</a:t>
            </a:r>
            <a:r>
              <a:rPr lang="ru-RU" sz="2400" dirty="0"/>
              <a:t> </a:t>
            </a:r>
            <a:r>
              <a:rPr lang="ru-RU" sz="2400" dirty="0" err="1"/>
              <a:t>мүше</a:t>
            </a:r>
            <a:r>
              <a:rPr lang="ru-RU" sz="2400" dirty="0"/>
              <a:t> де </a:t>
            </a:r>
            <a:r>
              <a:rPr lang="ru-RU" sz="2400" dirty="0" err="1"/>
              <a:t>тұтас</a:t>
            </a:r>
            <a:r>
              <a:rPr lang="ru-RU" sz="2400" dirty="0"/>
              <a:t> </a:t>
            </a:r>
            <a:r>
              <a:rPr lang="ru-RU" sz="2400" dirty="0" err="1"/>
              <a:t>ағза</a:t>
            </a:r>
            <a:r>
              <a:rPr lang="ru-RU" sz="2400" dirty="0"/>
              <a:t> бола </a:t>
            </a:r>
            <a:r>
              <a:rPr lang="ru-RU" sz="2400" dirty="0" err="1"/>
              <a:t>алмайды</a:t>
            </a:r>
            <a:r>
              <a:rPr lang="ru-RU" sz="2400" dirty="0"/>
              <a:t>. </a:t>
            </a:r>
            <a:r>
              <a:rPr lang="ru-RU" sz="2400" dirty="0" err="1"/>
              <a:t>құрылысы</a:t>
            </a:r>
            <a:r>
              <a:rPr lang="ru-RU" sz="2400" dirty="0"/>
              <a:t> мен </a:t>
            </a:r>
            <a:r>
              <a:rPr lang="ru-RU" sz="2400" dirty="0" err="1"/>
              <a:t>атқаратын</a:t>
            </a:r>
            <a:r>
              <a:rPr lang="ru-RU" sz="2400" dirty="0"/>
              <a:t> </a:t>
            </a:r>
            <a:r>
              <a:rPr lang="ru-RU" sz="2400" dirty="0" err="1"/>
              <a:t>қызметі</a:t>
            </a:r>
            <a:r>
              <a:rPr lang="ru-RU" sz="2400" dirty="0"/>
              <a:t> </a:t>
            </a:r>
            <a:r>
              <a:rPr lang="ru-RU" sz="2400" dirty="0" err="1"/>
              <a:t>ұқсас</a:t>
            </a:r>
            <a:r>
              <a:rPr lang="ru-RU" sz="2400" dirty="0"/>
              <a:t> </a:t>
            </a:r>
            <a:r>
              <a:rPr lang="ru-RU" sz="2400" dirty="0" err="1"/>
              <a:t>бірнеше</a:t>
            </a:r>
            <a:r>
              <a:rPr lang="ru-RU" sz="2400" dirty="0"/>
              <a:t> </a:t>
            </a:r>
            <a:r>
              <a:rPr lang="ru-RU" sz="2400" dirty="0" err="1"/>
              <a:t>мүшелер</a:t>
            </a:r>
            <a:r>
              <a:rPr lang="ru-RU" sz="2400" dirty="0"/>
              <a:t> </a:t>
            </a:r>
            <a:r>
              <a:rPr lang="ru-RU" sz="2400" dirty="0" err="1"/>
              <a:t>бірігіп</a:t>
            </a:r>
            <a:r>
              <a:rPr lang="ru-RU" sz="2400" dirty="0"/>
              <a:t> </a:t>
            </a:r>
            <a:r>
              <a:rPr lang="ru-RU" sz="2400" dirty="0" err="1"/>
              <a:t>жеке</a:t>
            </a:r>
            <a:r>
              <a:rPr lang="ru-RU" sz="2400" dirty="0"/>
              <a:t> </a:t>
            </a:r>
            <a:r>
              <a:rPr lang="ru-RU" sz="2400" dirty="0" err="1"/>
              <a:t>мүшелер</a:t>
            </a:r>
            <a:r>
              <a:rPr lang="ru-RU" sz="2400" dirty="0"/>
              <a:t> </a:t>
            </a:r>
            <a:r>
              <a:rPr lang="ru-RU" sz="2400" dirty="0" err="1"/>
              <a:t>жүйесін</a:t>
            </a:r>
            <a:r>
              <a:rPr lang="ru-RU" sz="2400" dirty="0"/>
              <a:t> </a:t>
            </a:r>
            <a:r>
              <a:rPr lang="ru-RU" sz="2400" dirty="0" err="1"/>
              <a:t>құрайды</a:t>
            </a:r>
            <a:r>
              <a:rPr lang="ru-RU" sz="2400" dirty="0"/>
              <a:t>. </a:t>
            </a:r>
            <a:r>
              <a:rPr lang="ru-RU" sz="2400" dirty="0" err="1"/>
              <a:t>Мысалы</a:t>
            </a:r>
            <a:r>
              <a:rPr lang="ru-RU" sz="2400" dirty="0"/>
              <a:t>, </a:t>
            </a:r>
            <a:r>
              <a:rPr lang="ru-RU" sz="2400" dirty="0" err="1"/>
              <a:t>адам</a:t>
            </a:r>
            <a:r>
              <a:rPr lang="ru-RU" sz="2400" dirty="0"/>
              <a:t> </a:t>
            </a:r>
            <a:r>
              <a:rPr lang="ru-RU" sz="2400" dirty="0" err="1"/>
              <a:t>ағзасында</a:t>
            </a:r>
            <a:r>
              <a:rPr lang="ru-RU" sz="2400" dirty="0"/>
              <a:t> ас </a:t>
            </a:r>
            <a:r>
              <a:rPr lang="ru-RU" sz="2400" dirty="0" err="1"/>
              <a:t>қорыту</a:t>
            </a:r>
            <a:r>
              <a:rPr lang="ru-RU" sz="2400" dirty="0"/>
              <a:t>, </a:t>
            </a:r>
            <a:r>
              <a:rPr lang="ru-RU" sz="2400" dirty="0" err="1"/>
              <a:t>тыныс</a:t>
            </a:r>
            <a:r>
              <a:rPr lang="ru-RU" sz="2400" dirty="0"/>
              <a:t> </a:t>
            </a:r>
            <a:r>
              <a:rPr lang="ru-RU" sz="2400" dirty="0" err="1"/>
              <a:t>алу</a:t>
            </a:r>
            <a:r>
              <a:rPr lang="ru-RU" sz="2400" dirty="0"/>
              <a:t>, </a:t>
            </a:r>
            <a:r>
              <a:rPr lang="ru-RU" sz="2400" dirty="0" err="1"/>
              <a:t>қан</a:t>
            </a:r>
            <a:r>
              <a:rPr lang="ru-RU" sz="2400" dirty="0"/>
              <a:t> </a:t>
            </a:r>
            <a:r>
              <a:rPr lang="ru-RU" sz="2400" dirty="0" err="1"/>
              <a:t>айналым</a:t>
            </a:r>
            <a:r>
              <a:rPr lang="ru-RU" sz="2400" dirty="0"/>
              <a:t>, </a:t>
            </a:r>
            <a:r>
              <a:rPr lang="ru-RU" sz="2400" dirty="0" err="1"/>
              <a:t>т.б</a:t>
            </a:r>
            <a:r>
              <a:rPr lang="ru-RU" sz="2400" dirty="0"/>
              <a:t>. </a:t>
            </a:r>
            <a:r>
              <a:rPr lang="ru-RU" sz="2400" dirty="0" err="1"/>
              <a:t>мүшелер</a:t>
            </a:r>
            <a:r>
              <a:rPr lang="ru-RU" sz="2400" dirty="0"/>
              <a:t> </a:t>
            </a:r>
            <a:r>
              <a:rPr lang="ru-RU" sz="2400" dirty="0" err="1"/>
              <a:t>жүйесі</a:t>
            </a:r>
            <a:r>
              <a:rPr lang="ru-RU" sz="2400" dirty="0"/>
              <a:t> </a:t>
            </a:r>
            <a:r>
              <a:rPr lang="ru-RU" sz="2400" dirty="0" err="1"/>
              <a:t>болады</a:t>
            </a:r>
            <a:r>
              <a:rPr lang="ru-RU" sz="2400" dirty="0"/>
              <a:t>.</a:t>
            </a: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4D9DB297-1C3B-4850-8491-0670FEE32D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11"/>
    </mc:Choice>
    <mc:Fallback>
      <p:transition spd="slow" advTm="37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7824" y="260648"/>
            <a:ext cx="5616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ru-RU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Ағзалық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деңгей.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19" y="1772816"/>
            <a:ext cx="2400267" cy="25922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09655" y="1221556"/>
            <a:ext cx="569479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Денесі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ғана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жасушадан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тұратын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өсімдіктер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(хламидомонада, хлорелла) мен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жануарлар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(амеба, инфузория,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т.б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алдына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жеке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ағза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Ал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көп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ағзалардың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жеке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дарасы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жеке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ағза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деп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есептеледі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Жеке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ағза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денесінде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тірі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ағзаларға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тән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барлық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тіршілік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процестері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қоректену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тыныс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алмасу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тітіркену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көбею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т.б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жүреді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Әрбір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жеке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ағза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өзінен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кейін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ұрпақ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калдырып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отырады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58B1DADD-F890-445D-B065-DBD38B6C80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531"/>
    </mc:Choice>
    <mc:Fallback>
      <p:transition spd="slow" advTm="38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271831"/>
            <a:ext cx="6429400" cy="1143000"/>
          </a:xfrm>
        </p:spPr>
        <p:txBody>
          <a:bodyPr/>
          <a:lstStyle/>
          <a:p>
            <a:r>
              <a:rPr lang="kk-KZ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Популяциялық-түрлік деңгей</a:t>
            </a:r>
            <a:r>
              <a:rPr lang="kk-KZ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556791"/>
            <a:ext cx="2832100" cy="28803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4836" y="1409669"/>
            <a:ext cx="531063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Өзіне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тән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табиғи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орта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жағдайында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түрге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жататын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белгілі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аймақта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таралған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даралардың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жиынтығы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популяцияны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құрайды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Популяция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дегеніміз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түрдің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жеке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алдына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оқшауланған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көптеген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даралардан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особьтардан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тұратын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тобы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6DF92C73-DA4D-4B8B-809C-084CD6E493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752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967"/>
    </mc:Choice>
    <mc:Fallback>
      <p:transition spd="slow" advTm="45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274638"/>
            <a:ext cx="5482952" cy="778098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Биогеоценоздық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деңгей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556792"/>
            <a:ext cx="2711990" cy="29523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03848" y="1484784"/>
            <a:ext cx="56166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/>
              <a:t>Құрылымдық </a:t>
            </a:r>
            <a:r>
              <a:rPr lang="ru-RU" sz="2800" dirty="0" err="1"/>
              <a:t>деңгейі</a:t>
            </a:r>
            <a:r>
              <a:rPr lang="ru-RU" sz="2800" dirty="0"/>
              <a:t> </a:t>
            </a:r>
            <a:r>
              <a:rPr lang="ru-RU" sz="2800" dirty="0" err="1"/>
              <a:t>әр</a:t>
            </a:r>
            <a:r>
              <a:rPr lang="ru-RU" sz="2800" dirty="0"/>
              <a:t> </a:t>
            </a:r>
            <a:r>
              <a:rPr lang="ru-RU" sz="2800" dirty="0" err="1"/>
              <a:t>түрлі</a:t>
            </a:r>
            <a:r>
              <a:rPr lang="ru-RU" sz="2800" dirty="0"/>
              <a:t> </a:t>
            </a:r>
            <a:r>
              <a:rPr lang="ru-RU" sz="2800" dirty="0" err="1"/>
              <a:t>бір</a:t>
            </a:r>
            <a:r>
              <a:rPr lang="ru-RU" sz="2800" dirty="0"/>
              <a:t> </a:t>
            </a:r>
            <a:r>
              <a:rPr lang="ru-RU" sz="2800" dirty="0" err="1"/>
              <a:t>табиғи</a:t>
            </a:r>
            <a:r>
              <a:rPr lang="ru-RU" sz="2800" dirty="0"/>
              <a:t> орта </a:t>
            </a:r>
            <a:r>
              <a:rPr lang="ru-RU" sz="2800" dirty="0" err="1"/>
              <a:t>жағдайында</a:t>
            </a:r>
            <a:r>
              <a:rPr lang="ru-RU" sz="2800" dirty="0"/>
              <a:t> </a:t>
            </a:r>
            <a:r>
              <a:rPr lang="ru-RU" sz="2800" dirty="0" err="1"/>
              <a:t>ғана</a:t>
            </a:r>
            <a:r>
              <a:rPr lang="ru-RU" sz="2800" dirty="0"/>
              <a:t> </a:t>
            </a:r>
            <a:r>
              <a:rPr lang="ru-RU" sz="2800" dirty="0" err="1"/>
              <a:t>тіршілік</a:t>
            </a:r>
            <a:r>
              <a:rPr lang="ru-RU" sz="2800" dirty="0"/>
              <a:t> </a:t>
            </a:r>
            <a:r>
              <a:rPr lang="ru-RU" sz="2800" dirty="0" err="1"/>
              <a:t>етуге</a:t>
            </a:r>
            <a:r>
              <a:rPr lang="ru-RU" sz="2800" dirty="0"/>
              <a:t> </a:t>
            </a:r>
            <a:r>
              <a:rPr lang="ru-RU" sz="2800" dirty="0" err="1"/>
              <a:t>бейімделген</a:t>
            </a:r>
            <a:r>
              <a:rPr lang="ru-RU" sz="2800" dirty="0"/>
              <a:t> </a:t>
            </a:r>
            <a:r>
              <a:rPr lang="ru-RU" sz="2800" dirty="0" err="1"/>
              <a:t>көп</a:t>
            </a:r>
            <a:r>
              <a:rPr lang="ru-RU" sz="2800" dirty="0"/>
              <a:t> </a:t>
            </a:r>
            <a:r>
              <a:rPr lang="ru-RU" sz="2800" dirty="0" err="1"/>
              <a:t>түрлі</a:t>
            </a:r>
            <a:r>
              <a:rPr lang="ru-RU" sz="2800" dirty="0"/>
              <a:t> </a:t>
            </a:r>
            <a:r>
              <a:rPr lang="ru-RU" sz="2800" dirty="0" err="1"/>
              <a:t>азғалар</a:t>
            </a:r>
            <a:r>
              <a:rPr lang="ru-RU" sz="2800" dirty="0"/>
              <a:t> </a:t>
            </a:r>
            <a:r>
              <a:rPr lang="ru-RU" sz="2800" dirty="0" err="1"/>
              <a:t>жиынтығын</a:t>
            </a:r>
            <a:r>
              <a:rPr lang="ru-RU" sz="2800" dirty="0"/>
              <a:t> </a:t>
            </a:r>
            <a:r>
              <a:rPr lang="ru-RU" sz="2800" b="1" dirty="0"/>
              <a:t>биогеоценоз </a:t>
            </a:r>
            <a:r>
              <a:rPr lang="ru-RU" sz="2800" dirty="0" err="1"/>
              <a:t>дейді</a:t>
            </a:r>
            <a:r>
              <a:rPr lang="ru-RU" sz="2800" dirty="0"/>
              <a:t>. Оны </a:t>
            </a:r>
            <a:r>
              <a:rPr lang="ru-RU" sz="2800" dirty="0" err="1"/>
              <a:t>кейде</a:t>
            </a:r>
            <a:r>
              <a:rPr lang="ru-RU" sz="2800" dirty="0"/>
              <a:t> </a:t>
            </a:r>
            <a:r>
              <a:rPr lang="ru-RU" sz="2800" b="1" dirty="0" err="1"/>
              <a:t>табиғи</a:t>
            </a:r>
            <a:r>
              <a:rPr lang="ru-RU" sz="2800" b="1" dirty="0"/>
              <a:t> </a:t>
            </a:r>
            <a:r>
              <a:rPr lang="ru-RU" sz="2800" b="1" dirty="0" err="1"/>
              <a:t>бірлестік</a:t>
            </a:r>
            <a:r>
              <a:rPr lang="ru-RU" sz="2800" dirty="0"/>
              <a:t> </a:t>
            </a:r>
            <a:r>
              <a:rPr lang="ru-RU" sz="2800" dirty="0" err="1"/>
              <a:t>деп</a:t>
            </a:r>
            <a:r>
              <a:rPr lang="ru-RU" sz="2800" dirty="0"/>
              <a:t> те </a:t>
            </a:r>
            <a:r>
              <a:rPr lang="ru-RU" sz="2800" dirty="0" err="1"/>
              <a:t>атайды</a:t>
            </a:r>
            <a:r>
              <a:rPr lang="ru-RU" sz="2800" dirty="0"/>
              <a:t>.</a:t>
            </a:r>
          </a:p>
        </p:txBody>
      </p:sp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id="{3A6723B1-A311-462A-9B2A-7F87F10BD3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70"/>
    </mc:Choice>
    <mc:Fallback>
      <p:transition spd="slow" advTm="28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Заголовок 1"/>
          <p:cNvSpPr>
            <a:spLocks noGrp="1"/>
          </p:cNvSpPr>
          <p:nvPr>
            <p:ph type="title"/>
          </p:nvPr>
        </p:nvSpPr>
        <p:spPr>
          <a:xfrm>
            <a:off x="3275856" y="203183"/>
            <a:ext cx="5625256" cy="796925"/>
          </a:xfrm>
        </p:spPr>
        <p:txBody>
          <a:bodyPr>
            <a:normAutofit/>
          </a:bodyPr>
          <a:lstStyle/>
          <a:p>
            <a:pPr eaLnBrk="1" hangingPunct="1"/>
            <a:r>
              <a:rPr lang="kk-KZ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8. Биосфералық деңгей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6564" name="Picture 4" descr="https://upload.wikimedia.org/wikipedia/commons/thumb/9/97/The_Earth_seen_from_Apollo_17.jpg/200px-The_Earth_seen_from_Apollo_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46608"/>
            <a:ext cx="2664296" cy="238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03848" y="1546608"/>
            <a:ext cx="55081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/>
              <a:t>Жер </a:t>
            </a:r>
            <a:r>
              <a:rPr lang="ru-RU" sz="2800" dirty="0" err="1"/>
              <a:t>ғаламшарындағы</a:t>
            </a:r>
            <a:r>
              <a:rPr lang="ru-RU" sz="2800" dirty="0"/>
              <a:t> </a:t>
            </a:r>
            <a:r>
              <a:rPr lang="ru-RU" sz="2800" dirty="0" err="1"/>
              <a:t>барлық</a:t>
            </a:r>
            <a:r>
              <a:rPr lang="ru-RU" sz="2800" dirty="0"/>
              <a:t> тірі </a:t>
            </a:r>
            <a:r>
              <a:rPr lang="ru-RU" sz="2800" dirty="0" err="1"/>
              <a:t>организмдер</a:t>
            </a:r>
            <a:r>
              <a:rPr lang="ru-RU" sz="2800" dirty="0"/>
              <a:t> мен </a:t>
            </a:r>
            <a:r>
              <a:rPr lang="ru-RU" sz="2800" dirty="0" err="1"/>
              <a:t>олардың</a:t>
            </a:r>
            <a:r>
              <a:rPr lang="ru-RU" sz="2800" dirty="0"/>
              <a:t> </a:t>
            </a:r>
            <a:r>
              <a:rPr lang="ru-RU" sz="2800" dirty="0" err="1"/>
              <a:t>тіршілік</a:t>
            </a:r>
            <a:r>
              <a:rPr lang="ru-RU" sz="2800" dirty="0"/>
              <a:t> </a:t>
            </a:r>
            <a:r>
              <a:rPr lang="ru-RU" sz="2800" dirty="0" err="1"/>
              <a:t>ететін</a:t>
            </a:r>
            <a:r>
              <a:rPr lang="ru-RU" sz="2800" dirty="0"/>
              <a:t> </a:t>
            </a:r>
            <a:r>
              <a:rPr lang="ru-RU" sz="2800" dirty="0" err="1"/>
              <a:t>жалпы</a:t>
            </a:r>
            <a:r>
              <a:rPr lang="ru-RU" sz="2800" dirty="0"/>
              <a:t> </a:t>
            </a:r>
            <a:r>
              <a:rPr lang="ru-RU" sz="2800" dirty="0" err="1"/>
              <a:t>табиғи</a:t>
            </a:r>
            <a:r>
              <a:rPr lang="ru-RU" sz="2800" dirty="0"/>
              <a:t> орта </a:t>
            </a:r>
            <a:r>
              <a:rPr lang="ru-RU" sz="2800" dirty="0" err="1"/>
              <a:t>жағдайларының</a:t>
            </a:r>
            <a:r>
              <a:rPr lang="ru-RU" sz="2800" dirty="0"/>
              <a:t> </a:t>
            </a:r>
            <a:r>
              <a:rPr lang="ru-RU" sz="2800" dirty="0" err="1"/>
              <a:t>жиынтығы</a:t>
            </a:r>
            <a:r>
              <a:rPr lang="ru-RU" sz="2800" dirty="0"/>
              <a:t> </a:t>
            </a:r>
            <a:r>
              <a:rPr lang="ru-RU" sz="2800" dirty="0" err="1"/>
              <a:t>биосфералық</a:t>
            </a:r>
            <a:r>
              <a:rPr lang="ru-RU" sz="2800" dirty="0"/>
              <a:t> </a:t>
            </a:r>
            <a:r>
              <a:rPr lang="ru-RU" sz="2800" dirty="0" err="1"/>
              <a:t>деңгейді</a:t>
            </a:r>
            <a:r>
              <a:rPr lang="ru-RU" sz="2800" dirty="0"/>
              <a:t> </a:t>
            </a:r>
            <a:r>
              <a:rPr lang="ru-RU" sz="2800" dirty="0" err="1"/>
              <a:t>құрайды</a:t>
            </a:r>
            <a:r>
              <a:rPr lang="ru-RU" sz="2800" dirty="0"/>
              <a:t>.</a:t>
            </a: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FFA1FA8E-EBF0-49A3-9F0E-AB36DA2E3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08"/>
    </mc:Choice>
    <mc:Fallback>
      <p:transition spd="slow" advTm="15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2596D-09B6-4645-92C5-31B6E7CC3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3" y="313348"/>
            <a:ext cx="8388548" cy="739388"/>
          </a:xfrm>
        </p:spPr>
        <p:txBody>
          <a:bodyPr>
            <a:noAutofit/>
          </a:bodyPr>
          <a:lstStyle/>
          <a:p>
            <a:r>
              <a:rPr lang="kk-KZ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Биосфераның бір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kk-KZ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бірімен байланысты бөліктерін дұрыс ретпен атап, түсінідір. </a:t>
            </a:r>
            <a:endParaRPr lang="ru-KZ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B77D76-7A3F-4A28-AC76-9DBF81BE4F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24744"/>
            <a:ext cx="6984776" cy="52548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96991A-D850-418F-B733-FDCDCFB737B5}"/>
              </a:ext>
            </a:extLst>
          </p:cNvPr>
          <p:cNvSpPr txBox="1"/>
          <p:nvPr/>
        </p:nvSpPr>
        <p:spPr>
          <a:xfrm>
            <a:off x="4392458" y="2920494"/>
            <a:ext cx="936104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ru-KZ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5CBB1E-C7DA-4B93-ABBE-781D0FCA1FA4}"/>
              </a:ext>
            </a:extLst>
          </p:cNvPr>
          <p:cNvSpPr txBox="1"/>
          <p:nvPr/>
        </p:nvSpPr>
        <p:spPr>
          <a:xfrm>
            <a:off x="3995936" y="3441710"/>
            <a:ext cx="1466369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ru-KZ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57039E-9686-4CCF-B0C9-3E5C62476B99}"/>
              </a:ext>
            </a:extLst>
          </p:cNvPr>
          <p:cNvSpPr txBox="1"/>
          <p:nvPr/>
        </p:nvSpPr>
        <p:spPr>
          <a:xfrm>
            <a:off x="4139175" y="4187283"/>
            <a:ext cx="1242807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ru-KZ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AFBA59-0BC5-4C40-9B09-2A00DDDCC055}"/>
              </a:ext>
            </a:extLst>
          </p:cNvPr>
          <p:cNvSpPr txBox="1"/>
          <p:nvPr/>
        </p:nvSpPr>
        <p:spPr>
          <a:xfrm>
            <a:off x="4139175" y="4876346"/>
            <a:ext cx="1296921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ru-KZ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393AE1-D2AA-44FB-8B0E-4661FFFA4803}"/>
              </a:ext>
            </a:extLst>
          </p:cNvPr>
          <p:cNvSpPr txBox="1"/>
          <p:nvPr/>
        </p:nvSpPr>
        <p:spPr>
          <a:xfrm>
            <a:off x="4212438" y="5289542"/>
            <a:ext cx="1007634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ru-KZ" dirty="0"/>
          </a:p>
        </p:txBody>
      </p:sp>
      <p:pic>
        <p:nvPicPr>
          <p:cNvPr id="14" name="Звук 13">
            <a:hlinkClick r:id="" action="ppaction://media"/>
            <a:extLst>
              <a:ext uri="{FF2B5EF4-FFF2-40B4-BE49-F238E27FC236}">
                <a16:creationId xmlns:a16="http://schemas.microsoft.com/office/drawing/2014/main" id="{95F9DD6A-A5DC-4325-82F0-ED996B372C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140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15"/>
    </mc:Choice>
    <mc:Fallback>
      <p:transition spd="slow" advTm="9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2596D-09B6-4645-92C5-31B6E7CC3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867" y="313348"/>
            <a:ext cx="7880589" cy="739388"/>
          </a:xfrm>
        </p:spPr>
        <p:txBody>
          <a:bodyPr>
            <a:noAutofit/>
          </a:bodyPr>
          <a:lstStyle/>
          <a:p>
            <a:pPr algn="ctr"/>
            <a:r>
              <a:rPr lang="kk-KZ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Дұрыс жауап </a:t>
            </a:r>
            <a:endParaRPr lang="ru-KZ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B77D76-7A3F-4A28-AC76-9DBF81BE4F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67491"/>
            <a:ext cx="6841716" cy="5377161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325BBDB7-47A1-413F-B45A-F0D7AB8045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41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17"/>
    </mc:Choice>
    <mc:Fallback>
      <p:transition spd="slow" advTm="20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7596336" y="5589240"/>
            <a:ext cx="1547958" cy="126876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61" name="Заголовок 1"/>
          <p:cNvSpPr>
            <a:spLocks noGrp="1"/>
          </p:cNvSpPr>
          <p:nvPr>
            <p:ph type="ctrTitle"/>
          </p:nvPr>
        </p:nvSpPr>
        <p:spPr>
          <a:xfrm>
            <a:off x="575556" y="3284984"/>
            <a:ext cx="8496943" cy="1944216"/>
          </a:xfrm>
        </p:spPr>
        <p:txBody>
          <a:bodyPr>
            <a:normAutofit/>
          </a:bodyPr>
          <a:lstStyle/>
          <a:p>
            <a:r>
              <a:rPr lang="kk-KZ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 мақсаты:</a:t>
            </a:r>
            <a:br>
              <a:rPr lang="kk-K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5.4.2.2. тірі ағзалардың құрылымдық деңгейлерін  сипаттау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971600" y="1052736"/>
            <a:ext cx="7704856" cy="1440160"/>
          </a:xfrm>
        </p:spPr>
        <p:txBody>
          <a:bodyPr>
            <a:normAutofit fontScale="92500" lnSpcReduction="20000"/>
          </a:bodyPr>
          <a:lstStyle/>
          <a:p>
            <a:r>
              <a:rPr lang="ru-RU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</a:t>
            </a:r>
            <a:r>
              <a:rPr lang="ru-RU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тақырыбы</a:t>
            </a:r>
            <a:r>
              <a:rPr lang="ru-RU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Тірі ағзалардың құрылымдық </a:t>
            </a:r>
            <a:r>
              <a:rPr lang="ru-RU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деңгейлері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8AF6E293-7989-4A28-B2CE-293556E56F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94"/>
    </mc:Choice>
    <mc:Fallback>
      <p:transition spd="slow" advTm="15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03610E-36D6-45F9-89FF-25AC29BA3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332656"/>
            <a:ext cx="7406640" cy="1080120"/>
          </a:xfrm>
        </p:spPr>
        <p:txBody>
          <a:bodyPr/>
          <a:lstStyle/>
          <a:p>
            <a:r>
              <a:rPr lang="ru-RU" sz="2400" b="1" dirty="0" err="1">
                <a:solidFill>
                  <a:srgbClr val="C00000"/>
                </a:solidFill>
              </a:rPr>
              <a:t>Тапсырма</a:t>
            </a:r>
            <a:r>
              <a:rPr lang="ru-RU" sz="2400" b="1" dirty="0">
                <a:solidFill>
                  <a:srgbClr val="C00000"/>
                </a:solidFill>
              </a:rPr>
              <a:t> 2: </a:t>
            </a:r>
            <a:r>
              <a:rPr lang="kk-KZ" sz="2400" b="1" dirty="0">
                <a:solidFill>
                  <a:srgbClr val="C00000"/>
                </a:solidFill>
              </a:rPr>
              <a:t>Мына мысалдарды деңгейлермен  сәйкестендіріңіз</a:t>
            </a:r>
            <a:endParaRPr lang="ru-KZ" sz="2400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0B576EDD-5342-485B-9F11-82BEE3174A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6297927"/>
              </p:ext>
            </p:extLst>
          </p:nvPr>
        </p:nvGraphicFramePr>
        <p:xfrm>
          <a:off x="882650" y="1772816"/>
          <a:ext cx="7404100" cy="4079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702050">
                  <a:extLst>
                    <a:ext uri="{9D8B030D-6E8A-4147-A177-3AD203B41FA5}">
                      <a16:colId xmlns:a16="http://schemas.microsoft.com/office/drawing/2014/main" val="1011312760"/>
                    </a:ext>
                  </a:extLst>
                </a:gridCol>
                <a:gridCol w="3702050">
                  <a:extLst>
                    <a:ext uri="{9D8B030D-6E8A-4147-A177-3AD203B41FA5}">
                      <a16:colId xmlns:a16="http://schemas.microsoft.com/office/drawing/2014/main" val="7233805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kk-KZ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Мысал</a:t>
                      </a:r>
                      <a:endParaRPr lang="ru-K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268" marR="82268"/>
                </a:tc>
                <a:tc>
                  <a:txBody>
                    <a:bodyPr/>
                    <a:lstStyle/>
                    <a:p>
                      <a:r>
                        <a:rPr lang="kk-KZ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Деңгей </a:t>
                      </a:r>
                      <a:endParaRPr lang="ru-K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268" marR="82268"/>
                </a:tc>
                <a:extLst>
                  <a:ext uri="{0D108BD9-81ED-4DB2-BD59-A6C34878D82A}">
                    <a16:rowId xmlns:a16="http://schemas.microsoft.com/office/drawing/2014/main" val="1751603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k-KZ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Жүрек</a:t>
                      </a:r>
                      <a:endParaRPr lang="ru-K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268" marR="82268"/>
                </a:tc>
                <a:tc>
                  <a:txBody>
                    <a:bodyPr/>
                    <a:lstStyle/>
                    <a:p>
                      <a:r>
                        <a:rPr lang="kk-KZ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Молекулалық </a:t>
                      </a:r>
                      <a:endParaRPr lang="ru-K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268" marR="82268"/>
                </a:tc>
                <a:extLst>
                  <a:ext uri="{0D108BD9-81ED-4DB2-BD59-A6C34878D82A}">
                    <a16:rowId xmlns:a16="http://schemas.microsoft.com/office/drawing/2014/main" val="41185913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k-KZ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Марал табаны</a:t>
                      </a:r>
                      <a:endParaRPr lang="ru-K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268" marR="82268"/>
                </a:tc>
                <a:tc>
                  <a:txBody>
                    <a:bodyPr/>
                    <a:lstStyle/>
                    <a:p>
                      <a:r>
                        <a:rPr lang="kk-KZ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Жасушалық</a:t>
                      </a:r>
                      <a:endParaRPr lang="ru-K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268" marR="82268"/>
                </a:tc>
                <a:extLst>
                  <a:ext uri="{0D108BD9-81ED-4DB2-BD59-A6C34878D82A}">
                    <a16:rowId xmlns:a16="http://schemas.microsoft.com/office/drawing/2014/main" val="3035932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k-KZ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Мұхит</a:t>
                      </a:r>
                      <a:endParaRPr lang="ru-K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268" marR="82268"/>
                </a:tc>
                <a:tc>
                  <a:txBody>
                    <a:bodyPr/>
                    <a:lstStyle/>
                    <a:p>
                      <a:r>
                        <a:rPr lang="kk-KZ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Мүшелік </a:t>
                      </a:r>
                      <a:endParaRPr lang="ru-K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268" marR="82268"/>
                </a:tc>
                <a:extLst>
                  <a:ext uri="{0D108BD9-81ED-4DB2-BD59-A6C34878D82A}">
                    <a16:rowId xmlns:a16="http://schemas.microsoft.com/office/drawing/2014/main" val="713638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k-KZ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Инфузория табаншасы</a:t>
                      </a:r>
                      <a:endParaRPr lang="ru-K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268" marR="82268"/>
                </a:tc>
                <a:tc>
                  <a:txBody>
                    <a:bodyPr/>
                    <a:lstStyle/>
                    <a:p>
                      <a:r>
                        <a:rPr lang="kk-KZ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Организмдік </a:t>
                      </a:r>
                      <a:endParaRPr lang="ru-K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268" marR="82268"/>
                </a:tc>
                <a:extLst>
                  <a:ext uri="{0D108BD9-81ED-4DB2-BD59-A6C34878D82A}">
                    <a16:rowId xmlns:a16="http://schemas.microsoft.com/office/drawing/2014/main" val="809986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k-KZ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Биосфера </a:t>
                      </a:r>
                      <a:endParaRPr lang="ru-K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268" marR="82268"/>
                </a:tc>
                <a:tc>
                  <a:txBody>
                    <a:bodyPr/>
                    <a:lstStyle/>
                    <a:p>
                      <a:r>
                        <a:rPr lang="kk-KZ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Популяциялық</a:t>
                      </a:r>
                      <a:endParaRPr lang="ru-K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268" marR="82268"/>
                </a:tc>
                <a:extLst>
                  <a:ext uri="{0D108BD9-81ED-4DB2-BD59-A6C34878D82A}">
                    <a16:rowId xmlns:a16="http://schemas.microsoft.com/office/drawing/2014/main" val="40453776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k-KZ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Ақуыз</a:t>
                      </a:r>
                      <a:endParaRPr lang="ru-K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268" marR="82268"/>
                </a:tc>
                <a:tc>
                  <a:txBody>
                    <a:bodyPr/>
                    <a:lstStyle/>
                    <a:p>
                      <a:r>
                        <a:rPr lang="kk-KZ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Биоценоздық </a:t>
                      </a:r>
                      <a:endParaRPr lang="ru-K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268" marR="82268"/>
                </a:tc>
                <a:extLst>
                  <a:ext uri="{0D108BD9-81ED-4DB2-BD59-A6C34878D82A}">
                    <a16:rowId xmlns:a16="http://schemas.microsoft.com/office/drawing/2014/main" val="2060305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k-KZ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Қан жасушасы</a:t>
                      </a:r>
                      <a:endParaRPr lang="ru-K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268" marR="82268"/>
                </a:tc>
                <a:tc>
                  <a:txBody>
                    <a:bodyPr/>
                    <a:lstStyle/>
                    <a:p>
                      <a:r>
                        <a:rPr lang="kk-KZ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Биосфералық</a:t>
                      </a:r>
                      <a:endParaRPr lang="ru-K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268" marR="82268"/>
                </a:tc>
                <a:extLst>
                  <a:ext uri="{0D108BD9-81ED-4DB2-BD59-A6C34878D82A}">
                    <a16:rowId xmlns:a16="http://schemas.microsoft.com/office/drawing/2014/main" val="7332106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k-KZ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Орман </a:t>
                      </a:r>
                      <a:endParaRPr lang="ru-K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268" marR="82268"/>
                </a:tc>
                <a:tc>
                  <a:txBody>
                    <a:bodyPr/>
                    <a:lstStyle/>
                    <a:p>
                      <a:r>
                        <a:rPr lang="kk-KZ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Ұлпалық </a:t>
                      </a:r>
                      <a:endParaRPr lang="ru-K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268" marR="82268"/>
                </a:tc>
                <a:extLst>
                  <a:ext uri="{0D108BD9-81ED-4DB2-BD59-A6C34878D82A}">
                    <a16:rowId xmlns:a16="http://schemas.microsoft.com/office/drawing/2014/main" val="784991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k-KZ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Бұлшық ет</a:t>
                      </a:r>
                      <a:endParaRPr lang="ru-K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268" marR="82268"/>
                </a:tc>
                <a:tc>
                  <a:txBody>
                    <a:bodyPr/>
                    <a:lstStyle/>
                    <a:p>
                      <a:endParaRPr lang="ru-K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268" marR="82268"/>
                </a:tc>
                <a:extLst>
                  <a:ext uri="{0D108BD9-81ED-4DB2-BD59-A6C34878D82A}">
                    <a16:rowId xmlns:a16="http://schemas.microsoft.com/office/drawing/2014/main" val="3933231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k-KZ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Мұрын </a:t>
                      </a:r>
                      <a:endParaRPr lang="ru-K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268" marR="82268"/>
                </a:tc>
                <a:tc>
                  <a:txBody>
                    <a:bodyPr/>
                    <a:lstStyle/>
                    <a:p>
                      <a:endParaRPr lang="ru-K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268" marR="82268"/>
                </a:tc>
                <a:extLst>
                  <a:ext uri="{0D108BD9-81ED-4DB2-BD59-A6C34878D82A}">
                    <a16:rowId xmlns:a16="http://schemas.microsoft.com/office/drawing/2014/main" val="3535826581"/>
                  </a:ext>
                </a:extLst>
              </a:tr>
            </a:tbl>
          </a:graphicData>
        </a:graphic>
      </p:graphicFrame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2EF660E0-363C-4897-97F4-E43C796E0C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909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007"/>
    </mc:Choice>
    <mc:Fallback>
      <p:transition spd="slow" advTm="32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03610E-36D6-45F9-89FF-25AC29BA3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515144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Д</a:t>
            </a:r>
            <a:r>
              <a:rPr lang="kk-KZ" sz="2400" b="1" dirty="0">
                <a:solidFill>
                  <a:srgbClr val="C00000"/>
                </a:solidFill>
              </a:rPr>
              <a:t>ұрыс жауап</a:t>
            </a:r>
            <a:endParaRPr lang="ru-KZ" sz="2400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0B576EDD-5342-485B-9F11-82BEE3174A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2488478"/>
              </p:ext>
            </p:extLst>
          </p:nvPr>
        </p:nvGraphicFramePr>
        <p:xfrm>
          <a:off x="1043608" y="1291012"/>
          <a:ext cx="7404100" cy="441313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570734">
                  <a:extLst>
                    <a:ext uri="{9D8B030D-6E8A-4147-A177-3AD203B41FA5}">
                      <a16:colId xmlns:a16="http://schemas.microsoft.com/office/drawing/2014/main" val="1011312760"/>
                    </a:ext>
                  </a:extLst>
                </a:gridCol>
                <a:gridCol w="3833366">
                  <a:extLst>
                    <a:ext uri="{9D8B030D-6E8A-4147-A177-3AD203B41FA5}">
                      <a16:colId xmlns:a16="http://schemas.microsoft.com/office/drawing/2014/main" val="723380531"/>
                    </a:ext>
                  </a:extLst>
                </a:gridCol>
              </a:tblGrid>
              <a:tr h="435496">
                <a:tc>
                  <a:txBody>
                    <a:bodyPr/>
                    <a:lstStyle/>
                    <a:p>
                      <a:r>
                        <a:rPr lang="kk-KZ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Мысал</a:t>
                      </a:r>
                      <a:endParaRPr lang="ru-K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268" marR="82268"/>
                </a:tc>
                <a:tc>
                  <a:txBody>
                    <a:bodyPr/>
                    <a:lstStyle/>
                    <a:p>
                      <a:r>
                        <a:rPr lang="kk-KZ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Деңгей </a:t>
                      </a:r>
                      <a:endParaRPr lang="ru-K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268" marR="82268"/>
                </a:tc>
                <a:extLst>
                  <a:ext uri="{0D108BD9-81ED-4DB2-BD59-A6C34878D82A}">
                    <a16:rowId xmlns:a16="http://schemas.microsoft.com/office/drawing/2014/main" val="1751603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k-KZ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Жүрек</a:t>
                      </a:r>
                      <a:endParaRPr lang="ru-K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268" marR="82268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Мүшелік </a:t>
                      </a:r>
                      <a:endParaRPr lang="ru-K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268" marR="82268"/>
                </a:tc>
                <a:extLst>
                  <a:ext uri="{0D108BD9-81ED-4DB2-BD59-A6C34878D82A}">
                    <a16:rowId xmlns:a16="http://schemas.microsoft.com/office/drawing/2014/main" val="41185913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k-KZ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Марал табаны</a:t>
                      </a:r>
                      <a:endParaRPr lang="ru-K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268" marR="82268"/>
                </a:tc>
                <a:tc>
                  <a:txBody>
                    <a:bodyPr/>
                    <a:lstStyle/>
                    <a:p>
                      <a:r>
                        <a:rPr lang="kk-KZ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Жасушалық</a:t>
                      </a:r>
                      <a:endParaRPr lang="ru-K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268" marR="82268"/>
                </a:tc>
                <a:extLst>
                  <a:ext uri="{0D108BD9-81ED-4DB2-BD59-A6C34878D82A}">
                    <a16:rowId xmlns:a16="http://schemas.microsoft.com/office/drawing/2014/main" val="3035932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k-KZ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Мұхит</a:t>
                      </a:r>
                      <a:endParaRPr lang="ru-K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268" marR="82268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Биосфералық</a:t>
                      </a:r>
                      <a:endParaRPr lang="ru-K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268" marR="82268"/>
                </a:tc>
                <a:extLst>
                  <a:ext uri="{0D108BD9-81ED-4DB2-BD59-A6C34878D82A}">
                    <a16:rowId xmlns:a16="http://schemas.microsoft.com/office/drawing/2014/main" val="713638925"/>
                  </a:ext>
                </a:extLst>
              </a:tr>
              <a:tr h="195560">
                <a:tc>
                  <a:txBody>
                    <a:bodyPr/>
                    <a:lstStyle/>
                    <a:p>
                      <a:r>
                        <a:rPr lang="kk-KZ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Инфузория табаншасы</a:t>
                      </a:r>
                      <a:endParaRPr lang="ru-K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268" marR="82268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Организмдік </a:t>
                      </a:r>
                      <a:endParaRPr lang="ru-K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K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268" marR="82268"/>
                </a:tc>
                <a:extLst>
                  <a:ext uri="{0D108BD9-81ED-4DB2-BD59-A6C34878D82A}">
                    <a16:rowId xmlns:a16="http://schemas.microsoft.com/office/drawing/2014/main" val="809986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k-KZ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Биосфера </a:t>
                      </a:r>
                      <a:endParaRPr lang="ru-K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268" marR="82268"/>
                </a:tc>
                <a:tc>
                  <a:txBody>
                    <a:bodyPr/>
                    <a:lstStyle/>
                    <a:p>
                      <a:r>
                        <a:rPr lang="kk-KZ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Популяциялық</a:t>
                      </a:r>
                      <a:endParaRPr lang="ru-K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268" marR="82268"/>
                </a:tc>
                <a:extLst>
                  <a:ext uri="{0D108BD9-81ED-4DB2-BD59-A6C34878D82A}">
                    <a16:rowId xmlns:a16="http://schemas.microsoft.com/office/drawing/2014/main" val="40453776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k-KZ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Ақуыз</a:t>
                      </a:r>
                      <a:endParaRPr lang="ru-K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268" marR="82268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Молекулалық </a:t>
                      </a:r>
                      <a:endParaRPr lang="ru-K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268" marR="82268"/>
                </a:tc>
                <a:extLst>
                  <a:ext uri="{0D108BD9-81ED-4DB2-BD59-A6C34878D82A}">
                    <a16:rowId xmlns:a16="http://schemas.microsoft.com/office/drawing/2014/main" val="2060305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k-KZ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Қан жасушасы</a:t>
                      </a:r>
                      <a:endParaRPr lang="ru-K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268" marR="82268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Жасушалық</a:t>
                      </a:r>
                      <a:endParaRPr lang="ru-K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268" marR="82268"/>
                </a:tc>
                <a:extLst>
                  <a:ext uri="{0D108BD9-81ED-4DB2-BD59-A6C34878D82A}">
                    <a16:rowId xmlns:a16="http://schemas.microsoft.com/office/drawing/2014/main" val="7332106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k-KZ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Орман </a:t>
                      </a:r>
                      <a:endParaRPr lang="ru-K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268" marR="82268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Биоценоздық </a:t>
                      </a:r>
                      <a:endParaRPr lang="ru-K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268" marR="82268"/>
                </a:tc>
                <a:extLst>
                  <a:ext uri="{0D108BD9-81ED-4DB2-BD59-A6C34878D82A}">
                    <a16:rowId xmlns:a16="http://schemas.microsoft.com/office/drawing/2014/main" val="784991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k-KZ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Бұлшық ет</a:t>
                      </a:r>
                      <a:endParaRPr lang="ru-K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268" marR="82268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Ұлпалық </a:t>
                      </a:r>
                      <a:endParaRPr lang="ru-K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268" marR="82268"/>
                </a:tc>
                <a:extLst>
                  <a:ext uri="{0D108BD9-81ED-4DB2-BD59-A6C34878D82A}">
                    <a16:rowId xmlns:a16="http://schemas.microsoft.com/office/drawing/2014/main" val="3933231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k-KZ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Мұрын </a:t>
                      </a:r>
                      <a:endParaRPr lang="ru-K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268" marR="82268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Мүшелік </a:t>
                      </a:r>
                      <a:endParaRPr lang="ru-K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268" marR="82268"/>
                </a:tc>
                <a:extLst>
                  <a:ext uri="{0D108BD9-81ED-4DB2-BD59-A6C34878D82A}">
                    <a16:rowId xmlns:a16="http://schemas.microsoft.com/office/drawing/2014/main" val="3535826581"/>
                  </a:ext>
                </a:extLst>
              </a:tr>
            </a:tbl>
          </a:graphicData>
        </a:graphic>
      </p:graphicFrame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D6562478-70BA-4663-8F72-76160264ED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007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71"/>
    </mc:Choice>
    <mc:Fallback>
      <p:transition spd="slow" advTm="31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C7E052-9D26-4E75-9CC0-FFDCD9D31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609600"/>
            <a:ext cx="8136904" cy="587152"/>
          </a:xfrm>
        </p:spPr>
        <p:txBody>
          <a:bodyPr>
            <a:normAutofit fontScale="90000"/>
          </a:bodyPr>
          <a:lstStyle/>
          <a:p>
            <a:r>
              <a:rPr lang="kk-KZ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Суреттерге назар аударып, биоценоз қауымдастығының арасындағы байланысты түсіндір</a:t>
            </a:r>
            <a:endParaRPr lang="ru-KZ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6977D72-FD28-43C9-BCDB-F7AEF5B062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27584" y="1436443"/>
            <a:ext cx="7488832" cy="4817141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5506EF5F-A09D-452B-B8EA-8E1D936C34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68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649"/>
    </mc:Choice>
    <mc:Fallback>
      <p:transition spd="slow" advTm="70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7604" y="404664"/>
            <a:ext cx="7128792" cy="634082"/>
          </a:xfrm>
        </p:spPr>
        <p:txBody>
          <a:bodyPr>
            <a:noAutofit/>
          </a:bodyPr>
          <a:lstStyle/>
          <a:p>
            <a:pPr eaLnBrk="1" hangingPunct="1"/>
            <a:r>
              <a:rPr lang="kk-KZ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Аяқталмаған сөйлемдер: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1340768"/>
            <a:ext cx="849694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Жер </a:t>
            </a:r>
            <a:r>
              <a:rPr lang="ru-RU" sz="2000" dirty="0" err="1"/>
              <a:t>ғаламшарындағы</a:t>
            </a:r>
            <a:r>
              <a:rPr lang="ru-RU" sz="2000" dirty="0"/>
              <a:t> </a:t>
            </a:r>
            <a:r>
              <a:rPr lang="ru-RU" sz="2000" dirty="0" err="1"/>
              <a:t>барлық</a:t>
            </a:r>
            <a:r>
              <a:rPr lang="ru-RU" sz="2000" dirty="0"/>
              <a:t> тірі </a:t>
            </a:r>
            <a:r>
              <a:rPr lang="ru-RU" sz="2000" dirty="0" err="1"/>
              <a:t>организмдер</a:t>
            </a:r>
            <a:r>
              <a:rPr lang="ru-RU" sz="2000" dirty="0"/>
              <a:t> мен </a:t>
            </a:r>
            <a:r>
              <a:rPr lang="ru-RU" sz="2000" dirty="0" err="1"/>
              <a:t>олардың</a:t>
            </a:r>
            <a:r>
              <a:rPr lang="ru-RU" sz="2000" dirty="0"/>
              <a:t> </a:t>
            </a:r>
            <a:r>
              <a:rPr lang="ru-RU" sz="2000" dirty="0" err="1"/>
              <a:t>тіршілік</a:t>
            </a:r>
            <a:r>
              <a:rPr lang="ru-RU" sz="2000" dirty="0"/>
              <a:t> </a:t>
            </a:r>
            <a:r>
              <a:rPr lang="ru-RU" sz="2000" dirty="0" err="1"/>
              <a:t>ететін</a:t>
            </a:r>
            <a:r>
              <a:rPr lang="ru-RU" sz="2000" dirty="0"/>
              <a:t> </a:t>
            </a:r>
            <a:r>
              <a:rPr lang="ru-RU" sz="2000" dirty="0" err="1"/>
              <a:t>жалпы</a:t>
            </a:r>
            <a:r>
              <a:rPr lang="ru-RU" sz="2000" dirty="0"/>
              <a:t> </a:t>
            </a:r>
            <a:r>
              <a:rPr lang="ru-RU" sz="2000" dirty="0" err="1"/>
              <a:t>табиғи</a:t>
            </a:r>
            <a:r>
              <a:rPr lang="ru-RU" sz="2000" dirty="0"/>
              <a:t> орта </a:t>
            </a:r>
            <a:r>
              <a:rPr lang="ru-RU" sz="2000" dirty="0" err="1"/>
              <a:t>жағдайларының</a:t>
            </a:r>
            <a:r>
              <a:rPr lang="ru-RU" sz="2000" dirty="0"/>
              <a:t> </a:t>
            </a:r>
            <a:r>
              <a:rPr lang="ru-RU" sz="2000" dirty="0" err="1"/>
              <a:t>жиынтығы</a:t>
            </a:r>
            <a:r>
              <a:rPr lang="ru-RU" sz="2000" dirty="0"/>
              <a:t> …. </a:t>
            </a:r>
            <a:r>
              <a:rPr lang="ru-RU" sz="2000" dirty="0" err="1"/>
              <a:t>деңгейді</a:t>
            </a:r>
            <a:r>
              <a:rPr lang="ru-RU" sz="2000" dirty="0"/>
              <a:t> </a:t>
            </a:r>
            <a:r>
              <a:rPr lang="ru-RU" sz="2000" dirty="0" err="1"/>
              <a:t>құрайды</a:t>
            </a:r>
            <a:r>
              <a:rPr lang="ru-RU" sz="2000" dirty="0"/>
              <a:t>.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dirty="0"/>
              <a:t>Өзіне </a:t>
            </a:r>
            <a:r>
              <a:rPr lang="ru-RU" sz="2000" dirty="0" err="1"/>
              <a:t>тән</a:t>
            </a:r>
            <a:r>
              <a:rPr lang="ru-RU" sz="2000" dirty="0"/>
              <a:t> </a:t>
            </a:r>
            <a:r>
              <a:rPr lang="ru-RU" sz="2000" dirty="0" err="1"/>
              <a:t>табиғи</a:t>
            </a:r>
            <a:r>
              <a:rPr lang="ru-RU" sz="2000" dirty="0"/>
              <a:t> орта </a:t>
            </a:r>
            <a:r>
              <a:rPr lang="ru-RU" sz="2000" dirty="0" err="1"/>
              <a:t>жағдайында</a:t>
            </a:r>
            <a:r>
              <a:rPr lang="ru-RU" sz="2000" dirty="0"/>
              <a:t>, </a:t>
            </a:r>
            <a:r>
              <a:rPr lang="ru-RU" sz="2000" dirty="0" err="1"/>
              <a:t>бір</a:t>
            </a:r>
            <a:r>
              <a:rPr lang="ru-RU" sz="2000" dirty="0"/>
              <a:t> </a:t>
            </a:r>
            <a:r>
              <a:rPr lang="ru-RU" sz="2000" dirty="0" err="1"/>
              <a:t>түрге</a:t>
            </a:r>
            <a:r>
              <a:rPr lang="ru-RU" sz="2000" dirty="0"/>
              <a:t> </a:t>
            </a:r>
            <a:r>
              <a:rPr lang="ru-RU" sz="2000" dirty="0" err="1"/>
              <a:t>жататын</a:t>
            </a:r>
            <a:r>
              <a:rPr lang="ru-RU" sz="2000" dirty="0"/>
              <a:t> </a:t>
            </a:r>
            <a:r>
              <a:rPr lang="ru-RU" sz="2000" dirty="0" err="1"/>
              <a:t>белгілі</a:t>
            </a:r>
            <a:r>
              <a:rPr lang="ru-RU" sz="2000" dirty="0"/>
              <a:t> </a:t>
            </a:r>
            <a:r>
              <a:rPr lang="ru-RU" sz="2000" dirty="0" err="1"/>
              <a:t>бір</a:t>
            </a:r>
            <a:r>
              <a:rPr lang="ru-RU" sz="2000" dirty="0"/>
              <a:t> </a:t>
            </a:r>
            <a:r>
              <a:rPr lang="ru-RU" sz="2000" dirty="0" err="1"/>
              <a:t>аймақта</a:t>
            </a:r>
            <a:r>
              <a:rPr lang="ru-RU" sz="2000" dirty="0"/>
              <a:t> </a:t>
            </a:r>
            <a:r>
              <a:rPr lang="ru-RU" sz="2000" dirty="0" err="1"/>
              <a:t>таралған</a:t>
            </a:r>
            <a:r>
              <a:rPr lang="ru-RU" sz="2000" dirty="0"/>
              <a:t> </a:t>
            </a:r>
            <a:r>
              <a:rPr lang="ru-RU" sz="2000" dirty="0" err="1"/>
              <a:t>даралардың</a:t>
            </a:r>
            <a:r>
              <a:rPr lang="ru-RU" sz="2000" dirty="0"/>
              <a:t> </a:t>
            </a:r>
            <a:r>
              <a:rPr lang="ru-RU" sz="2000" dirty="0" err="1"/>
              <a:t>жиынтығы</a:t>
            </a:r>
            <a:r>
              <a:rPr lang="ru-RU" sz="2000" dirty="0"/>
              <a:t> ….  </a:t>
            </a:r>
            <a:r>
              <a:rPr lang="ru-RU" sz="2000" dirty="0" err="1"/>
              <a:t>құрайды</a:t>
            </a:r>
            <a:r>
              <a:rPr lang="ru-RU" sz="2000" dirty="0"/>
              <a:t>. 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dirty="0"/>
              <a:t>….     деңгейде оның құрамындағы </a:t>
            </a:r>
            <a:r>
              <a:rPr lang="ru-RU" sz="2000" dirty="0" err="1"/>
              <a:t>жеке</a:t>
            </a:r>
            <a:r>
              <a:rPr lang="ru-RU" sz="2000" dirty="0"/>
              <a:t> </a:t>
            </a:r>
            <a:r>
              <a:rPr lang="ru-RU" sz="2000" dirty="0" err="1"/>
              <a:t>органоидтердің</a:t>
            </a:r>
            <a:r>
              <a:rPr lang="ru-RU" sz="2000" dirty="0"/>
              <a:t> өзіне </a:t>
            </a:r>
            <a:r>
              <a:rPr lang="ru-RU" sz="2000" dirty="0" err="1"/>
              <a:t>тән</a:t>
            </a:r>
            <a:r>
              <a:rPr lang="ru-RU" sz="2000" dirty="0"/>
              <a:t> </a:t>
            </a:r>
            <a:r>
              <a:rPr lang="ru-RU" sz="2000" dirty="0" err="1"/>
              <a:t>құрылысы</a:t>
            </a:r>
            <a:r>
              <a:rPr lang="ru-RU" sz="2000" dirty="0"/>
              <a:t> </a:t>
            </a:r>
            <a:r>
              <a:rPr lang="ru-RU" sz="2000" dirty="0" err="1"/>
              <a:t>болады</a:t>
            </a:r>
            <a:r>
              <a:rPr lang="ru-RU" sz="2000" dirty="0"/>
              <a:t> және </a:t>
            </a:r>
            <a:r>
              <a:rPr lang="ru-RU" sz="2000" dirty="0" err="1"/>
              <a:t>олар</a:t>
            </a:r>
            <a:r>
              <a:rPr lang="ru-RU" sz="2000" dirty="0"/>
              <a:t> </a:t>
            </a:r>
            <a:r>
              <a:rPr lang="ru-RU" sz="2000" dirty="0" err="1"/>
              <a:t>жасушада</a:t>
            </a:r>
            <a:r>
              <a:rPr lang="ru-RU" sz="2000" dirty="0"/>
              <a:t> </a:t>
            </a:r>
            <a:r>
              <a:rPr lang="ru-RU" sz="2000" dirty="0" err="1"/>
              <a:t>белгілі</a:t>
            </a:r>
            <a:r>
              <a:rPr lang="ru-RU" sz="2000" dirty="0"/>
              <a:t> </a:t>
            </a:r>
            <a:r>
              <a:rPr lang="ru-RU" sz="2000" dirty="0" err="1"/>
              <a:t>бір</a:t>
            </a:r>
            <a:r>
              <a:rPr lang="ru-RU" sz="2000" dirty="0"/>
              <a:t> </a:t>
            </a:r>
            <a:r>
              <a:rPr lang="ru-RU" sz="2000" dirty="0" err="1"/>
              <a:t>кызмет</a:t>
            </a:r>
            <a:r>
              <a:rPr lang="ru-RU" sz="2000" dirty="0"/>
              <a:t> </a:t>
            </a:r>
            <a:r>
              <a:rPr lang="ru-RU" sz="2000" dirty="0" err="1"/>
              <a:t>атқарады</a:t>
            </a:r>
            <a:r>
              <a:rPr lang="ru-RU" sz="2000" dirty="0"/>
              <a:t>. 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dirty="0"/>
              <a:t>. . .         деңгей – </a:t>
            </a:r>
            <a:r>
              <a:rPr lang="ru-RU" sz="2000" dirty="0" err="1"/>
              <a:t>тіршілікке</a:t>
            </a:r>
            <a:r>
              <a:rPr lang="ru-RU" sz="2000" dirty="0"/>
              <a:t> </a:t>
            </a:r>
            <a:r>
              <a:rPr lang="ru-RU" sz="2000" dirty="0" err="1"/>
              <a:t>тән</a:t>
            </a:r>
            <a:r>
              <a:rPr lang="ru-RU" sz="2000" dirty="0"/>
              <a:t> </a:t>
            </a:r>
            <a:r>
              <a:rPr lang="ru-RU" sz="2000" dirty="0" err="1"/>
              <a:t>ең</a:t>
            </a:r>
            <a:r>
              <a:rPr lang="ru-RU" sz="2000" dirty="0"/>
              <a:t> </a:t>
            </a:r>
            <a:r>
              <a:rPr lang="ru-RU" sz="2000" dirty="0" err="1"/>
              <a:t>қарапайым</a:t>
            </a:r>
            <a:r>
              <a:rPr lang="ru-RU" sz="2000" dirty="0"/>
              <a:t> деңгей.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dirty="0"/>
              <a:t>Көп </a:t>
            </a:r>
            <a:r>
              <a:rPr lang="ru-RU" sz="2000" dirty="0" err="1"/>
              <a:t>жасушалы</a:t>
            </a:r>
            <a:r>
              <a:rPr lang="ru-RU" sz="2000" dirty="0"/>
              <a:t> </a:t>
            </a:r>
            <a:r>
              <a:rPr lang="ru-RU" sz="2000" dirty="0" err="1"/>
              <a:t>ағзаларда</a:t>
            </a:r>
            <a:r>
              <a:rPr lang="ru-RU" sz="2000" dirty="0"/>
              <a:t> </a:t>
            </a:r>
            <a:r>
              <a:rPr lang="ru-RU" sz="2000" dirty="0" err="1"/>
              <a:t>шығу</a:t>
            </a:r>
            <a:r>
              <a:rPr lang="ru-RU" sz="2000" dirty="0"/>
              <a:t> </a:t>
            </a:r>
            <a:r>
              <a:rPr lang="ru-RU" sz="2000" dirty="0" err="1"/>
              <a:t>тегі</a:t>
            </a:r>
            <a:r>
              <a:rPr lang="ru-RU" sz="2000" dirty="0"/>
              <a:t>, </a:t>
            </a:r>
            <a:r>
              <a:rPr lang="ru-RU" sz="2000" dirty="0" err="1"/>
              <a:t>құрылысы</a:t>
            </a:r>
            <a:r>
              <a:rPr lang="ru-RU" sz="2000" dirty="0"/>
              <a:t> және </a:t>
            </a:r>
            <a:r>
              <a:rPr lang="ru-RU" sz="2000" dirty="0" err="1"/>
              <a:t>атқаратын</a:t>
            </a:r>
            <a:r>
              <a:rPr lang="ru-RU" sz="2000" dirty="0"/>
              <a:t> </a:t>
            </a:r>
            <a:r>
              <a:rPr lang="ru-RU" sz="2000" dirty="0" err="1"/>
              <a:t>кызметі</a:t>
            </a:r>
            <a:r>
              <a:rPr lang="ru-RU" sz="2000" dirty="0"/>
              <a:t> </a:t>
            </a:r>
            <a:r>
              <a:rPr lang="ru-RU" sz="2000" dirty="0" err="1"/>
              <a:t>біркелкі</a:t>
            </a:r>
            <a:r>
              <a:rPr lang="ru-RU" sz="2000" dirty="0"/>
              <a:t> </a:t>
            </a:r>
            <a:r>
              <a:rPr lang="ru-RU" sz="2000" dirty="0" err="1"/>
              <a:t>ұлпалар</a:t>
            </a:r>
            <a:r>
              <a:rPr lang="ru-RU" sz="2000" dirty="0"/>
              <a:t> </a:t>
            </a:r>
            <a:r>
              <a:rPr lang="ru-RU" sz="2000" dirty="0" err="1"/>
              <a:t>жиналып</a:t>
            </a:r>
            <a:r>
              <a:rPr lang="ru-RU" sz="2000" dirty="0"/>
              <a:t>, …..   </a:t>
            </a:r>
            <a:r>
              <a:rPr lang="ru-RU" sz="2000" dirty="0" err="1"/>
              <a:t>деңгейді</a:t>
            </a:r>
            <a:r>
              <a:rPr lang="ru-RU" sz="2000" dirty="0"/>
              <a:t> </a:t>
            </a:r>
            <a:r>
              <a:rPr lang="ru-RU" sz="2000" dirty="0" err="1"/>
              <a:t>құрайды</a:t>
            </a:r>
            <a:r>
              <a:rPr lang="ru-RU" sz="2000" dirty="0"/>
              <a:t>. </a:t>
            </a:r>
          </a:p>
          <a:p>
            <a:pPr algn="just"/>
            <a:endParaRPr lang="ru-RU" sz="2000" dirty="0"/>
          </a:p>
          <a:p>
            <a:pPr algn="just"/>
            <a:r>
              <a:rPr lang="kk-KZ" sz="2000" dirty="0"/>
              <a:t>....    деңгей — тек көп жасушалы организмдерге тән қасиет. </a:t>
            </a:r>
          </a:p>
        </p:txBody>
      </p:sp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0A1F5B4A-5949-484D-BF79-A74AB308A2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33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65"/>
    </mc:Choice>
    <mc:Fallback>
      <p:transition spd="slow" advTm="17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7604" y="404664"/>
            <a:ext cx="7128792" cy="634082"/>
          </a:xfrm>
        </p:spPr>
        <p:txBody>
          <a:bodyPr>
            <a:noAutofit/>
          </a:bodyPr>
          <a:lstStyle/>
          <a:p>
            <a:pPr eaLnBrk="1" hangingPunct="1"/>
            <a:r>
              <a:rPr lang="kk-KZ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Аяқталмаған сөйлемдер: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1340768"/>
            <a:ext cx="849694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Жер </a:t>
            </a:r>
            <a:r>
              <a:rPr lang="ru-RU" sz="2000" dirty="0" err="1"/>
              <a:t>ғаламшарындағы</a:t>
            </a:r>
            <a:r>
              <a:rPr lang="ru-RU" sz="2000" dirty="0"/>
              <a:t> </a:t>
            </a:r>
            <a:r>
              <a:rPr lang="ru-RU" sz="2000" dirty="0" err="1"/>
              <a:t>барлық</a:t>
            </a:r>
            <a:r>
              <a:rPr lang="ru-RU" sz="2000" dirty="0"/>
              <a:t> тірі </a:t>
            </a:r>
            <a:r>
              <a:rPr lang="ru-RU" sz="2000" dirty="0" err="1"/>
              <a:t>организмдер</a:t>
            </a:r>
            <a:r>
              <a:rPr lang="ru-RU" sz="2000" dirty="0"/>
              <a:t> мен </a:t>
            </a:r>
            <a:r>
              <a:rPr lang="ru-RU" sz="2000" dirty="0" err="1"/>
              <a:t>олардың</a:t>
            </a:r>
            <a:r>
              <a:rPr lang="ru-RU" sz="2000" dirty="0"/>
              <a:t> </a:t>
            </a:r>
            <a:r>
              <a:rPr lang="ru-RU" sz="2000" dirty="0" err="1"/>
              <a:t>тіршілік</a:t>
            </a:r>
            <a:r>
              <a:rPr lang="ru-RU" sz="2000" dirty="0"/>
              <a:t> </a:t>
            </a:r>
            <a:r>
              <a:rPr lang="ru-RU" sz="2000" dirty="0" err="1"/>
              <a:t>ететін</a:t>
            </a:r>
            <a:r>
              <a:rPr lang="ru-RU" sz="2000" dirty="0"/>
              <a:t> </a:t>
            </a:r>
            <a:r>
              <a:rPr lang="ru-RU" sz="2000" dirty="0" err="1"/>
              <a:t>жалпы</a:t>
            </a:r>
            <a:r>
              <a:rPr lang="ru-RU" sz="2000" dirty="0"/>
              <a:t> </a:t>
            </a:r>
            <a:r>
              <a:rPr lang="ru-RU" sz="2000" dirty="0" err="1"/>
              <a:t>табиғи</a:t>
            </a:r>
            <a:r>
              <a:rPr lang="ru-RU" sz="2000" dirty="0"/>
              <a:t> орта </a:t>
            </a:r>
            <a:r>
              <a:rPr lang="ru-RU" sz="2000" dirty="0" err="1"/>
              <a:t>жағдайларының</a:t>
            </a:r>
            <a:r>
              <a:rPr lang="ru-RU" sz="2000" dirty="0"/>
              <a:t> </a:t>
            </a:r>
            <a:r>
              <a:rPr lang="ru-RU" sz="2000" dirty="0" err="1"/>
              <a:t>жиынтығы</a:t>
            </a:r>
            <a:r>
              <a:rPr lang="ru-RU" sz="2000" dirty="0"/>
              <a:t> </a:t>
            </a:r>
            <a:r>
              <a:rPr lang="ru-RU" sz="2000" b="1" i="1" dirty="0" err="1"/>
              <a:t>биосфералық</a:t>
            </a:r>
            <a:r>
              <a:rPr lang="ru-RU" sz="2000" b="1" i="1" dirty="0"/>
              <a:t> </a:t>
            </a:r>
            <a:r>
              <a:rPr lang="ru-RU" sz="2000" dirty="0" err="1"/>
              <a:t>деңгейді</a:t>
            </a:r>
            <a:r>
              <a:rPr lang="ru-RU" sz="2000" dirty="0"/>
              <a:t> </a:t>
            </a:r>
            <a:r>
              <a:rPr lang="ru-RU" sz="2000" dirty="0" err="1"/>
              <a:t>құрайды</a:t>
            </a:r>
            <a:r>
              <a:rPr lang="ru-RU" sz="2000" dirty="0"/>
              <a:t>.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dirty="0"/>
              <a:t>Өзіне </a:t>
            </a:r>
            <a:r>
              <a:rPr lang="ru-RU" sz="2000" dirty="0" err="1"/>
              <a:t>тән</a:t>
            </a:r>
            <a:r>
              <a:rPr lang="ru-RU" sz="2000" dirty="0"/>
              <a:t> </a:t>
            </a:r>
            <a:r>
              <a:rPr lang="ru-RU" sz="2000" dirty="0" err="1"/>
              <a:t>табиғи</a:t>
            </a:r>
            <a:r>
              <a:rPr lang="ru-RU" sz="2000" dirty="0"/>
              <a:t> орта </a:t>
            </a:r>
            <a:r>
              <a:rPr lang="ru-RU" sz="2000" dirty="0" err="1"/>
              <a:t>жағдайында</a:t>
            </a:r>
            <a:r>
              <a:rPr lang="ru-RU" sz="2000" dirty="0"/>
              <a:t>, </a:t>
            </a:r>
            <a:r>
              <a:rPr lang="ru-RU" sz="2000" dirty="0" err="1"/>
              <a:t>бір</a:t>
            </a:r>
            <a:r>
              <a:rPr lang="ru-RU" sz="2000" dirty="0"/>
              <a:t> </a:t>
            </a:r>
            <a:r>
              <a:rPr lang="ru-RU" sz="2000" dirty="0" err="1"/>
              <a:t>түрге</a:t>
            </a:r>
            <a:r>
              <a:rPr lang="ru-RU" sz="2000" dirty="0"/>
              <a:t> </a:t>
            </a:r>
            <a:r>
              <a:rPr lang="ru-RU" sz="2000" dirty="0" err="1"/>
              <a:t>жататын</a:t>
            </a:r>
            <a:r>
              <a:rPr lang="ru-RU" sz="2000" dirty="0"/>
              <a:t> </a:t>
            </a:r>
            <a:r>
              <a:rPr lang="ru-RU" sz="2000" dirty="0" err="1"/>
              <a:t>белгілі</a:t>
            </a:r>
            <a:r>
              <a:rPr lang="ru-RU" sz="2000" dirty="0"/>
              <a:t> </a:t>
            </a:r>
            <a:r>
              <a:rPr lang="ru-RU" sz="2000" dirty="0" err="1"/>
              <a:t>бір</a:t>
            </a:r>
            <a:r>
              <a:rPr lang="ru-RU" sz="2000" dirty="0"/>
              <a:t> </a:t>
            </a:r>
            <a:r>
              <a:rPr lang="ru-RU" sz="2000" dirty="0" err="1"/>
              <a:t>аймақта</a:t>
            </a:r>
            <a:r>
              <a:rPr lang="ru-RU" sz="2000" dirty="0"/>
              <a:t> </a:t>
            </a:r>
            <a:r>
              <a:rPr lang="ru-RU" sz="2000" dirty="0" err="1"/>
              <a:t>таралған</a:t>
            </a:r>
            <a:r>
              <a:rPr lang="ru-RU" sz="2000" dirty="0"/>
              <a:t> </a:t>
            </a:r>
            <a:r>
              <a:rPr lang="ru-RU" sz="2000" dirty="0" err="1"/>
              <a:t>даралардың</a:t>
            </a:r>
            <a:r>
              <a:rPr lang="ru-RU" sz="2000" dirty="0"/>
              <a:t> </a:t>
            </a:r>
            <a:r>
              <a:rPr lang="ru-RU" sz="2000" dirty="0" err="1"/>
              <a:t>жиынтығы</a:t>
            </a:r>
            <a:r>
              <a:rPr lang="ru-RU" sz="2000" dirty="0"/>
              <a:t> </a:t>
            </a:r>
            <a:r>
              <a:rPr lang="ru-RU" sz="2000" b="1" i="1" dirty="0"/>
              <a:t>популяция  </a:t>
            </a:r>
            <a:r>
              <a:rPr lang="ru-RU" sz="2000" dirty="0"/>
              <a:t> </a:t>
            </a:r>
            <a:r>
              <a:rPr lang="ru-RU" sz="2000" dirty="0" err="1"/>
              <a:t>құрайды</a:t>
            </a:r>
            <a:r>
              <a:rPr lang="ru-RU" sz="2000" dirty="0"/>
              <a:t>. </a:t>
            </a:r>
          </a:p>
          <a:p>
            <a:pPr algn="just"/>
            <a:endParaRPr lang="ru-RU" sz="2000" b="1" i="1" dirty="0"/>
          </a:p>
          <a:p>
            <a:pPr algn="just"/>
            <a:r>
              <a:rPr lang="ru-RU" sz="2000" b="1" i="1" dirty="0" err="1"/>
              <a:t>Жасушалық</a:t>
            </a:r>
            <a:r>
              <a:rPr lang="ru-RU" sz="2000" b="1" i="1" dirty="0"/>
              <a:t>    </a:t>
            </a:r>
            <a:r>
              <a:rPr lang="ru-RU" sz="2000" dirty="0"/>
              <a:t>деңгейде оның құрамындағы </a:t>
            </a:r>
            <a:r>
              <a:rPr lang="ru-RU" sz="2000" dirty="0" err="1"/>
              <a:t>жеке</a:t>
            </a:r>
            <a:r>
              <a:rPr lang="ru-RU" sz="2000" dirty="0"/>
              <a:t> </a:t>
            </a:r>
            <a:r>
              <a:rPr lang="ru-RU" sz="2000" dirty="0" err="1"/>
              <a:t>органоидтердің</a:t>
            </a:r>
            <a:r>
              <a:rPr lang="ru-RU" sz="2000" dirty="0"/>
              <a:t> өзіне </a:t>
            </a:r>
            <a:r>
              <a:rPr lang="ru-RU" sz="2000" dirty="0" err="1"/>
              <a:t>тән</a:t>
            </a:r>
            <a:r>
              <a:rPr lang="ru-RU" sz="2000" dirty="0"/>
              <a:t> </a:t>
            </a:r>
            <a:r>
              <a:rPr lang="ru-RU" sz="2000" dirty="0" err="1"/>
              <a:t>құрылысы</a:t>
            </a:r>
            <a:r>
              <a:rPr lang="ru-RU" sz="2000" dirty="0"/>
              <a:t> </a:t>
            </a:r>
            <a:r>
              <a:rPr lang="ru-RU" sz="2000" dirty="0" err="1"/>
              <a:t>болады</a:t>
            </a:r>
            <a:r>
              <a:rPr lang="ru-RU" sz="2000" dirty="0"/>
              <a:t> және </a:t>
            </a:r>
            <a:r>
              <a:rPr lang="ru-RU" sz="2000" dirty="0" err="1"/>
              <a:t>олар</a:t>
            </a:r>
            <a:r>
              <a:rPr lang="ru-RU" sz="2000" dirty="0"/>
              <a:t> </a:t>
            </a:r>
            <a:r>
              <a:rPr lang="ru-RU" sz="2000" dirty="0" err="1"/>
              <a:t>жасушада</a:t>
            </a:r>
            <a:r>
              <a:rPr lang="ru-RU" sz="2000" dirty="0"/>
              <a:t> </a:t>
            </a:r>
            <a:r>
              <a:rPr lang="ru-RU" sz="2000" dirty="0" err="1"/>
              <a:t>белгілі</a:t>
            </a:r>
            <a:r>
              <a:rPr lang="ru-RU" sz="2000" dirty="0"/>
              <a:t> </a:t>
            </a:r>
            <a:r>
              <a:rPr lang="ru-RU" sz="2000" dirty="0" err="1"/>
              <a:t>бір</a:t>
            </a:r>
            <a:r>
              <a:rPr lang="ru-RU" sz="2000" dirty="0"/>
              <a:t> </a:t>
            </a:r>
            <a:r>
              <a:rPr lang="ru-RU" sz="2000" dirty="0" err="1"/>
              <a:t>кызмет</a:t>
            </a:r>
            <a:r>
              <a:rPr lang="ru-RU" sz="2000" dirty="0"/>
              <a:t> </a:t>
            </a:r>
            <a:r>
              <a:rPr lang="ru-RU" sz="2000" dirty="0" err="1"/>
              <a:t>атқарады</a:t>
            </a:r>
            <a:r>
              <a:rPr lang="ru-RU" sz="2000" dirty="0"/>
              <a:t>. </a:t>
            </a:r>
          </a:p>
          <a:p>
            <a:pPr algn="just"/>
            <a:endParaRPr lang="ru-RU" sz="2000" b="1" i="1" dirty="0"/>
          </a:p>
          <a:p>
            <a:pPr algn="just"/>
            <a:r>
              <a:rPr lang="ru-RU" sz="2000" b="1" i="1" dirty="0" err="1"/>
              <a:t>Молекулалық</a:t>
            </a:r>
            <a:r>
              <a:rPr lang="ru-RU" sz="2000" b="1" i="1" dirty="0"/>
              <a:t> </a:t>
            </a:r>
            <a:r>
              <a:rPr lang="ru-RU" sz="2000" dirty="0" err="1"/>
              <a:t>деңгей</a:t>
            </a:r>
            <a:r>
              <a:rPr lang="ru-RU" sz="2000" dirty="0"/>
              <a:t> – </a:t>
            </a:r>
            <a:r>
              <a:rPr lang="ru-RU" sz="2000" dirty="0" err="1"/>
              <a:t>тіршілікке</a:t>
            </a:r>
            <a:r>
              <a:rPr lang="ru-RU" sz="2000" dirty="0"/>
              <a:t> </a:t>
            </a:r>
            <a:r>
              <a:rPr lang="ru-RU" sz="2000" dirty="0" err="1"/>
              <a:t>тән</a:t>
            </a:r>
            <a:r>
              <a:rPr lang="ru-RU" sz="2000" dirty="0"/>
              <a:t> </a:t>
            </a:r>
            <a:r>
              <a:rPr lang="ru-RU" sz="2000" dirty="0" err="1"/>
              <a:t>ең</a:t>
            </a:r>
            <a:r>
              <a:rPr lang="ru-RU" sz="2000" dirty="0"/>
              <a:t> </a:t>
            </a:r>
            <a:r>
              <a:rPr lang="ru-RU" sz="2000" dirty="0" err="1"/>
              <a:t>қарапайым</a:t>
            </a:r>
            <a:r>
              <a:rPr lang="ru-RU" sz="2000" dirty="0"/>
              <a:t> деңгей.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dirty="0"/>
              <a:t>Көп </a:t>
            </a:r>
            <a:r>
              <a:rPr lang="ru-RU" sz="2000" dirty="0" err="1"/>
              <a:t>жасушалы</a:t>
            </a:r>
            <a:r>
              <a:rPr lang="ru-RU" sz="2000" dirty="0"/>
              <a:t> </a:t>
            </a:r>
            <a:r>
              <a:rPr lang="ru-RU" sz="2000" dirty="0" err="1"/>
              <a:t>ағзаларда</a:t>
            </a:r>
            <a:r>
              <a:rPr lang="ru-RU" sz="2000" dirty="0"/>
              <a:t> </a:t>
            </a:r>
            <a:r>
              <a:rPr lang="ru-RU" sz="2000" dirty="0" err="1"/>
              <a:t>шығу</a:t>
            </a:r>
            <a:r>
              <a:rPr lang="ru-RU" sz="2000" dirty="0"/>
              <a:t> </a:t>
            </a:r>
            <a:r>
              <a:rPr lang="ru-RU" sz="2000" dirty="0" err="1"/>
              <a:t>тегі</a:t>
            </a:r>
            <a:r>
              <a:rPr lang="ru-RU" sz="2000" dirty="0"/>
              <a:t>, </a:t>
            </a:r>
            <a:r>
              <a:rPr lang="ru-RU" sz="2000" dirty="0" err="1"/>
              <a:t>құрылысы</a:t>
            </a:r>
            <a:r>
              <a:rPr lang="ru-RU" sz="2000" dirty="0"/>
              <a:t> және </a:t>
            </a:r>
            <a:r>
              <a:rPr lang="ru-RU" sz="2000" dirty="0" err="1"/>
              <a:t>атқаратын</a:t>
            </a:r>
            <a:r>
              <a:rPr lang="ru-RU" sz="2000" dirty="0"/>
              <a:t> </a:t>
            </a:r>
            <a:r>
              <a:rPr lang="ru-RU" sz="2000" dirty="0" err="1"/>
              <a:t>кызметі</a:t>
            </a:r>
            <a:r>
              <a:rPr lang="ru-RU" sz="2000" dirty="0"/>
              <a:t> </a:t>
            </a:r>
            <a:r>
              <a:rPr lang="ru-RU" sz="2000" dirty="0" err="1"/>
              <a:t>біркелкі</a:t>
            </a:r>
            <a:r>
              <a:rPr lang="ru-RU" sz="2000" dirty="0"/>
              <a:t> </a:t>
            </a:r>
            <a:r>
              <a:rPr lang="ru-RU" sz="2000" dirty="0" err="1"/>
              <a:t>ұлпалар</a:t>
            </a:r>
            <a:r>
              <a:rPr lang="ru-RU" sz="2000" dirty="0"/>
              <a:t> </a:t>
            </a:r>
            <a:r>
              <a:rPr lang="ru-RU" sz="2000" dirty="0" err="1"/>
              <a:t>жиналып</a:t>
            </a:r>
            <a:r>
              <a:rPr lang="ru-RU" sz="2000" dirty="0"/>
              <a:t>,</a:t>
            </a:r>
            <a:r>
              <a:rPr lang="ru-RU" sz="2000" b="1" i="1" dirty="0"/>
              <a:t> </a:t>
            </a:r>
            <a:r>
              <a:rPr lang="ru-RU" sz="2000" b="1" i="1" dirty="0" err="1"/>
              <a:t>мүшелік</a:t>
            </a:r>
            <a:r>
              <a:rPr lang="ru-RU" sz="2000" b="1" i="1" dirty="0"/>
              <a:t>  </a:t>
            </a:r>
            <a:r>
              <a:rPr lang="ru-RU" sz="2000" dirty="0" err="1"/>
              <a:t>деңгейді</a:t>
            </a:r>
            <a:r>
              <a:rPr lang="ru-RU" sz="2000" dirty="0"/>
              <a:t> </a:t>
            </a:r>
            <a:r>
              <a:rPr lang="ru-RU" sz="2000" dirty="0" err="1"/>
              <a:t>құрайды</a:t>
            </a:r>
            <a:r>
              <a:rPr lang="ru-RU" sz="2000" dirty="0"/>
              <a:t>. 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b="1" i="1" dirty="0" err="1"/>
              <a:t>Ұлпалық</a:t>
            </a:r>
            <a:r>
              <a:rPr lang="kk-KZ" sz="2000" dirty="0"/>
              <a:t> деңгей — тек көп жасушалы организмдерге тән қасиет. </a:t>
            </a: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A881F9C2-A976-4988-BF56-1A3120D28E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52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933"/>
    </mc:Choice>
    <mc:Fallback>
      <p:transition spd="slow" advTm="47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7128792" cy="634082"/>
          </a:xfrm>
        </p:spPr>
        <p:txBody>
          <a:bodyPr>
            <a:noAutofit/>
          </a:bodyPr>
          <a:lstStyle/>
          <a:p>
            <a:pPr eaLnBrk="1" hangingPunct="1"/>
            <a:r>
              <a:rPr lang="kk-KZ" sz="5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Рефлексия</a:t>
            </a:r>
            <a:endParaRPr lang="ru-RU" sz="5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268760"/>
            <a:ext cx="79208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«</a:t>
            </a:r>
            <a:r>
              <a:rPr lang="ru-RU" sz="3200" dirty="0" err="1"/>
              <a:t>Менің</a:t>
            </a:r>
            <a:r>
              <a:rPr lang="ru-RU" sz="3200" dirty="0"/>
              <a:t> </a:t>
            </a:r>
            <a:r>
              <a:rPr lang="ru-RU" sz="3200" dirty="0" err="1"/>
              <a:t>сабақтан</a:t>
            </a:r>
            <a:r>
              <a:rPr lang="ru-RU" sz="3200" dirty="0"/>
              <a:t> </a:t>
            </a:r>
            <a:r>
              <a:rPr lang="ru-RU" sz="3200" dirty="0" err="1"/>
              <a:t>кейінгі</a:t>
            </a:r>
            <a:r>
              <a:rPr lang="ru-RU" sz="3200" dirty="0"/>
              <a:t> </a:t>
            </a:r>
            <a:r>
              <a:rPr lang="ru-RU" sz="3200" dirty="0" err="1"/>
              <a:t>әсерім</a:t>
            </a:r>
            <a:r>
              <a:rPr lang="ru-RU" sz="3200" dirty="0"/>
              <a:t>» </a:t>
            </a:r>
            <a:r>
              <a:rPr lang="ru-RU" sz="3200" dirty="0" err="1"/>
              <a:t>кестесі</a:t>
            </a:r>
            <a:r>
              <a:rPr lang="ru-RU" sz="3200" dirty="0"/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2348880"/>
            <a:ext cx="2024047" cy="1841152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8882029"/>
              </p:ext>
            </p:extLst>
          </p:nvPr>
        </p:nvGraphicFramePr>
        <p:xfrm>
          <a:off x="2771800" y="2522696"/>
          <a:ext cx="5976664" cy="1986424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33523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43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10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Қандай ой пайда болды?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сезіндім?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53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id="{4426F122-8707-4064-88AF-F9E4101F7F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606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61"/>
    </mc:Choice>
    <mc:Fallback>
      <p:transition spd="slow" advTm="22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Заголовок 1"/>
          <p:cNvSpPr>
            <a:spLocks noGrp="1"/>
          </p:cNvSpPr>
          <p:nvPr>
            <p:ph type="title"/>
          </p:nvPr>
        </p:nvSpPr>
        <p:spPr>
          <a:xfrm>
            <a:off x="2571736" y="285728"/>
            <a:ext cx="3728456" cy="681038"/>
          </a:xfrm>
        </p:spPr>
        <p:txBody>
          <a:bodyPr/>
          <a:lstStyle/>
          <a:p>
            <a:pPr algn="ctr"/>
            <a:r>
              <a:rPr lang="kk-KZ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Дереккөздер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756" name="Текст 2"/>
          <p:cNvSpPr>
            <a:spLocks noGrp="1"/>
          </p:cNvSpPr>
          <p:nvPr>
            <p:ph type="body" sz="half" idx="2"/>
          </p:nvPr>
        </p:nvSpPr>
        <p:spPr>
          <a:xfrm>
            <a:off x="323528" y="1484784"/>
            <a:ext cx="8391820" cy="3730137"/>
          </a:xfrm>
        </p:spPr>
        <p:txBody>
          <a:bodyPr/>
          <a:lstStyle/>
          <a:p>
            <a:pPr marL="457200" indent="-457200">
              <a:buFont typeface="+mj-lt"/>
              <a:buAutoNum type="arabicPeriod"/>
              <a:defRPr/>
            </a:pP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Сәтімбеков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Р. Биология: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Жалпы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беретін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мектептің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қоғамдык-гуманитарлық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бағытындағы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11-сыныбына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арналған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окулық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— Алматы: "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Мектеп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баспасы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2007. 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ISBN 9965-36-175-4</a:t>
            </a:r>
            <a:endParaRPr lang="kk-KZ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https://kk.wikipedia.org/wiki/%D0%A2%D1%96%D1%80%D1%88%D1%96%D0%BB%D1%96%D0%BA%D1%82%D1%96%D2%A3_%D0%B0%D0%BD%D1%8B%D2%9B%D1%82%D0%B0%D0%BC%D0%B0%D1%81%D1%8B</a:t>
            </a:r>
            <a:r>
              <a:rPr lang="kk-KZ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E1CB19-A422-4FCA-B664-29DDAF2FA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412776"/>
            <a:ext cx="7848872" cy="135636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kk-KZ" b="1" dirty="0">
                <a:solidFill>
                  <a:srgbClr val="C00000"/>
                </a:solidFill>
              </a:rPr>
              <a:t>Сабақ мақсаты: </a:t>
            </a:r>
            <a:br>
              <a:rPr lang="kk-KZ" dirty="0"/>
            </a:br>
            <a:r>
              <a:rPr lang="kk-KZ" sz="3600" dirty="0">
                <a:solidFill>
                  <a:schemeClr val="tx1"/>
                </a:solidFill>
              </a:rPr>
              <a:t>тірі организмдердің тіршілік ету деңгейін сипаттау.</a:t>
            </a:r>
            <a:endParaRPr lang="ru-KZ" sz="3600" dirty="0">
              <a:solidFill>
                <a:schemeClr val="tx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3DF080-DB93-4892-BB2F-D78009EF9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3573016"/>
            <a:ext cx="7848872" cy="2376264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 marL="34290" indent="0">
              <a:buNone/>
            </a:pPr>
            <a:r>
              <a:rPr lang="kk-KZ" sz="3200" b="1" dirty="0">
                <a:solidFill>
                  <a:srgbClr val="C00000"/>
                </a:solidFill>
              </a:rPr>
              <a:t>Бағалау критерийі:</a:t>
            </a:r>
          </a:p>
          <a:p>
            <a:r>
              <a:rPr lang="kk-KZ" sz="2800" dirty="0">
                <a:solidFill>
                  <a:schemeClr val="tx1"/>
                </a:solidFill>
              </a:rPr>
              <a:t>Тірі организмнің түрлерін біледі;</a:t>
            </a:r>
          </a:p>
          <a:p>
            <a:r>
              <a:rPr lang="kk-KZ" sz="2800" dirty="0">
                <a:solidFill>
                  <a:schemeClr val="tx1"/>
                </a:solidFill>
              </a:rPr>
              <a:t>Тіршілік деңгейлерін біледі;</a:t>
            </a:r>
          </a:p>
          <a:p>
            <a:r>
              <a:rPr lang="kk-KZ" sz="2800" dirty="0">
                <a:solidFill>
                  <a:schemeClr val="tx1"/>
                </a:solidFill>
              </a:rPr>
              <a:t>Тірі организм мен тіршілік деңгейлерін ажыратады</a:t>
            </a:r>
            <a:r>
              <a:rPr lang="kk-KZ" sz="2800" dirty="0"/>
              <a:t>. </a:t>
            </a:r>
          </a:p>
          <a:p>
            <a:endParaRPr lang="ru-KZ" dirty="0"/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987E026D-22D2-45E2-9759-CC4D7532B4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420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79"/>
    </mc:Choice>
    <mc:Fallback>
      <p:transition spd="slow" advTm="18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20193" t="9829" r="21314" b="11965"/>
          <a:stretch/>
        </p:blipFill>
        <p:spPr>
          <a:xfrm>
            <a:off x="6237515" y="3700462"/>
            <a:ext cx="2231572" cy="21895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1459" y="1368692"/>
            <a:ext cx="4448936" cy="23288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60" y="3933056"/>
            <a:ext cx="4397829" cy="2300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600" y="1540058"/>
            <a:ext cx="3081202" cy="192575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714200" y="476672"/>
            <a:ext cx="396172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sz="2100" b="1" dirty="0">
                <a:solidFill>
                  <a:srgbClr val="0070C0"/>
                </a:solidFill>
                <a:ea typeface="Times New Roman" panose="02020603050405020304" pitchFamily="18" charset="0"/>
              </a:rPr>
              <a:t>«Үлкеннен  кішіге» жаттығуы </a:t>
            </a:r>
            <a:endParaRPr lang="ru-RU" sz="2100" b="1" dirty="0">
              <a:solidFill>
                <a:srgbClr val="0070C0"/>
              </a:solidFill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4EF60F13-6992-4967-B1CD-A0318DD61E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08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81"/>
    </mc:Choice>
    <mc:Fallback>
      <p:transition spd="slow" advTm="30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10D34E-F5F5-43E9-BF1F-1862D14959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76" t="4005" r="9050" b="24801"/>
          <a:stretch/>
        </p:blipFill>
        <p:spPr>
          <a:xfrm>
            <a:off x="519502" y="692696"/>
            <a:ext cx="8104996" cy="5184576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E375A5C9-3D87-4DC8-9978-B403478AB2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717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43"/>
    </mc:Choice>
    <mc:Fallback>
      <p:transition spd="slow" advTm="40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3DADFB-040E-4CAE-828C-BC0BFFC2FD10}"/>
              </a:ext>
            </a:extLst>
          </p:cNvPr>
          <p:cNvSpPr txBox="1"/>
          <p:nvPr/>
        </p:nvSpPr>
        <p:spPr>
          <a:xfrm flipH="1">
            <a:off x="215516" y="476672"/>
            <a:ext cx="87129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kk-KZ" sz="2400" dirty="0">
                <a:solidFill>
                  <a:schemeClr val="tx1"/>
                </a:solidFill>
              </a:rPr>
              <a:t>Жер бетінде 10-20-дан 100 млн</a:t>
            </a:r>
            <a:r>
              <a:rPr lang="ru-RU" sz="2400" dirty="0">
                <a:solidFill>
                  <a:schemeClr val="tx1"/>
                </a:solidFill>
              </a:rPr>
              <a:t>-</a:t>
            </a:r>
            <a:r>
              <a:rPr lang="kk-KZ" sz="2400" dirty="0">
                <a:solidFill>
                  <a:schemeClr val="tx1"/>
                </a:solidFill>
              </a:rPr>
              <a:t>ға дейін тірі организм түрлері бар. Тек адамға белгілі жәндіктер, энтомологтардың есептеуі бойынша 30-50 млн түрге жетеді.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kk-KZ" sz="2400" dirty="0">
                <a:solidFill>
                  <a:schemeClr val="tx1"/>
                </a:solidFill>
              </a:rPr>
              <a:t>Табиғат ананың жомарттығына қарамастан, Жер жаралғалы  ғаламшарды мекендейтін түрлердің </a:t>
            </a:r>
            <a:r>
              <a:rPr lang="ru-RU" sz="2400" dirty="0">
                <a:solidFill>
                  <a:schemeClr val="tx1"/>
                </a:solidFill>
              </a:rPr>
              <a:t>90-99</a:t>
            </a:r>
            <a:r>
              <a:rPr lang="kk-KZ" sz="2400" dirty="0">
                <a:solidFill>
                  <a:schemeClr val="tx1"/>
                </a:solidFill>
              </a:rPr>
              <a:t> пайызы жойылып кеткен! </a:t>
            </a:r>
            <a:endParaRPr lang="ru-KZ" sz="2400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407206-89B0-47DB-882D-BA4681AE3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2564904"/>
            <a:ext cx="5978438" cy="3985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id="{0745437B-01EF-4831-A684-0ECFDAB62F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80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118"/>
    </mc:Choice>
    <mc:Fallback>
      <p:transition spd="slow" advTm="80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2596D-09B6-4645-92C5-31B6E7CC3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867" y="313348"/>
            <a:ext cx="7880589" cy="739388"/>
          </a:xfrm>
        </p:spPr>
        <p:txBody>
          <a:bodyPr>
            <a:noAutofit/>
          </a:bodyPr>
          <a:lstStyle/>
          <a:p>
            <a:r>
              <a:rPr lang="kk-KZ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Жер ғаламшарында жанды табиғат күрделі құрылған. </a:t>
            </a:r>
            <a:endParaRPr lang="ru-KZ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B77D76-7A3F-4A28-AC76-9DBF81BE4F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67491"/>
            <a:ext cx="6841716" cy="5377161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B2444688-7F3C-4FE5-A711-BF111F75A6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38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31"/>
    </mc:Choice>
    <mc:Fallback>
      <p:transition spd="slow" advTm="29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51630" y="1196752"/>
            <a:ext cx="804073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C00000"/>
                </a:solidFill>
                <a:cs typeface="Times New Roman" panose="02020603050405020304" pitchFamily="18" charset="0"/>
              </a:rPr>
              <a:t>Тіршілік</a:t>
            </a:r>
            <a:r>
              <a:rPr lang="ru-RU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cs typeface="Times New Roman" panose="02020603050405020304" pitchFamily="18" charset="0"/>
              </a:rPr>
              <a:t>деңгейлері</a:t>
            </a:r>
            <a:r>
              <a:rPr lang="ru-RU" dirty="0">
                <a:solidFill>
                  <a:srgbClr val="C00000"/>
                </a:solidFill>
                <a:cs typeface="Times New Roman" panose="02020603050405020304" pitchFamily="18" charset="0"/>
              </a:rPr>
              <a:t>:</a:t>
            </a:r>
          </a:p>
          <a:p>
            <a:endParaRPr lang="ru-RU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dirty="0">
                <a:cs typeface="Times New Roman" panose="02020603050405020304" pitchFamily="18" charset="0"/>
              </a:rPr>
              <a:t>молекулалық</a:t>
            </a:r>
            <a:r>
              <a:rPr lang="kk-KZ" sz="2400" dirty="0">
                <a:cs typeface="Times New Roman" panose="02020603050405020304" pitchFamily="18" charset="0"/>
              </a:rPr>
              <a:t>;</a:t>
            </a:r>
            <a:endParaRPr lang="ru-RU" sz="2400" dirty="0"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dirty="0">
                <a:cs typeface="Times New Roman" panose="02020603050405020304" pitchFamily="18" charset="0"/>
              </a:rPr>
              <a:t>жасушалық (</a:t>
            </a:r>
            <a:r>
              <a:rPr lang="ru-RU" sz="2400" dirty="0" err="1">
                <a:cs typeface="Times New Roman" panose="02020603050405020304" pitchFamily="18" charset="0"/>
              </a:rPr>
              <a:t>клеткалық</a:t>
            </a:r>
            <a:r>
              <a:rPr lang="ru-RU" sz="2400" dirty="0">
                <a:cs typeface="Times New Roman" panose="02020603050405020304" pitchFamily="18" charset="0"/>
              </a:rPr>
              <a:t>);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dirty="0" err="1">
                <a:cs typeface="Times New Roman" panose="02020603050405020304" pitchFamily="18" charset="0"/>
              </a:rPr>
              <a:t>ұлпалық</a:t>
            </a:r>
            <a:r>
              <a:rPr lang="ru-RU" sz="2400" dirty="0"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cs typeface="Times New Roman" panose="02020603050405020304" pitchFamily="18" charset="0"/>
              </a:rPr>
              <a:t>мүшелік</a:t>
            </a:r>
            <a:r>
              <a:rPr lang="ru-RU" sz="2400" dirty="0">
                <a:cs typeface="Times New Roman" panose="02020603050405020304" pitchFamily="18" charset="0"/>
              </a:rPr>
              <a:t>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dirty="0" err="1">
                <a:cs typeface="Times New Roman" panose="02020603050405020304" pitchFamily="18" charset="0"/>
              </a:rPr>
              <a:t>ағзалык</a:t>
            </a:r>
            <a:r>
              <a:rPr lang="ru-RU" sz="2400" dirty="0">
                <a:cs typeface="Times New Roman" panose="02020603050405020304" pitchFamily="18" charset="0"/>
              </a:rPr>
              <a:t>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dirty="0" err="1">
                <a:cs typeface="Times New Roman" panose="02020603050405020304" pitchFamily="18" charset="0"/>
              </a:rPr>
              <a:t>популяциялық</a:t>
            </a:r>
            <a:r>
              <a:rPr lang="ru-RU" sz="2400" dirty="0">
                <a:cs typeface="Times New Roman" panose="02020603050405020304" pitchFamily="18" charset="0"/>
              </a:rPr>
              <a:t>- </a:t>
            </a:r>
            <a:r>
              <a:rPr lang="ru-RU" sz="2400" dirty="0" err="1">
                <a:cs typeface="Times New Roman" panose="02020603050405020304" pitchFamily="18" charset="0"/>
              </a:rPr>
              <a:t>түрлік</a:t>
            </a:r>
            <a:r>
              <a:rPr lang="ru-RU" sz="2400" dirty="0">
                <a:cs typeface="Times New Roman" panose="02020603050405020304" pitchFamily="18" charset="0"/>
              </a:rPr>
              <a:t>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dirty="0" err="1">
                <a:cs typeface="Times New Roman" panose="02020603050405020304" pitchFamily="18" charset="0"/>
              </a:rPr>
              <a:t>биогеоценоздық</a:t>
            </a:r>
            <a:r>
              <a:rPr lang="ru-RU" sz="2400" dirty="0">
                <a:cs typeface="Times New Roman" panose="02020603050405020304" pitchFamily="18" charset="0"/>
              </a:rPr>
              <a:t>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dirty="0" err="1">
                <a:cs typeface="Times New Roman" panose="02020603050405020304" pitchFamily="18" charset="0"/>
              </a:rPr>
              <a:t>биосфералық</a:t>
            </a:r>
            <a:r>
              <a:rPr lang="ru-RU" sz="2400" dirty="0">
                <a:cs typeface="Times New Roman" panose="02020603050405020304" pitchFamily="18" charset="0"/>
              </a:rPr>
              <a:t> 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cs typeface="Times New Roman" panose="02020603050405020304" pitchFamily="18" charset="0"/>
              </a:rPr>
              <a:t>деп</a:t>
            </a:r>
            <a:r>
              <a:rPr lang="ru-RU" sz="2800" dirty="0"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cs typeface="Times New Roman" panose="02020603050405020304" pitchFamily="18" charset="0"/>
              </a:rPr>
              <a:t>бөлінеді</a:t>
            </a:r>
            <a:r>
              <a:rPr lang="ru-RU" sz="2800" dirty="0">
                <a:cs typeface="Times New Roman" panose="02020603050405020304" pitchFamily="18" charset="0"/>
              </a:rPr>
              <a:t>.</a:t>
            </a:r>
            <a:endParaRPr lang="ru-RU" sz="2800" b="0" i="0" dirty="0">
              <a:effectLst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79712" y="230417"/>
            <a:ext cx="63054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Терминдермен жұмыс</a:t>
            </a: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62431C4C-E6F0-4DFA-8DAE-03BE2B649B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28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53"/>
    </mc:Choice>
    <mc:Fallback>
      <p:transition spd="slow" advTm="19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Заголовок 1"/>
          <p:cNvSpPr>
            <a:spLocks noGrp="1"/>
          </p:cNvSpPr>
          <p:nvPr>
            <p:ph type="title"/>
          </p:nvPr>
        </p:nvSpPr>
        <p:spPr>
          <a:xfrm>
            <a:off x="2267744" y="347968"/>
            <a:ext cx="6566596" cy="553834"/>
          </a:xfrm>
        </p:spPr>
        <p:txBody>
          <a:bodyPr/>
          <a:lstStyle/>
          <a:p>
            <a:pPr eaLnBrk="1" hangingPunct="1"/>
            <a:r>
              <a:rPr lang="kk-KZ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Молекулалық деңгей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354138"/>
            <a:ext cx="2049016" cy="52432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28528" y="1135571"/>
            <a:ext cx="660581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/>
              <a:t>        </a:t>
            </a:r>
            <a:r>
              <a:rPr lang="ru-RU" sz="2800" dirty="0" err="1"/>
              <a:t>Бұл</a:t>
            </a:r>
            <a:r>
              <a:rPr lang="ru-RU" sz="2800" dirty="0"/>
              <a:t> — </a:t>
            </a:r>
            <a:r>
              <a:rPr lang="ru-RU" sz="2800" dirty="0" err="1"/>
              <a:t>тіршілікке</a:t>
            </a:r>
            <a:r>
              <a:rPr lang="ru-RU" sz="2800" dirty="0"/>
              <a:t> </a:t>
            </a:r>
            <a:r>
              <a:rPr lang="ru-RU" sz="2800" dirty="0" err="1"/>
              <a:t>тән</a:t>
            </a:r>
            <a:r>
              <a:rPr lang="ru-RU" sz="2800" dirty="0"/>
              <a:t> </a:t>
            </a:r>
            <a:r>
              <a:rPr lang="ru-RU" sz="2800" dirty="0" err="1"/>
              <a:t>бастапқы</a:t>
            </a:r>
            <a:r>
              <a:rPr lang="ru-RU" sz="2800" dirty="0"/>
              <a:t>   </a:t>
            </a:r>
            <a:r>
              <a:rPr lang="ru-RU" sz="2800" b="1" dirty="0" err="1"/>
              <a:t>ең</a:t>
            </a:r>
            <a:r>
              <a:rPr lang="ru-RU" sz="2800" b="1" dirty="0"/>
              <a:t> </a:t>
            </a:r>
            <a:r>
              <a:rPr lang="ru-RU" sz="2800" b="1" dirty="0" err="1"/>
              <a:t>қарапайым</a:t>
            </a:r>
            <a:r>
              <a:rPr lang="ru-RU" sz="2800" b="1" dirty="0"/>
              <a:t> деңгей</a:t>
            </a:r>
            <a:r>
              <a:rPr lang="ru-RU" sz="2800" dirty="0"/>
              <a:t>. </a:t>
            </a:r>
            <a:r>
              <a:rPr lang="ru-RU" sz="2800" dirty="0" err="1"/>
              <a:t>Кез</a:t>
            </a:r>
            <a:r>
              <a:rPr lang="ru-RU" sz="2800" dirty="0"/>
              <a:t> </a:t>
            </a:r>
            <a:r>
              <a:rPr lang="ru-RU" sz="2800" dirty="0" err="1"/>
              <a:t>келген</a:t>
            </a:r>
            <a:r>
              <a:rPr lang="ru-RU" sz="2800" dirty="0"/>
              <a:t> тірі </a:t>
            </a:r>
            <a:r>
              <a:rPr lang="ru-RU" sz="2800" dirty="0" err="1"/>
              <a:t>ағза</a:t>
            </a:r>
            <a:r>
              <a:rPr lang="ru-RU" sz="2800" dirty="0"/>
              <a:t> </a:t>
            </a:r>
            <a:r>
              <a:rPr lang="ru-RU" sz="2800" dirty="0" err="1"/>
              <a:t>құрылысының</a:t>
            </a:r>
            <a:r>
              <a:rPr lang="ru-RU" sz="2800" dirty="0"/>
              <a:t> </a:t>
            </a:r>
            <a:r>
              <a:rPr lang="ru-RU" sz="2800" dirty="0" err="1"/>
              <a:t>қарапайымдылығына</a:t>
            </a:r>
            <a:r>
              <a:rPr lang="ru-RU" sz="2800" dirty="0"/>
              <a:t> </a:t>
            </a:r>
            <a:r>
              <a:rPr lang="ru-RU" sz="2800" dirty="0" err="1"/>
              <a:t>немесе</a:t>
            </a:r>
            <a:r>
              <a:rPr lang="ru-RU" sz="2800" dirty="0"/>
              <a:t> </a:t>
            </a:r>
            <a:r>
              <a:rPr lang="ru-RU" sz="2800" dirty="0" err="1"/>
              <a:t>күрделілігіне</a:t>
            </a:r>
            <a:r>
              <a:rPr lang="ru-RU" sz="2800" dirty="0"/>
              <a:t> </a:t>
            </a:r>
            <a:r>
              <a:rPr lang="ru-RU" sz="2800" dirty="0" err="1"/>
              <a:t>қарамай</a:t>
            </a:r>
            <a:r>
              <a:rPr lang="ru-RU" sz="2800" dirty="0"/>
              <a:t>, оның </a:t>
            </a:r>
            <a:r>
              <a:rPr lang="ru-RU" sz="2800" dirty="0" err="1"/>
              <a:t>бәрі</a:t>
            </a:r>
            <a:r>
              <a:rPr lang="ru-RU" sz="2800" dirty="0"/>
              <a:t> де </a:t>
            </a:r>
            <a:r>
              <a:rPr lang="ru-RU" sz="2800" dirty="0" err="1"/>
              <a:t>біркелкі</a:t>
            </a:r>
            <a:r>
              <a:rPr lang="ru-RU" sz="2800" dirty="0"/>
              <a:t> молекулалық </a:t>
            </a:r>
            <a:r>
              <a:rPr lang="ru-RU" sz="2800" dirty="0" err="1"/>
              <a:t>қосылыстардан</a:t>
            </a:r>
            <a:r>
              <a:rPr lang="ru-RU" sz="2800" dirty="0"/>
              <a:t> тұрады. </a:t>
            </a:r>
            <a:r>
              <a:rPr lang="ru-RU" sz="2800" dirty="0" err="1"/>
              <a:t>Оған</a:t>
            </a:r>
            <a:r>
              <a:rPr lang="ru-RU" sz="2800" dirty="0"/>
              <a:t> </a:t>
            </a:r>
            <a:r>
              <a:rPr lang="ru-RU" sz="2800" dirty="0" err="1"/>
              <a:t>мысал</a:t>
            </a:r>
            <a:r>
              <a:rPr lang="ru-RU" sz="2800" dirty="0"/>
              <a:t> </a:t>
            </a:r>
            <a:r>
              <a:rPr lang="ru-RU" sz="2800" dirty="0" err="1"/>
              <a:t>ретінде</a:t>
            </a:r>
            <a:r>
              <a:rPr lang="ru-RU" sz="2800" dirty="0"/>
              <a:t> нуклеин </a:t>
            </a:r>
            <a:r>
              <a:rPr lang="ru-RU" sz="2800" dirty="0" err="1"/>
              <a:t>қышқылдарын</a:t>
            </a:r>
            <a:r>
              <a:rPr lang="ru-RU" sz="2800" dirty="0"/>
              <a:t>, </a:t>
            </a:r>
            <a:r>
              <a:rPr lang="ru-RU" sz="2800" dirty="0" err="1"/>
              <a:t>нәруыздардың</a:t>
            </a:r>
            <a:r>
              <a:rPr lang="ru-RU" sz="2800" dirty="0"/>
              <a:t>, </a:t>
            </a:r>
            <a:r>
              <a:rPr lang="ru-RU" sz="2800" dirty="0" err="1"/>
              <a:t>көмірсулардың</a:t>
            </a:r>
            <a:r>
              <a:rPr lang="ru-RU" sz="2800" dirty="0"/>
              <a:t>, </a:t>
            </a:r>
            <a:r>
              <a:rPr lang="ru-RU" sz="2800" dirty="0" err="1"/>
              <a:t>т.б</a:t>
            </a:r>
            <a:r>
              <a:rPr lang="ru-RU" sz="2800" dirty="0"/>
              <a:t>. </a:t>
            </a:r>
            <a:r>
              <a:rPr lang="ru-RU" sz="2800" dirty="0" err="1"/>
              <a:t>органикалық</a:t>
            </a:r>
            <a:r>
              <a:rPr lang="ru-RU" sz="2800" dirty="0"/>
              <a:t> және </a:t>
            </a:r>
            <a:r>
              <a:rPr lang="ru-RU" sz="2800" dirty="0" err="1"/>
              <a:t>бейорганикалық</a:t>
            </a:r>
            <a:r>
              <a:rPr lang="ru-RU" sz="2800" dirty="0"/>
              <a:t> </a:t>
            </a:r>
            <a:r>
              <a:rPr lang="ru-RU" sz="2800" dirty="0" err="1"/>
              <a:t>заттардың</a:t>
            </a:r>
            <a:r>
              <a:rPr lang="ru-RU" sz="2800" dirty="0"/>
              <a:t> </a:t>
            </a:r>
            <a:r>
              <a:rPr lang="ru-RU" sz="2800" dirty="0" err="1"/>
              <a:t>күрделі</a:t>
            </a:r>
            <a:r>
              <a:rPr lang="ru-RU" sz="2800" dirty="0"/>
              <a:t> </a:t>
            </a:r>
            <a:r>
              <a:rPr lang="ru-RU" sz="2800" dirty="0" err="1"/>
              <a:t>молекулалар</a:t>
            </a:r>
            <a:r>
              <a:rPr lang="ru-RU" sz="2800" dirty="0"/>
              <a:t> </a:t>
            </a:r>
            <a:r>
              <a:rPr lang="ru-RU" sz="2800" dirty="0" err="1"/>
              <a:t>жиынтығын</a:t>
            </a:r>
            <a:r>
              <a:rPr lang="ru-RU" sz="2800" dirty="0"/>
              <a:t> </a:t>
            </a:r>
            <a:r>
              <a:rPr lang="ru-RU" sz="2800" dirty="0" err="1"/>
              <a:t>атауға</a:t>
            </a:r>
            <a:r>
              <a:rPr lang="ru-RU" sz="2800" dirty="0"/>
              <a:t> </a:t>
            </a:r>
            <a:r>
              <a:rPr lang="ru-RU" sz="2800" dirty="0" err="1"/>
              <a:t>болады</a:t>
            </a:r>
            <a:r>
              <a:rPr lang="ru-RU" sz="2800" dirty="0"/>
              <a:t>. </a:t>
            </a: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C00DCBCA-F576-4683-8383-D82CA2AA36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948"/>
    </mc:Choice>
    <mc:Fallback>
      <p:transition spd="slow" advTm="39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3038</TotalTime>
  <Words>1129</Words>
  <Application>Microsoft Office PowerPoint</Application>
  <PresentationFormat>Экран (4:3)</PresentationFormat>
  <Paragraphs>138</Paragraphs>
  <Slides>26</Slides>
  <Notes>1</Notes>
  <HiddenSlides>0</HiddenSlides>
  <MMClips>25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Calibri</vt:lpstr>
      <vt:lpstr>Corbel</vt:lpstr>
      <vt:lpstr>Times New Roman</vt:lpstr>
      <vt:lpstr>Wingdings</vt:lpstr>
      <vt:lpstr>Базис</vt:lpstr>
      <vt:lpstr>«Суреттер туралы 3 сұрақ» әдісі </vt:lpstr>
      <vt:lpstr>Оқу мақсаты:  5.4.2.2. тірі ағзалардың құрылымдық деңгейлерін  сипаттау</vt:lpstr>
      <vt:lpstr>Сабақ мақсаты:  тірі организмдердің тіршілік ету деңгейін сипаттау.</vt:lpstr>
      <vt:lpstr>Презентация PowerPoint</vt:lpstr>
      <vt:lpstr>Презентация PowerPoint</vt:lpstr>
      <vt:lpstr>Презентация PowerPoint</vt:lpstr>
      <vt:lpstr>Жер ғаламшарында жанды табиғат күрделі құрылған. </vt:lpstr>
      <vt:lpstr>Презентация PowerPoint</vt:lpstr>
      <vt:lpstr>1. Молекулалық деңгей</vt:lpstr>
      <vt:lpstr>Презентация PowerPoint</vt:lpstr>
      <vt:lpstr>Бір жасушалы организмдер</vt:lpstr>
      <vt:lpstr>3. Ұлпалық деңгей.</vt:lpstr>
      <vt:lpstr>4. Мүшелік деңгей. </vt:lpstr>
      <vt:lpstr>Презентация PowerPoint</vt:lpstr>
      <vt:lpstr>6. Популяциялық-түрлік деңгей.</vt:lpstr>
      <vt:lpstr>7. Биогеоценоздық деңгей</vt:lpstr>
      <vt:lpstr>8. Биосфералық деңгей</vt:lpstr>
      <vt:lpstr>Биосфераның бір-бірімен байланысты бөліктерін дұрыс ретпен атап, түсінідір. </vt:lpstr>
      <vt:lpstr>Дұрыс жауап </vt:lpstr>
      <vt:lpstr>Тапсырма 2: Мына мысалдарды деңгейлермен  сәйкестендіріңіз</vt:lpstr>
      <vt:lpstr>Дұрыс жауап</vt:lpstr>
      <vt:lpstr>Суреттерге назар аударып, биоценоз қауымдастығының арасындағы байланысты түсіндір</vt:lpstr>
      <vt:lpstr>Аяқталмаған сөйлемдер:</vt:lpstr>
      <vt:lpstr>Аяқталмаған сөйлемдер:</vt:lpstr>
      <vt:lpstr>Рефлексия</vt:lpstr>
      <vt:lpstr>Дереккөздер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Тыныс алу мүшелері</dc:title>
  <dc:creator>Гулсая Есенгалиева</dc:creator>
  <cp:lastModifiedBy>Сая Нурбаева</cp:lastModifiedBy>
  <cp:revision>210</cp:revision>
  <dcterms:created xsi:type="dcterms:W3CDTF">2013-02-19T08:53:35Z</dcterms:created>
  <dcterms:modified xsi:type="dcterms:W3CDTF">2021-02-17T07:03:36Z</dcterms:modified>
</cp:coreProperties>
</file>