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8" r:id="rId32"/>
    <p:sldId id="286" r:id="rId33"/>
    <p:sldId id="287" r:id="rId34"/>
  </p:sldIdLst>
  <p:sldSz cx="9144000" cy="5143500" type="screen16x9"/>
  <p:notesSz cx="6858000" cy="9144000"/>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799661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303b646a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303b646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93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aa570280e8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aa570280e8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76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a570280e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aa570280e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71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a570280e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a570280e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004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b786bdfa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b786bdfa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447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b786bdfa0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b786bdfa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4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a570280e8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a570280e8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671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a570280e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aa570280e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388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a570280e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aa570280e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353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aa570280e8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aa570280e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07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a570280e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aa570280e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91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a570280e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a570280e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037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a570280e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a570280e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37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a570280e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a570280e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89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b786bdfa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b786bdfa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947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b786bdfa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b786bdfa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75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aa570280e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aa570280e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419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aa570280e8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aa570280e8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778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a570280e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aa570280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299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ab786bdfa0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ab786bdfa0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248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b786bdfa0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b786bdfa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570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b786bdfa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ab786bdfa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1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a570280e8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a570280e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457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ab786bdfa0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ab786bdfa0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276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ab786bdfa0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ab786bdfa0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807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aa570280e8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aa570280e8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058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a570280e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a570280e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03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ab786bdfa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ab786bdfa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95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37ba46a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b37ba46a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41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37ba46a1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37ba46a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40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37ba46a1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37ba46a1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462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303b646a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303b646a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76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303b646a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303b646a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98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323425" y="327450"/>
            <a:ext cx="8497158" cy="968650"/>
          </a:xfrm>
          <a:prstGeom prst="rect">
            <a:avLst/>
          </a:prstGeom>
        </p:spPr>
        <p:txBody>
          <a:bodyPr>
            <a:prstTxWarp prst="textPlain">
              <a:avLst/>
            </a:prstTxWarp>
          </a:bodyPr>
          <a:lstStyle/>
          <a:p>
            <a:pPr lvl="0" algn="ctr"/>
            <a:r>
              <a:rPr b="1" i="0" dirty="0">
                <a:ln w="9525" cap="flat" cmpd="sng">
                  <a:solidFill>
                    <a:schemeClr val="accent5"/>
                  </a:solidFill>
                  <a:prstDash val="solid"/>
                  <a:round/>
                  <a:headEnd type="none" w="sm" len="sm"/>
                  <a:tailEnd type="none" w="sm" len="sm"/>
                </a:ln>
                <a:gradFill>
                  <a:gsLst>
                    <a:gs pos="0">
                      <a:srgbClr val="DFE9FB"/>
                    </a:gs>
                    <a:gs pos="100000">
                      <a:srgbClr val="6E9BE7"/>
                    </a:gs>
                  </a:gsLst>
                  <a:lin ang="5400012" scaled="0"/>
                </a:gradFill>
                <a:latin typeface="Georgia"/>
              </a:rPr>
              <a:t>The fisherman and the fish</a:t>
            </a:r>
          </a:p>
        </p:txBody>
      </p:sp>
      <p:pic>
        <p:nvPicPr>
          <p:cNvPr id="55" name="Google Shape;55;p13"/>
          <p:cNvPicPr preferRelativeResize="0"/>
          <p:nvPr/>
        </p:nvPicPr>
        <p:blipFill>
          <a:blip r:embed="rId3">
            <a:alphaModFix/>
          </a:blip>
          <a:stretch>
            <a:fillRect/>
          </a:stretch>
        </p:blipFill>
        <p:spPr>
          <a:xfrm>
            <a:off x="1939675" y="1475800"/>
            <a:ext cx="4886345" cy="354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p:nvPr/>
        </p:nvSpPr>
        <p:spPr>
          <a:xfrm>
            <a:off x="2661900" y="136425"/>
            <a:ext cx="3820200" cy="6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Self-evaluation</a:t>
            </a:r>
            <a:endParaRPr sz="2000" b="1">
              <a:solidFill>
                <a:schemeClr val="accent5"/>
              </a:solidFill>
              <a:latin typeface="Georgia"/>
              <a:ea typeface="Georgia"/>
              <a:cs typeface="Georgia"/>
              <a:sym typeface="Georgia"/>
            </a:endParaRPr>
          </a:p>
        </p:txBody>
      </p:sp>
      <p:pic>
        <p:nvPicPr>
          <p:cNvPr id="163" name="Google Shape;163;p22"/>
          <p:cNvPicPr preferRelativeResize="0"/>
          <p:nvPr/>
        </p:nvPicPr>
        <p:blipFill rotWithShape="1">
          <a:blip r:embed="rId3">
            <a:alphaModFix/>
          </a:blip>
          <a:srcRect b="7261"/>
          <a:stretch/>
        </p:blipFill>
        <p:spPr>
          <a:xfrm flipH="1">
            <a:off x="6085651" y="211488"/>
            <a:ext cx="2907674" cy="3083374"/>
          </a:xfrm>
          <a:prstGeom prst="rect">
            <a:avLst/>
          </a:prstGeom>
          <a:noFill/>
          <a:ln>
            <a:noFill/>
          </a:ln>
        </p:spPr>
      </p:pic>
      <p:pic>
        <p:nvPicPr>
          <p:cNvPr id="164" name="Google Shape;164;p22"/>
          <p:cNvPicPr preferRelativeResize="0"/>
          <p:nvPr/>
        </p:nvPicPr>
        <p:blipFill rotWithShape="1">
          <a:blip r:embed="rId4">
            <a:alphaModFix/>
          </a:blip>
          <a:srcRect l="12445" r="9478" b="31907"/>
          <a:stretch/>
        </p:blipFill>
        <p:spPr>
          <a:xfrm>
            <a:off x="5184450" y="3049250"/>
            <a:ext cx="3959550" cy="1778525"/>
          </a:xfrm>
          <a:prstGeom prst="rect">
            <a:avLst/>
          </a:prstGeom>
          <a:noFill/>
          <a:ln>
            <a:noFill/>
          </a:ln>
        </p:spPr>
      </p:pic>
      <p:sp>
        <p:nvSpPr>
          <p:cNvPr id="165" name="Google Shape;165;p22"/>
          <p:cNvSpPr/>
          <p:nvPr/>
        </p:nvSpPr>
        <p:spPr>
          <a:xfrm>
            <a:off x="300150" y="736725"/>
            <a:ext cx="4884300" cy="3383400"/>
          </a:xfrm>
          <a:prstGeom prst="flowChartMagneticTap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Clr>
                <a:schemeClr val="dk1"/>
              </a:buClr>
              <a:buSzPts val="1100"/>
              <a:buFont typeface="Arial"/>
              <a:buNone/>
            </a:pPr>
            <a:r>
              <a:rPr lang="ru" sz="1600" b="1" i="1">
                <a:solidFill>
                  <a:srgbClr val="FFFFFF"/>
                </a:solidFill>
                <a:latin typeface="Georgia"/>
                <a:ea typeface="Georgia"/>
                <a:cs typeface="Georgia"/>
                <a:sym typeface="Georgia"/>
              </a:rPr>
              <a:t>The golden fish grants you:</a:t>
            </a:r>
            <a:endParaRPr sz="1600" b="1" i="1">
              <a:solidFill>
                <a:srgbClr val="FFFFFF"/>
              </a:solidFill>
              <a:latin typeface="Georgia"/>
              <a:ea typeface="Georgia"/>
              <a:cs typeface="Georgia"/>
              <a:sym typeface="Georgia"/>
            </a:endParaRPr>
          </a:p>
          <a:p>
            <a:pPr marL="457200" lvl="0" indent="-330200" algn="just" rtl="0">
              <a:lnSpc>
                <a:spcPct val="115000"/>
              </a:lnSpc>
              <a:spcBef>
                <a:spcPts val="0"/>
              </a:spcBef>
              <a:spcAft>
                <a:spcPts val="0"/>
              </a:spcAft>
              <a:buClr>
                <a:srgbClr val="FFFFFF"/>
              </a:buClr>
              <a:buSzPts val="1600"/>
              <a:buFont typeface="Georgia"/>
              <a:buChar char="❖"/>
            </a:pPr>
            <a:r>
              <a:rPr lang="ru" sz="1600" b="1" i="1">
                <a:solidFill>
                  <a:srgbClr val="FFFFFF"/>
                </a:solidFill>
                <a:latin typeface="Georgia"/>
                <a:ea typeface="Georgia"/>
                <a:cs typeface="Georgia"/>
                <a:sym typeface="Georgia"/>
              </a:rPr>
              <a:t>3 wishes</a:t>
            </a:r>
            <a:r>
              <a:rPr lang="ru" sz="1600" i="1">
                <a:solidFill>
                  <a:srgbClr val="FFFFFF"/>
                </a:solidFill>
                <a:latin typeface="Georgia"/>
                <a:ea typeface="Georgia"/>
                <a:cs typeface="Georgia"/>
                <a:sym typeface="Georgia"/>
              </a:rPr>
              <a:t> if you get 5-6 correct answers;</a:t>
            </a:r>
            <a:endParaRPr sz="1600" i="1">
              <a:solidFill>
                <a:srgbClr val="FFFFFF"/>
              </a:solidFill>
              <a:latin typeface="Georgia"/>
              <a:ea typeface="Georgia"/>
              <a:cs typeface="Georgia"/>
              <a:sym typeface="Georgia"/>
            </a:endParaRPr>
          </a:p>
          <a:p>
            <a:pPr marL="457200" lvl="0" indent="-330200" algn="just" rtl="0">
              <a:lnSpc>
                <a:spcPct val="115000"/>
              </a:lnSpc>
              <a:spcBef>
                <a:spcPts val="0"/>
              </a:spcBef>
              <a:spcAft>
                <a:spcPts val="0"/>
              </a:spcAft>
              <a:buClr>
                <a:srgbClr val="FFFFFF"/>
              </a:buClr>
              <a:buSzPts val="1600"/>
              <a:buFont typeface="Georgia"/>
              <a:buChar char="❖"/>
            </a:pPr>
            <a:r>
              <a:rPr lang="ru" sz="1600" b="1" i="1">
                <a:solidFill>
                  <a:srgbClr val="FFFFFF"/>
                </a:solidFill>
                <a:latin typeface="Georgia"/>
                <a:ea typeface="Georgia"/>
                <a:cs typeface="Georgia"/>
                <a:sym typeface="Georgia"/>
              </a:rPr>
              <a:t>2 wishes</a:t>
            </a:r>
            <a:r>
              <a:rPr lang="ru" sz="1600" i="1">
                <a:solidFill>
                  <a:srgbClr val="FFFFFF"/>
                </a:solidFill>
                <a:latin typeface="Georgia"/>
                <a:ea typeface="Georgia"/>
                <a:cs typeface="Georgia"/>
                <a:sym typeface="Georgia"/>
              </a:rPr>
              <a:t> if you get 3-4 correct answers;</a:t>
            </a:r>
            <a:endParaRPr sz="1600" i="1">
              <a:solidFill>
                <a:srgbClr val="FFFFFF"/>
              </a:solidFill>
              <a:latin typeface="Georgia"/>
              <a:ea typeface="Georgia"/>
              <a:cs typeface="Georgia"/>
              <a:sym typeface="Georgia"/>
            </a:endParaRPr>
          </a:p>
          <a:p>
            <a:pPr marL="457200" lvl="0" indent="-330200" algn="just" rtl="0">
              <a:lnSpc>
                <a:spcPct val="115000"/>
              </a:lnSpc>
              <a:spcBef>
                <a:spcPts val="0"/>
              </a:spcBef>
              <a:spcAft>
                <a:spcPts val="0"/>
              </a:spcAft>
              <a:buClr>
                <a:srgbClr val="FFFFFF"/>
              </a:buClr>
              <a:buSzPts val="1600"/>
              <a:buFont typeface="Georgia"/>
              <a:buChar char="❖"/>
            </a:pPr>
            <a:r>
              <a:rPr lang="ru" sz="1600" b="1" i="1">
                <a:solidFill>
                  <a:srgbClr val="FFFFFF"/>
                </a:solidFill>
                <a:latin typeface="Georgia"/>
                <a:ea typeface="Georgia"/>
                <a:cs typeface="Georgia"/>
                <a:sym typeface="Georgia"/>
              </a:rPr>
              <a:t>1 wish</a:t>
            </a:r>
            <a:r>
              <a:rPr lang="ru" sz="1600" i="1">
                <a:solidFill>
                  <a:srgbClr val="FFFFFF"/>
                </a:solidFill>
                <a:latin typeface="Georgia"/>
                <a:ea typeface="Georgia"/>
                <a:cs typeface="Georgia"/>
                <a:sym typeface="Georgia"/>
              </a:rPr>
              <a:t> if you get 1-2 correct answers.</a:t>
            </a:r>
            <a:endParaRPr>
              <a:solidFill>
                <a:schemeClr val="dk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p:nvPr/>
        </p:nvSpPr>
        <p:spPr>
          <a:xfrm>
            <a:off x="5306525" y="1773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first passage of “the fisherman and the fish” story</a:t>
            </a:r>
            <a:endParaRPr sz="2000" b="1">
              <a:solidFill>
                <a:schemeClr val="accent5"/>
              </a:solidFill>
              <a:latin typeface="Georgia"/>
              <a:ea typeface="Georgia"/>
              <a:cs typeface="Georgia"/>
              <a:sym typeface="Georgia"/>
            </a:endParaRPr>
          </a:p>
        </p:txBody>
      </p:sp>
      <p:sp>
        <p:nvSpPr>
          <p:cNvPr id="171" name="Google Shape;171;p23"/>
          <p:cNvSpPr txBox="1"/>
          <p:nvPr/>
        </p:nvSpPr>
        <p:spPr>
          <a:xfrm>
            <a:off x="5702875" y="1405250"/>
            <a:ext cx="3441300" cy="3642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ru" sz="1500" b="1">
                <a:latin typeface="Georgia"/>
                <a:ea typeface="Georgia"/>
                <a:cs typeface="Georgia"/>
                <a:sym typeface="Georgia"/>
              </a:rPr>
              <a:t>Use the following sentences to complete the passage:</a:t>
            </a:r>
            <a:endParaRPr sz="1500" b="1">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My wife wants a new bucket.</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He let the fish go and walked home.</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the fisherman caught a golden fish.</a:t>
            </a:r>
            <a:endParaRPr sz="1500">
              <a:latin typeface="Georgia"/>
              <a:ea typeface="Georgia"/>
              <a:cs typeface="Georgia"/>
              <a:sym typeface="Georgia"/>
            </a:endParaRPr>
          </a:p>
        </p:txBody>
      </p:sp>
      <p:pic>
        <p:nvPicPr>
          <p:cNvPr id="172" name="Google Shape;172;p23"/>
          <p:cNvPicPr preferRelativeResize="0"/>
          <p:nvPr/>
        </p:nvPicPr>
        <p:blipFill rotWithShape="1">
          <a:blip r:embed="rId3">
            <a:alphaModFix/>
          </a:blip>
          <a:srcRect t="18002" b="12917"/>
          <a:stretch/>
        </p:blipFill>
        <p:spPr>
          <a:xfrm>
            <a:off x="6039500" y="3833925"/>
            <a:ext cx="2768050" cy="1214225"/>
          </a:xfrm>
          <a:prstGeom prst="rect">
            <a:avLst/>
          </a:prstGeom>
          <a:noFill/>
          <a:ln>
            <a:noFill/>
          </a:ln>
        </p:spPr>
      </p:pic>
      <p:pic>
        <p:nvPicPr>
          <p:cNvPr id="173" name="Google Shape;173;p23"/>
          <p:cNvPicPr preferRelativeResize="0"/>
          <p:nvPr/>
        </p:nvPicPr>
        <p:blipFill>
          <a:blip r:embed="rId4">
            <a:alphaModFix/>
          </a:blip>
          <a:stretch>
            <a:fillRect/>
          </a:stretch>
        </p:blipFill>
        <p:spPr>
          <a:xfrm rot="-833663" flipH="1">
            <a:off x="-205255" y="-18461"/>
            <a:ext cx="5674685" cy="5143522"/>
          </a:xfrm>
          <a:prstGeom prst="rect">
            <a:avLst/>
          </a:prstGeom>
          <a:noFill/>
          <a:ln>
            <a:noFill/>
          </a:ln>
        </p:spPr>
      </p:pic>
      <p:sp>
        <p:nvSpPr>
          <p:cNvPr id="174" name="Google Shape;174;p23"/>
          <p:cNvSpPr txBox="1"/>
          <p:nvPr/>
        </p:nvSpPr>
        <p:spPr>
          <a:xfrm rot="-242416">
            <a:off x="491172" y="416333"/>
            <a:ext cx="4509106" cy="4116335"/>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r>
              <a:rPr lang="ru" sz="1300">
                <a:latin typeface="Georgia"/>
                <a:ea typeface="Georgia"/>
                <a:cs typeface="Georgia"/>
                <a:sym typeface="Georgia"/>
              </a:rPr>
              <a:t>An old fisherman and his wife lived in a small house near the sea. They were very poor. One day, ………………………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"Please let me go,"said the fish, "and you can have anything you wish! "The fisherman was very surprised.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could speak!</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"Dear little fish,"said the old man, "I don't want anything!"</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 . He told his wife about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fool!"she shouted. "We need a new bucket!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Go back and ask for a bucket!</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"So the fisherman went back to the sea. It was calm. He called the golden fish and it swam up to him.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"What do you want, good man?"it asked.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 ,"said the fisherman.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can have your wish. Go home now,"said the fish and swam away. </a:t>
            </a:r>
            <a:endParaRPr sz="1300">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p:nvPr/>
        </p:nvSpPr>
        <p:spPr>
          <a:xfrm>
            <a:off x="5306525" y="1773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first passage of “the fisherman and the fish” story</a:t>
            </a:r>
            <a:endParaRPr sz="2000" b="1">
              <a:solidFill>
                <a:schemeClr val="accent5"/>
              </a:solidFill>
              <a:latin typeface="Georgia"/>
              <a:ea typeface="Georgia"/>
              <a:cs typeface="Georgia"/>
              <a:sym typeface="Georgia"/>
            </a:endParaRPr>
          </a:p>
        </p:txBody>
      </p:sp>
      <p:sp>
        <p:nvSpPr>
          <p:cNvPr id="180" name="Google Shape;180;p24"/>
          <p:cNvSpPr txBox="1"/>
          <p:nvPr/>
        </p:nvSpPr>
        <p:spPr>
          <a:xfrm>
            <a:off x="5702875" y="1405250"/>
            <a:ext cx="3441300" cy="3642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ru" sz="1500" b="1">
                <a:latin typeface="Georgia"/>
                <a:ea typeface="Georgia"/>
                <a:cs typeface="Georgia"/>
                <a:sym typeface="Georgia"/>
              </a:rPr>
              <a:t>Use the following sentences to complete the </a:t>
            </a:r>
            <a:r>
              <a:rPr lang="ru" sz="1500" b="1">
                <a:solidFill>
                  <a:schemeClr val="dk1"/>
                </a:solidFill>
                <a:latin typeface="Georgia"/>
                <a:ea typeface="Georgia"/>
                <a:cs typeface="Georgia"/>
                <a:sym typeface="Georgia"/>
              </a:rPr>
              <a:t>passage</a:t>
            </a:r>
            <a:r>
              <a:rPr lang="ru" sz="1500" b="1">
                <a:latin typeface="Georgia"/>
                <a:ea typeface="Georgia"/>
                <a:cs typeface="Georgia"/>
                <a:sym typeface="Georgia"/>
              </a:rPr>
              <a:t>:</a:t>
            </a:r>
            <a:endParaRPr sz="1500" b="1">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My wife wants a new bucket.</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He let the fish go and walked home.</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the fisherman caught a golden fish.</a:t>
            </a:r>
            <a:endParaRPr sz="1500">
              <a:latin typeface="Georgia"/>
              <a:ea typeface="Georgia"/>
              <a:cs typeface="Georgia"/>
              <a:sym typeface="Georgia"/>
            </a:endParaRPr>
          </a:p>
        </p:txBody>
      </p:sp>
      <p:pic>
        <p:nvPicPr>
          <p:cNvPr id="181" name="Google Shape;181;p24"/>
          <p:cNvPicPr preferRelativeResize="0"/>
          <p:nvPr/>
        </p:nvPicPr>
        <p:blipFill rotWithShape="1">
          <a:blip r:embed="rId3">
            <a:alphaModFix/>
          </a:blip>
          <a:srcRect t="18002" b="12917"/>
          <a:stretch/>
        </p:blipFill>
        <p:spPr>
          <a:xfrm>
            <a:off x="6039500" y="3833925"/>
            <a:ext cx="2768050" cy="1214225"/>
          </a:xfrm>
          <a:prstGeom prst="rect">
            <a:avLst/>
          </a:prstGeom>
          <a:noFill/>
          <a:ln>
            <a:noFill/>
          </a:ln>
        </p:spPr>
      </p:pic>
      <p:pic>
        <p:nvPicPr>
          <p:cNvPr id="182" name="Google Shape;182;p24"/>
          <p:cNvPicPr preferRelativeResize="0"/>
          <p:nvPr/>
        </p:nvPicPr>
        <p:blipFill>
          <a:blip r:embed="rId4">
            <a:alphaModFix/>
          </a:blip>
          <a:stretch>
            <a:fillRect/>
          </a:stretch>
        </p:blipFill>
        <p:spPr>
          <a:xfrm rot="-833663" flipH="1">
            <a:off x="-205255" y="-18461"/>
            <a:ext cx="5674685" cy="5143522"/>
          </a:xfrm>
          <a:prstGeom prst="rect">
            <a:avLst/>
          </a:prstGeom>
          <a:noFill/>
          <a:ln>
            <a:noFill/>
          </a:ln>
        </p:spPr>
      </p:pic>
      <p:sp>
        <p:nvSpPr>
          <p:cNvPr id="183" name="Google Shape;183;p24"/>
          <p:cNvSpPr txBox="1"/>
          <p:nvPr/>
        </p:nvSpPr>
        <p:spPr>
          <a:xfrm rot="-242416">
            <a:off x="491172" y="416333"/>
            <a:ext cx="4509106" cy="4116335"/>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r>
              <a:rPr lang="ru" sz="1300">
                <a:latin typeface="Georgia"/>
                <a:ea typeface="Georgia"/>
                <a:cs typeface="Georgia"/>
                <a:sym typeface="Georgia"/>
              </a:rPr>
              <a:t>An old fisherman and his wife lived in a small house near the sea. They were very poor. One day, </a:t>
            </a:r>
            <a:r>
              <a:rPr lang="ru" sz="1300" b="1">
                <a:solidFill>
                  <a:schemeClr val="accent5"/>
                </a:solidFill>
                <a:latin typeface="Georgia"/>
                <a:ea typeface="Georgia"/>
                <a:cs typeface="Georgia"/>
                <a:sym typeface="Georgia"/>
              </a:rPr>
              <a:t>the fisherman caught a golden fish.</a:t>
            </a:r>
            <a:endParaRPr sz="1300" b="1">
              <a:solidFill>
                <a:schemeClr val="accent5"/>
              </a:solidFill>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"Please let me go,"said the fish, "and you can have anything you wish! "The fisherman was very surprised.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could speak!</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"Dear little fish,"said the old man, "I don't want anything!"</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b="1">
                <a:solidFill>
                  <a:schemeClr val="accent5"/>
                </a:solidFill>
                <a:latin typeface="Georgia"/>
                <a:ea typeface="Georgia"/>
                <a:cs typeface="Georgia"/>
                <a:sym typeface="Georgia"/>
              </a:rPr>
              <a:t>………………………………...</a:t>
            </a:r>
            <a:r>
              <a:rPr lang="ru" sz="1300">
                <a:latin typeface="Georgia"/>
                <a:ea typeface="Georgia"/>
                <a:cs typeface="Georgia"/>
                <a:sym typeface="Georgia"/>
              </a:rPr>
              <a:t> He told his wife about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fool!"she shouted. "We need a new bucket!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Go back and ask for a bucket!</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"So the fisherman went back to the sea. It was calm. He called the golden fish and it swam up to him.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"What do you want, good man?"it asked.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b="1">
                <a:solidFill>
                  <a:schemeClr val="accent5"/>
                </a:solidFill>
                <a:latin typeface="Georgia"/>
                <a:ea typeface="Georgia"/>
                <a:cs typeface="Georgia"/>
                <a:sym typeface="Georgia"/>
              </a:rPr>
              <a:t>".................................................," </a:t>
            </a:r>
            <a:r>
              <a:rPr lang="ru" sz="1300">
                <a:latin typeface="Georgia"/>
                <a:ea typeface="Georgia"/>
                <a:cs typeface="Georgia"/>
                <a:sym typeface="Georgia"/>
              </a:rPr>
              <a:t>said the fisherman.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can have your wish. Go home now,"said the fish and swam away. </a:t>
            </a:r>
            <a:endParaRPr sz="1300">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p:nvPr/>
        </p:nvSpPr>
        <p:spPr>
          <a:xfrm>
            <a:off x="5306525" y="1773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first passage of “the fisherman and the fish” story</a:t>
            </a:r>
            <a:endParaRPr sz="2000" b="1">
              <a:solidFill>
                <a:schemeClr val="accent5"/>
              </a:solidFill>
              <a:latin typeface="Georgia"/>
              <a:ea typeface="Georgia"/>
              <a:cs typeface="Georgia"/>
              <a:sym typeface="Georgia"/>
            </a:endParaRPr>
          </a:p>
        </p:txBody>
      </p:sp>
      <p:sp>
        <p:nvSpPr>
          <p:cNvPr id="189" name="Google Shape;189;p25"/>
          <p:cNvSpPr txBox="1"/>
          <p:nvPr/>
        </p:nvSpPr>
        <p:spPr>
          <a:xfrm>
            <a:off x="5702875" y="1405250"/>
            <a:ext cx="3441300" cy="3642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ru" sz="1500" b="1">
                <a:latin typeface="Georgia"/>
                <a:ea typeface="Georgia"/>
                <a:cs typeface="Georgia"/>
                <a:sym typeface="Georgia"/>
              </a:rPr>
              <a:t>Use the following sentences to complete the </a:t>
            </a:r>
            <a:r>
              <a:rPr lang="ru" sz="1500" b="1">
                <a:solidFill>
                  <a:schemeClr val="dk1"/>
                </a:solidFill>
                <a:latin typeface="Georgia"/>
                <a:ea typeface="Georgia"/>
                <a:cs typeface="Georgia"/>
                <a:sym typeface="Georgia"/>
              </a:rPr>
              <a:t>passage</a:t>
            </a:r>
            <a:r>
              <a:rPr lang="ru" sz="1500" b="1">
                <a:latin typeface="Georgia"/>
                <a:ea typeface="Georgia"/>
                <a:cs typeface="Georgia"/>
                <a:sym typeface="Georgia"/>
              </a:rPr>
              <a:t>:</a:t>
            </a:r>
            <a:endParaRPr sz="1500" b="1">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My wife wants a new bucket.</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He let the fish go and walked home.</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the fisherman caught a golden fish.</a:t>
            </a:r>
            <a:endParaRPr sz="1500">
              <a:latin typeface="Georgia"/>
              <a:ea typeface="Georgia"/>
              <a:cs typeface="Georgia"/>
              <a:sym typeface="Georgia"/>
            </a:endParaRPr>
          </a:p>
        </p:txBody>
      </p:sp>
      <p:pic>
        <p:nvPicPr>
          <p:cNvPr id="190" name="Google Shape;190;p25"/>
          <p:cNvPicPr preferRelativeResize="0"/>
          <p:nvPr/>
        </p:nvPicPr>
        <p:blipFill rotWithShape="1">
          <a:blip r:embed="rId3">
            <a:alphaModFix/>
          </a:blip>
          <a:srcRect t="18002" b="12917"/>
          <a:stretch/>
        </p:blipFill>
        <p:spPr>
          <a:xfrm>
            <a:off x="6039500" y="3833925"/>
            <a:ext cx="2768050" cy="1214225"/>
          </a:xfrm>
          <a:prstGeom prst="rect">
            <a:avLst/>
          </a:prstGeom>
          <a:noFill/>
          <a:ln>
            <a:noFill/>
          </a:ln>
        </p:spPr>
      </p:pic>
      <p:pic>
        <p:nvPicPr>
          <p:cNvPr id="191" name="Google Shape;191;p25"/>
          <p:cNvPicPr preferRelativeResize="0"/>
          <p:nvPr/>
        </p:nvPicPr>
        <p:blipFill>
          <a:blip r:embed="rId4">
            <a:alphaModFix/>
          </a:blip>
          <a:stretch>
            <a:fillRect/>
          </a:stretch>
        </p:blipFill>
        <p:spPr>
          <a:xfrm rot="-833663" flipH="1">
            <a:off x="-205255" y="-18461"/>
            <a:ext cx="5674685" cy="5143522"/>
          </a:xfrm>
          <a:prstGeom prst="rect">
            <a:avLst/>
          </a:prstGeom>
          <a:noFill/>
          <a:ln>
            <a:noFill/>
          </a:ln>
        </p:spPr>
      </p:pic>
      <p:sp>
        <p:nvSpPr>
          <p:cNvPr id="192" name="Google Shape;192;p25"/>
          <p:cNvSpPr txBox="1"/>
          <p:nvPr/>
        </p:nvSpPr>
        <p:spPr>
          <a:xfrm rot="-242416">
            <a:off x="491172" y="416333"/>
            <a:ext cx="4509106" cy="4116335"/>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r>
              <a:rPr lang="ru" sz="1300">
                <a:latin typeface="Georgia"/>
                <a:ea typeface="Georgia"/>
                <a:cs typeface="Georgia"/>
                <a:sym typeface="Georgia"/>
              </a:rPr>
              <a:t>An old fisherman and his wife lived in a small house near the sea. They were very poor. One day, </a:t>
            </a:r>
            <a:r>
              <a:rPr lang="ru" sz="1300" b="1">
                <a:solidFill>
                  <a:schemeClr val="accent5"/>
                </a:solidFill>
                <a:latin typeface="Georgia"/>
                <a:ea typeface="Georgia"/>
                <a:cs typeface="Georgia"/>
                <a:sym typeface="Georgia"/>
              </a:rPr>
              <a:t>the fisherman caught a golden fish.</a:t>
            </a:r>
            <a:endParaRPr sz="1300" b="1">
              <a:solidFill>
                <a:schemeClr val="accent5"/>
              </a:solidFill>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"Please let me go,"said the fish, "and you can have anything you wish! "The fisherman was very surprised.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could speak!</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"Dear little fish,"said the old man, "I don't want anything!"</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b="1">
                <a:solidFill>
                  <a:schemeClr val="accent5"/>
                </a:solidFill>
                <a:latin typeface="Georgia"/>
                <a:ea typeface="Georgia"/>
                <a:cs typeface="Georgia"/>
                <a:sym typeface="Georgia"/>
              </a:rPr>
              <a:t>He let the fish go and walked home.</a:t>
            </a:r>
            <a:r>
              <a:rPr lang="ru" sz="1300">
                <a:latin typeface="Georgia"/>
                <a:ea typeface="Georgia"/>
                <a:cs typeface="Georgia"/>
                <a:sym typeface="Georgia"/>
              </a:rPr>
              <a:t> He told his wife about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fool!"she shouted. "We need a new bucket!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Go back and ask for a bucket!</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"So the fisherman went back to the sea. It was calm. He called the golden fish and it swam up to him.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"What do you want, good man?"it asked.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b="1">
                <a:solidFill>
                  <a:schemeClr val="accent5"/>
                </a:solidFill>
                <a:latin typeface="Georgia"/>
                <a:ea typeface="Georgia"/>
                <a:cs typeface="Georgia"/>
                <a:sym typeface="Georgia"/>
              </a:rPr>
              <a:t>"................................................," </a:t>
            </a:r>
            <a:r>
              <a:rPr lang="ru" sz="1300">
                <a:latin typeface="Georgia"/>
                <a:ea typeface="Georgia"/>
                <a:cs typeface="Georgia"/>
                <a:sym typeface="Georgia"/>
              </a:rPr>
              <a:t>said the fisherman.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can have your wish. Go home now,"said the fish and swam away. </a:t>
            </a:r>
            <a:endParaRPr sz="1300">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p:nvPr/>
        </p:nvSpPr>
        <p:spPr>
          <a:xfrm>
            <a:off x="5306525" y="1773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first passage of “the fisherman and the fish” story</a:t>
            </a:r>
            <a:endParaRPr sz="2000" b="1">
              <a:solidFill>
                <a:schemeClr val="accent5"/>
              </a:solidFill>
              <a:latin typeface="Georgia"/>
              <a:ea typeface="Georgia"/>
              <a:cs typeface="Georgia"/>
              <a:sym typeface="Georgia"/>
            </a:endParaRPr>
          </a:p>
        </p:txBody>
      </p:sp>
      <p:sp>
        <p:nvSpPr>
          <p:cNvPr id="198" name="Google Shape;198;p26"/>
          <p:cNvSpPr txBox="1"/>
          <p:nvPr/>
        </p:nvSpPr>
        <p:spPr>
          <a:xfrm>
            <a:off x="5702875" y="1405250"/>
            <a:ext cx="3441300" cy="3642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ru" sz="1500" b="1">
                <a:latin typeface="Georgia"/>
                <a:ea typeface="Georgia"/>
                <a:cs typeface="Georgia"/>
                <a:sym typeface="Georgia"/>
              </a:rPr>
              <a:t>Use the following sentences to complete the </a:t>
            </a:r>
            <a:r>
              <a:rPr lang="ru" sz="1500" b="1">
                <a:solidFill>
                  <a:schemeClr val="dk1"/>
                </a:solidFill>
                <a:latin typeface="Georgia"/>
                <a:ea typeface="Georgia"/>
                <a:cs typeface="Georgia"/>
                <a:sym typeface="Georgia"/>
              </a:rPr>
              <a:t>passage</a:t>
            </a:r>
            <a:r>
              <a:rPr lang="ru" sz="1500" b="1">
                <a:latin typeface="Georgia"/>
                <a:ea typeface="Georgia"/>
                <a:cs typeface="Georgia"/>
                <a:sym typeface="Georgia"/>
              </a:rPr>
              <a:t>:</a:t>
            </a:r>
            <a:endParaRPr sz="1500" b="1">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My wife wants a new bucket.</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He let the fish go and walked home.</a:t>
            </a:r>
            <a:endParaRPr sz="1500">
              <a:latin typeface="Georgia"/>
              <a:ea typeface="Georgia"/>
              <a:cs typeface="Georgia"/>
              <a:sym typeface="Georgia"/>
            </a:endParaRPr>
          </a:p>
          <a:p>
            <a:pPr marL="457200" lvl="0" indent="-323850" algn="l" rtl="0">
              <a:lnSpc>
                <a:spcPct val="150000"/>
              </a:lnSpc>
              <a:spcBef>
                <a:spcPts val="0"/>
              </a:spcBef>
              <a:spcAft>
                <a:spcPts val="0"/>
              </a:spcAft>
              <a:buSzPts val="1500"/>
              <a:buFont typeface="Georgia"/>
              <a:buAutoNum type="arabicPeriod"/>
            </a:pPr>
            <a:r>
              <a:rPr lang="ru" sz="1500">
                <a:latin typeface="Georgia"/>
                <a:ea typeface="Georgia"/>
                <a:cs typeface="Georgia"/>
                <a:sym typeface="Georgia"/>
              </a:rPr>
              <a:t>the fisherman caught a golden fish.</a:t>
            </a:r>
            <a:endParaRPr sz="1500">
              <a:latin typeface="Georgia"/>
              <a:ea typeface="Georgia"/>
              <a:cs typeface="Georgia"/>
              <a:sym typeface="Georgia"/>
            </a:endParaRPr>
          </a:p>
        </p:txBody>
      </p:sp>
      <p:pic>
        <p:nvPicPr>
          <p:cNvPr id="199" name="Google Shape;199;p26"/>
          <p:cNvPicPr preferRelativeResize="0"/>
          <p:nvPr/>
        </p:nvPicPr>
        <p:blipFill rotWithShape="1">
          <a:blip r:embed="rId3">
            <a:alphaModFix/>
          </a:blip>
          <a:srcRect t="18002" b="12917"/>
          <a:stretch/>
        </p:blipFill>
        <p:spPr>
          <a:xfrm>
            <a:off x="6039500" y="3833925"/>
            <a:ext cx="2768050" cy="1214225"/>
          </a:xfrm>
          <a:prstGeom prst="rect">
            <a:avLst/>
          </a:prstGeom>
          <a:noFill/>
          <a:ln>
            <a:noFill/>
          </a:ln>
        </p:spPr>
      </p:pic>
      <p:pic>
        <p:nvPicPr>
          <p:cNvPr id="200" name="Google Shape;200;p26"/>
          <p:cNvPicPr preferRelativeResize="0"/>
          <p:nvPr/>
        </p:nvPicPr>
        <p:blipFill>
          <a:blip r:embed="rId4">
            <a:alphaModFix/>
          </a:blip>
          <a:stretch>
            <a:fillRect/>
          </a:stretch>
        </p:blipFill>
        <p:spPr>
          <a:xfrm rot="-833663" flipH="1">
            <a:off x="-205255" y="-18461"/>
            <a:ext cx="5674685" cy="5143522"/>
          </a:xfrm>
          <a:prstGeom prst="rect">
            <a:avLst/>
          </a:prstGeom>
          <a:noFill/>
          <a:ln>
            <a:noFill/>
          </a:ln>
        </p:spPr>
      </p:pic>
      <p:sp>
        <p:nvSpPr>
          <p:cNvPr id="201" name="Google Shape;201;p26"/>
          <p:cNvSpPr txBox="1"/>
          <p:nvPr/>
        </p:nvSpPr>
        <p:spPr>
          <a:xfrm rot="-242416">
            <a:off x="491172" y="416333"/>
            <a:ext cx="4509106" cy="4116335"/>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r>
              <a:rPr lang="ru" sz="1300">
                <a:latin typeface="Georgia"/>
                <a:ea typeface="Georgia"/>
                <a:cs typeface="Georgia"/>
                <a:sym typeface="Georgia"/>
              </a:rPr>
              <a:t>An old fisherman and his wife lived in a small house near the sea. They were very poor. One day, </a:t>
            </a:r>
            <a:r>
              <a:rPr lang="ru" sz="1300" b="1">
                <a:solidFill>
                  <a:schemeClr val="accent5"/>
                </a:solidFill>
                <a:latin typeface="Georgia"/>
                <a:ea typeface="Georgia"/>
                <a:cs typeface="Georgia"/>
                <a:sym typeface="Georgia"/>
              </a:rPr>
              <a:t>the fisherman caught a golden fish.</a:t>
            </a:r>
            <a:endParaRPr sz="1300" b="1">
              <a:solidFill>
                <a:schemeClr val="accent5"/>
              </a:solidFill>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"Please let me go,"said the fish, "and you can have anything you wish! "The fisherman was very surprised.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could speak!</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"Dear little fish,"said the old man, "I don't want anything!"</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b="1">
                <a:solidFill>
                  <a:schemeClr val="accent5"/>
                </a:solidFill>
                <a:latin typeface="Georgia"/>
                <a:ea typeface="Georgia"/>
                <a:cs typeface="Georgia"/>
                <a:sym typeface="Georgia"/>
              </a:rPr>
              <a:t>He let the fish go and walked home.</a:t>
            </a:r>
            <a:r>
              <a:rPr lang="ru" sz="1300">
                <a:latin typeface="Georgia"/>
                <a:ea typeface="Georgia"/>
                <a:cs typeface="Georgia"/>
                <a:sym typeface="Georgia"/>
              </a:rPr>
              <a:t> He told his wife about the fish.</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fool!"she shouted. "We need a new bucket!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Go back and ask for a bucket!</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"So the fisherman went back to the sea. It was calm. He called the golden fish and it swam up to him.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"What do you want, good man?"it asked.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b="1">
                <a:solidFill>
                  <a:schemeClr val="accent5"/>
                </a:solidFill>
                <a:latin typeface="Georgia"/>
                <a:ea typeface="Georgia"/>
                <a:cs typeface="Georgia"/>
                <a:sym typeface="Georgia"/>
              </a:rPr>
              <a:t>"My wife wants a new bucket," </a:t>
            </a:r>
            <a:r>
              <a:rPr lang="ru" sz="1300">
                <a:latin typeface="Georgia"/>
                <a:ea typeface="Georgia"/>
                <a:cs typeface="Georgia"/>
                <a:sym typeface="Georgia"/>
              </a:rPr>
              <a:t>said the fisherman. </a:t>
            </a:r>
            <a:endParaRPr sz="1300">
              <a:latin typeface="Georgia"/>
              <a:ea typeface="Georgia"/>
              <a:cs typeface="Georgia"/>
              <a:sym typeface="Georgia"/>
            </a:endParaRPr>
          </a:p>
          <a:p>
            <a:pPr marL="0" lvl="0" indent="0" algn="just" rtl="0">
              <a:lnSpc>
                <a:spcPct val="115000"/>
              </a:lnSpc>
              <a:spcBef>
                <a:spcPts val="0"/>
              </a:spcBef>
              <a:spcAft>
                <a:spcPts val="0"/>
              </a:spcAft>
              <a:buNone/>
            </a:pPr>
            <a:r>
              <a:rPr lang="ru" sz="1300">
                <a:latin typeface="Georgia"/>
                <a:ea typeface="Georgia"/>
                <a:cs typeface="Georgia"/>
                <a:sym typeface="Georgia"/>
              </a:rPr>
              <a:t>"You can have your wish. Go home now,"said the fish and swam away. </a:t>
            </a:r>
            <a:endParaRPr sz="1300">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p:nvPr/>
        </p:nvSpPr>
        <p:spPr>
          <a:xfrm>
            <a:off x="341050" y="266025"/>
            <a:ext cx="3397200" cy="8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Evaluate yourself</a:t>
            </a:r>
            <a:endParaRPr sz="2000" b="1">
              <a:solidFill>
                <a:schemeClr val="accent5"/>
              </a:solidFill>
              <a:latin typeface="Georgia"/>
              <a:ea typeface="Georgia"/>
              <a:cs typeface="Georgia"/>
              <a:sym typeface="Georgia"/>
            </a:endParaRPr>
          </a:p>
        </p:txBody>
      </p:sp>
      <p:sp>
        <p:nvSpPr>
          <p:cNvPr id="207" name="Google Shape;207;p27"/>
          <p:cNvSpPr/>
          <p:nvPr/>
        </p:nvSpPr>
        <p:spPr>
          <a:xfrm>
            <a:off x="525638" y="3008463"/>
            <a:ext cx="941400" cy="940500"/>
          </a:xfrm>
          <a:prstGeom prst="ellipse">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5000" b="1">
                <a:solidFill>
                  <a:srgbClr val="FFFFFF"/>
                </a:solidFill>
                <a:latin typeface="Georgia"/>
                <a:ea typeface="Georgia"/>
                <a:cs typeface="Georgia"/>
                <a:sym typeface="Georgia"/>
              </a:rPr>
              <a:t>3</a:t>
            </a:r>
            <a:endParaRPr sz="5000" b="1">
              <a:solidFill>
                <a:srgbClr val="FFFFFF"/>
              </a:solidFill>
              <a:latin typeface="Georgia"/>
              <a:ea typeface="Georgia"/>
              <a:cs typeface="Georgia"/>
              <a:sym typeface="Georgia"/>
            </a:endParaRPr>
          </a:p>
        </p:txBody>
      </p:sp>
      <p:sp>
        <p:nvSpPr>
          <p:cNvPr id="208" name="Google Shape;208;p27"/>
          <p:cNvSpPr/>
          <p:nvPr/>
        </p:nvSpPr>
        <p:spPr>
          <a:xfrm>
            <a:off x="4884275" y="1506850"/>
            <a:ext cx="941400" cy="940500"/>
          </a:xfrm>
          <a:prstGeom prst="ellipse">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5000" b="1">
                <a:solidFill>
                  <a:srgbClr val="FFFFFF"/>
                </a:solidFill>
                <a:latin typeface="Georgia"/>
                <a:ea typeface="Georgia"/>
                <a:cs typeface="Georgia"/>
                <a:sym typeface="Georgia"/>
              </a:rPr>
              <a:t>2</a:t>
            </a:r>
            <a:endParaRPr sz="5000" b="1">
              <a:solidFill>
                <a:srgbClr val="FFFFFF"/>
              </a:solidFill>
              <a:latin typeface="Georgia"/>
              <a:ea typeface="Georgia"/>
              <a:cs typeface="Georgia"/>
              <a:sym typeface="Georgia"/>
            </a:endParaRPr>
          </a:p>
        </p:txBody>
      </p:sp>
      <p:sp>
        <p:nvSpPr>
          <p:cNvPr id="209" name="Google Shape;209;p27"/>
          <p:cNvSpPr/>
          <p:nvPr/>
        </p:nvSpPr>
        <p:spPr>
          <a:xfrm>
            <a:off x="4652325" y="3713975"/>
            <a:ext cx="941400" cy="940500"/>
          </a:xfrm>
          <a:prstGeom prst="ellipse">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5000" b="1">
                <a:solidFill>
                  <a:srgbClr val="FFFFFF"/>
                </a:solidFill>
                <a:latin typeface="Georgia"/>
                <a:ea typeface="Georgia"/>
                <a:cs typeface="Georgia"/>
                <a:sym typeface="Georgia"/>
              </a:rPr>
              <a:t>1</a:t>
            </a:r>
            <a:endParaRPr sz="5000" b="1">
              <a:solidFill>
                <a:srgbClr val="FFFFFF"/>
              </a:solidFill>
              <a:latin typeface="Georgia"/>
              <a:ea typeface="Georgia"/>
              <a:cs typeface="Georgia"/>
              <a:sym typeface="Georgia"/>
            </a:endParaRPr>
          </a:p>
        </p:txBody>
      </p:sp>
      <p:pic>
        <p:nvPicPr>
          <p:cNvPr id="210" name="Google Shape;210;p27"/>
          <p:cNvPicPr preferRelativeResize="0"/>
          <p:nvPr/>
        </p:nvPicPr>
        <p:blipFill>
          <a:blip r:embed="rId3">
            <a:alphaModFix/>
          </a:blip>
          <a:stretch>
            <a:fillRect/>
          </a:stretch>
        </p:blipFill>
        <p:spPr>
          <a:xfrm>
            <a:off x="1532475" y="1265175"/>
            <a:ext cx="2710551" cy="2628503"/>
          </a:xfrm>
          <a:prstGeom prst="rect">
            <a:avLst/>
          </a:prstGeom>
          <a:noFill/>
          <a:ln>
            <a:noFill/>
          </a:ln>
        </p:spPr>
      </p:pic>
      <p:pic>
        <p:nvPicPr>
          <p:cNvPr id="211" name="Google Shape;211;p27"/>
          <p:cNvPicPr preferRelativeResize="0"/>
          <p:nvPr/>
        </p:nvPicPr>
        <p:blipFill>
          <a:blip r:embed="rId4">
            <a:alphaModFix/>
          </a:blip>
          <a:stretch>
            <a:fillRect/>
          </a:stretch>
        </p:blipFill>
        <p:spPr>
          <a:xfrm>
            <a:off x="5939775" y="429750"/>
            <a:ext cx="1795950" cy="2238451"/>
          </a:xfrm>
          <a:prstGeom prst="rect">
            <a:avLst/>
          </a:prstGeom>
          <a:noFill/>
          <a:ln>
            <a:noFill/>
          </a:ln>
        </p:spPr>
      </p:pic>
      <p:pic>
        <p:nvPicPr>
          <p:cNvPr id="212" name="Google Shape;212;p27"/>
          <p:cNvPicPr preferRelativeResize="0"/>
          <p:nvPr/>
        </p:nvPicPr>
        <p:blipFill rotWithShape="1">
          <a:blip r:embed="rId5">
            <a:alphaModFix/>
          </a:blip>
          <a:srcRect b="24823"/>
          <a:stretch/>
        </p:blipFill>
        <p:spPr>
          <a:xfrm>
            <a:off x="5939775" y="2930351"/>
            <a:ext cx="2305700" cy="1869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10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1000"/>
                                        <p:tgtEl>
                                          <p:spTgt spid="2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fade">
                                      <p:cBhvr>
                                        <p:cTn id="1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p:nvPr/>
        </p:nvSpPr>
        <p:spPr>
          <a:xfrm>
            <a:off x="5091900" y="150050"/>
            <a:ext cx="40521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28"/>
          <p:cNvSpPr txBox="1"/>
          <p:nvPr/>
        </p:nvSpPr>
        <p:spPr>
          <a:xfrm>
            <a:off x="4980850" y="1500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second passage of “the fisherman and the fish” story</a:t>
            </a:r>
            <a:endParaRPr sz="2000" b="1">
              <a:solidFill>
                <a:schemeClr val="accent5"/>
              </a:solidFill>
              <a:latin typeface="Georgia"/>
              <a:ea typeface="Georgia"/>
              <a:cs typeface="Georgia"/>
              <a:sym typeface="Georgia"/>
            </a:endParaRPr>
          </a:p>
        </p:txBody>
      </p:sp>
      <p:sp>
        <p:nvSpPr>
          <p:cNvPr id="219" name="Google Shape;219;p28"/>
          <p:cNvSpPr txBox="1"/>
          <p:nvPr/>
        </p:nvSpPr>
        <p:spPr>
          <a:xfrm>
            <a:off x="5462250" y="1923750"/>
            <a:ext cx="3574500" cy="1296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500" b="1">
                <a:latin typeface="Georgia"/>
                <a:ea typeface="Georgia"/>
                <a:cs typeface="Georgia"/>
                <a:sym typeface="Georgia"/>
              </a:rPr>
              <a:t>Adjectives</a:t>
            </a:r>
            <a:r>
              <a:rPr lang="ru" sz="1500">
                <a:latin typeface="Georgia"/>
                <a:ea typeface="Georgia"/>
                <a:cs typeface="Georgia"/>
                <a:sym typeface="Georgia"/>
              </a:rPr>
              <a:t> are words that describe people, places and things. They make a story more interesting. For example, </a:t>
            </a:r>
            <a:r>
              <a:rPr lang="ru" sz="1500" i="1">
                <a:latin typeface="Georgia"/>
                <a:ea typeface="Georgia"/>
                <a:cs typeface="Georgia"/>
                <a:sym typeface="Georgia"/>
              </a:rPr>
              <a:t>an old man, a shiny bucket, a beautiful house.</a:t>
            </a:r>
            <a:endParaRPr sz="1500" i="1">
              <a:latin typeface="Georgia"/>
              <a:ea typeface="Georgia"/>
              <a:cs typeface="Georgia"/>
              <a:sym typeface="Georgia"/>
            </a:endParaRPr>
          </a:p>
        </p:txBody>
      </p:sp>
      <p:pic>
        <p:nvPicPr>
          <p:cNvPr id="220" name="Google Shape;220;p28"/>
          <p:cNvPicPr preferRelativeResize="0"/>
          <p:nvPr/>
        </p:nvPicPr>
        <p:blipFill>
          <a:blip r:embed="rId3">
            <a:alphaModFix/>
          </a:blip>
          <a:stretch>
            <a:fillRect/>
          </a:stretch>
        </p:blipFill>
        <p:spPr>
          <a:xfrm rot="-833663" flipH="1">
            <a:off x="-72509" y="4"/>
            <a:ext cx="5161214" cy="5143507"/>
          </a:xfrm>
          <a:prstGeom prst="rect">
            <a:avLst/>
          </a:prstGeom>
          <a:noFill/>
          <a:ln>
            <a:noFill/>
          </a:ln>
        </p:spPr>
      </p:pic>
      <p:sp>
        <p:nvSpPr>
          <p:cNvPr id="221" name="Google Shape;221;p28"/>
          <p:cNvSpPr/>
          <p:nvPr/>
        </p:nvSpPr>
        <p:spPr>
          <a:xfrm>
            <a:off x="5091900" y="1594450"/>
            <a:ext cx="1552352" cy="329299"/>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accent5"/>
                </a:solidFill>
                <a:latin typeface="Arial"/>
              </a:rPr>
              <a:t>Study Skills</a:t>
            </a:r>
          </a:p>
        </p:txBody>
      </p:sp>
      <p:pic>
        <p:nvPicPr>
          <p:cNvPr id="222" name="Google Shape;222;p28"/>
          <p:cNvPicPr preferRelativeResize="0"/>
          <p:nvPr/>
        </p:nvPicPr>
        <p:blipFill rotWithShape="1">
          <a:blip r:embed="rId4">
            <a:alphaModFix/>
          </a:blip>
          <a:srcRect t="9113" b="9665"/>
          <a:stretch/>
        </p:blipFill>
        <p:spPr>
          <a:xfrm>
            <a:off x="6364275" y="3105875"/>
            <a:ext cx="2028825" cy="1955775"/>
          </a:xfrm>
          <a:prstGeom prst="rect">
            <a:avLst/>
          </a:prstGeom>
          <a:noFill/>
          <a:ln>
            <a:noFill/>
          </a:ln>
        </p:spPr>
      </p:pic>
      <p:sp>
        <p:nvSpPr>
          <p:cNvPr id="223" name="Google Shape;223;p28"/>
          <p:cNvSpPr txBox="1"/>
          <p:nvPr/>
        </p:nvSpPr>
        <p:spPr>
          <a:xfrm rot="-330682">
            <a:off x="592709" y="750273"/>
            <a:ext cx="4026313" cy="3642933"/>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ru">
                <a:latin typeface="Georgia"/>
                <a:ea typeface="Georgia"/>
                <a:cs typeface="Georgia"/>
                <a:sym typeface="Georgia"/>
              </a:rPr>
              <a:t>The fisherman went home and saw </a:t>
            </a:r>
            <a:r>
              <a:rPr lang="ru">
                <a:solidFill>
                  <a:schemeClr val="accent5"/>
                </a:solidFill>
                <a:latin typeface="Georgia"/>
                <a:ea typeface="Georgia"/>
                <a:cs typeface="Georgia"/>
                <a:sym typeface="Georgia"/>
              </a:rPr>
              <a:t>a</a:t>
            </a:r>
            <a:r>
              <a:rPr lang="ru" b="1">
                <a:solidFill>
                  <a:schemeClr val="accent5"/>
                </a:solidFill>
                <a:latin typeface="Georgia"/>
                <a:ea typeface="Georgia"/>
                <a:cs typeface="Georgia"/>
                <a:sym typeface="Georgia"/>
              </a:rPr>
              <a:t> new bucket</a:t>
            </a:r>
            <a:r>
              <a:rPr lang="ru">
                <a:latin typeface="Georgia"/>
                <a:ea typeface="Georgia"/>
                <a:cs typeface="Georgia"/>
                <a:sym typeface="Georgia"/>
              </a:rPr>
              <a:t>, but his wife was still angry. She wanted a new house. So the fisherman went back to the sea and called the </a:t>
            </a:r>
            <a:r>
              <a:rPr lang="ru" b="1">
                <a:solidFill>
                  <a:schemeClr val="accent5"/>
                </a:solidFill>
                <a:latin typeface="Georgia"/>
                <a:ea typeface="Georgia"/>
                <a:cs typeface="Georgia"/>
                <a:sym typeface="Georgia"/>
              </a:rPr>
              <a:t>golden fish</a:t>
            </a:r>
            <a:r>
              <a:rPr lang="ru">
                <a:latin typeface="Georgia"/>
                <a:ea typeface="Georgia"/>
                <a:cs typeface="Georgia"/>
                <a:sym typeface="Georgia"/>
              </a:rPr>
              <a:t> again. This time the sea was not so calm.</a:t>
            </a:r>
            <a:endParaRPr>
              <a:latin typeface="Georgia"/>
              <a:ea typeface="Georgia"/>
              <a:cs typeface="Georgia"/>
              <a:sym typeface="Georgia"/>
            </a:endParaRPr>
          </a:p>
          <a:p>
            <a:pPr marL="0" lvl="0" indent="0" algn="just" rtl="0">
              <a:lnSpc>
                <a:spcPct val="150000"/>
              </a:lnSpc>
              <a:spcBef>
                <a:spcPts val="0"/>
              </a:spcBef>
              <a:spcAft>
                <a:spcPts val="0"/>
              </a:spcAft>
              <a:buClr>
                <a:schemeClr val="dk1"/>
              </a:buClr>
              <a:buSzPts val="1100"/>
              <a:buFont typeface="Arial"/>
              <a:buNone/>
            </a:pPr>
            <a:r>
              <a:rPr lang="ru">
                <a:latin typeface="Georgia"/>
                <a:ea typeface="Georgia"/>
                <a:cs typeface="Georgia"/>
                <a:sym typeface="Georgia"/>
              </a:rPr>
              <a:t>The fish granted his wish and the fisherman went back home. He saw a beautiful new house, but his wife was still angry. She wanted to be rich with a </a:t>
            </a:r>
            <a:r>
              <a:rPr lang="ru" b="1">
                <a:solidFill>
                  <a:schemeClr val="accent5"/>
                </a:solidFill>
                <a:latin typeface="Georgia"/>
                <a:ea typeface="Georgia"/>
                <a:cs typeface="Georgia"/>
                <a:sym typeface="Georgia"/>
              </a:rPr>
              <a:t>huge house</a:t>
            </a:r>
            <a:r>
              <a:rPr lang="ru">
                <a:latin typeface="Georgia"/>
                <a:ea typeface="Georgia"/>
                <a:cs typeface="Georgia"/>
                <a:sym typeface="Georgia"/>
              </a:rPr>
              <a:t>. So the fisherman went back to find the fish. The sea was dark now and the sky was grey. The fish granted her wish. </a:t>
            </a:r>
            <a:endParaRPr>
              <a:latin typeface="Georgia"/>
              <a:ea typeface="Georgia"/>
              <a:cs typeface="Georgia"/>
              <a:sym typeface="Georgia"/>
            </a:endParaRPr>
          </a:p>
        </p:txBody>
      </p:sp>
      <p:sp>
        <p:nvSpPr>
          <p:cNvPr id="224" name="Google Shape;224;p28"/>
          <p:cNvSpPr txBox="1"/>
          <p:nvPr/>
        </p:nvSpPr>
        <p:spPr>
          <a:xfrm>
            <a:off x="6098525" y="613950"/>
            <a:ext cx="73347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p:nvPr/>
        </p:nvSpPr>
        <p:spPr>
          <a:xfrm>
            <a:off x="5091900" y="150050"/>
            <a:ext cx="40521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9"/>
          <p:cNvSpPr txBox="1"/>
          <p:nvPr/>
        </p:nvSpPr>
        <p:spPr>
          <a:xfrm>
            <a:off x="354725" y="225125"/>
            <a:ext cx="8035800" cy="8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Complete the sentences with the adjectives from the text.</a:t>
            </a:r>
            <a:endParaRPr sz="2000" b="1">
              <a:solidFill>
                <a:schemeClr val="accent5"/>
              </a:solidFill>
              <a:latin typeface="Georgia"/>
              <a:ea typeface="Georgia"/>
              <a:cs typeface="Georgia"/>
              <a:sym typeface="Georgia"/>
            </a:endParaRPr>
          </a:p>
        </p:txBody>
      </p:sp>
      <p:sp>
        <p:nvSpPr>
          <p:cNvPr id="231" name="Google Shape;231;p29"/>
          <p:cNvSpPr txBox="1"/>
          <p:nvPr/>
        </p:nvSpPr>
        <p:spPr>
          <a:xfrm>
            <a:off x="739050" y="140345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She didn’t want to keep her old bucket. She wished for  a …..  bucket.</a:t>
            </a:r>
            <a:endParaRPr sz="1800">
              <a:latin typeface="Georgia"/>
              <a:ea typeface="Georgia"/>
              <a:cs typeface="Georgia"/>
              <a:sym typeface="Georgia"/>
            </a:endParaRPr>
          </a:p>
        </p:txBody>
      </p:sp>
      <p:sp>
        <p:nvSpPr>
          <p:cNvPr id="232" name="Google Shape;232;p29"/>
          <p:cNvSpPr txBox="1"/>
          <p:nvPr/>
        </p:nvSpPr>
        <p:spPr>
          <a:xfrm>
            <a:off x="739050" y="2493275"/>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They lived in a small house, but she wanted to be a rich woman with a …….. house.</a:t>
            </a:r>
            <a:endParaRPr sz="1800">
              <a:latin typeface="Georgia"/>
              <a:ea typeface="Georgia"/>
              <a:cs typeface="Georgia"/>
              <a:sym typeface="Georgia"/>
            </a:endParaRPr>
          </a:p>
        </p:txBody>
      </p:sp>
      <p:sp>
        <p:nvSpPr>
          <p:cNvPr id="233" name="Google Shape;233;p29"/>
          <p:cNvSpPr txBox="1"/>
          <p:nvPr/>
        </p:nvSpPr>
        <p:spPr>
          <a:xfrm>
            <a:off x="615075" y="366320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Once a fisherman went fishing and   caught a ……. fish. </a:t>
            </a:r>
            <a:endParaRPr sz="1800">
              <a:latin typeface="Georgia"/>
              <a:ea typeface="Georgia"/>
              <a:cs typeface="Georgia"/>
              <a:sym typeface="Georgia"/>
            </a:endParaRPr>
          </a:p>
        </p:txBody>
      </p:sp>
      <p:pic>
        <p:nvPicPr>
          <p:cNvPr id="234" name="Google Shape;234;p29"/>
          <p:cNvPicPr preferRelativeResize="0"/>
          <p:nvPr/>
        </p:nvPicPr>
        <p:blipFill rotWithShape="1">
          <a:blip r:embed="rId3">
            <a:alphaModFix/>
          </a:blip>
          <a:srcRect b="9247"/>
          <a:stretch/>
        </p:blipFill>
        <p:spPr>
          <a:xfrm>
            <a:off x="5186850" y="1323350"/>
            <a:ext cx="3287749" cy="3190224"/>
          </a:xfrm>
          <a:prstGeom prst="rect">
            <a:avLst/>
          </a:prstGeom>
          <a:noFill/>
          <a:ln>
            <a:noFill/>
          </a:ln>
        </p:spPr>
      </p:pic>
      <p:sp>
        <p:nvSpPr>
          <p:cNvPr id="235" name="Google Shape;235;p29"/>
          <p:cNvSpPr/>
          <p:nvPr/>
        </p:nvSpPr>
        <p:spPr>
          <a:xfrm>
            <a:off x="247950" y="132335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1</a:t>
            </a:r>
            <a:endParaRPr sz="2700" b="1">
              <a:solidFill>
                <a:srgbClr val="FFFFFF"/>
              </a:solidFill>
              <a:latin typeface="Georgia"/>
              <a:ea typeface="Georgia"/>
              <a:cs typeface="Georgia"/>
              <a:sym typeface="Georgia"/>
            </a:endParaRPr>
          </a:p>
        </p:txBody>
      </p:sp>
      <p:sp>
        <p:nvSpPr>
          <p:cNvPr id="236" name="Google Shape;236;p29"/>
          <p:cNvSpPr/>
          <p:nvPr/>
        </p:nvSpPr>
        <p:spPr>
          <a:xfrm>
            <a:off x="247950" y="2430725"/>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2</a:t>
            </a:r>
            <a:endParaRPr sz="2700" b="1">
              <a:solidFill>
                <a:srgbClr val="FFFFFF"/>
              </a:solidFill>
              <a:latin typeface="Georgia"/>
              <a:ea typeface="Georgia"/>
              <a:cs typeface="Georgia"/>
              <a:sym typeface="Georgia"/>
            </a:endParaRPr>
          </a:p>
        </p:txBody>
      </p:sp>
      <p:sp>
        <p:nvSpPr>
          <p:cNvPr id="237" name="Google Shape;237;p29"/>
          <p:cNvSpPr/>
          <p:nvPr/>
        </p:nvSpPr>
        <p:spPr>
          <a:xfrm>
            <a:off x="247950" y="353810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700" b="1">
                <a:solidFill>
                  <a:srgbClr val="FFFFFF"/>
                </a:solidFill>
                <a:latin typeface="Georgia"/>
                <a:ea typeface="Georgia"/>
                <a:cs typeface="Georgia"/>
                <a:sym typeface="Georgia"/>
              </a:rPr>
              <a:t>3</a:t>
            </a:r>
            <a:endParaRPr sz="2700" b="1">
              <a:solidFill>
                <a:srgbClr val="FFFFFF"/>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0"/>
          <p:cNvSpPr txBox="1"/>
          <p:nvPr/>
        </p:nvSpPr>
        <p:spPr>
          <a:xfrm>
            <a:off x="5091900" y="150050"/>
            <a:ext cx="40521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30"/>
          <p:cNvSpPr txBox="1"/>
          <p:nvPr/>
        </p:nvSpPr>
        <p:spPr>
          <a:xfrm>
            <a:off x="354725" y="225125"/>
            <a:ext cx="8035800" cy="8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Complete the sentences with the adjectives from the text.</a:t>
            </a:r>
            <a:endParaRPr sz="2000" b="1">
              <a:solidFill>
                <a:schemeClr val="accent5"/>
              </a:solidFill>
              <a:latin typeface="Georgia"/>
              <a:ea typeface="Georgia"/>
              <a:cs typeface="Georgia"/>
              <a:sym typeface="Georgia"/>
            </a:endParaRPr>
          </a:p>
        </p:txBody>
      </p:sp>
      <p:sp>
        <p:nvSpPr>
          <p:cNvPr id="244" name="Google Shape;244;p30"/>
          <p:cNvSpPr txBox="1"/>
          <p:nvPr/>
        </p:nvSpPr>
        <p:spPr>
          <a:xfrm>
            <a:off x="739050" y="140345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She didn’t want to keep her old bucket. She wished for  a </a:t>
            </a:r>
            <a:r>
              <a:rPr lang="ru" sz="1800" b="1">
                <a:solidFill>
                  <a:schemeClr val="accent5"/>
                </a:solidFill>
                <a:latin typeface="Georgia"/>
                <a:ea typeface="Georgia"/>
                <a:cs typeface="Georgia"/>
                <a:sym typeface="Georgia"/>
              </a:rPr>
              <a:t>new</a:t>
            </a:r>
            <a:r>
              <a:rPr lang="ru" sz="1800">
                <a:latin typeface="Georgia"/>
                <a:ea typeface="Georgia"/>
                <a:cs typeface="Georgia"/>
                <a:sym typeface="Georgia"/>
              </a:rPr>
              <a:t>  bucket.</a:t>
            </a:r>
            <a:endParaRPr sz="1800">
              <a:latin typeface="Georgia"/>
              <a:ea typeface="Georgia"/>
              <a:cs typeface="Georgia"/>
              <a:sym typeface="Georgia"/>
            </a:endParaRPr>
          </a:p>
        </p:txBody>
      </p:sp>
      <p:sp>
        <p:nvSpPr>
          <p:cNvPr id="245" name="Google Shape;245;p30"/>
          <p:cNvSpPr txBox="1"/>
          <p:nvPr/>
        </p:nvSpPr>
        <p:spPr>
          <a:xfrm>
            <a:off x="739050" y="2493275"/>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They lived in a small house, but she wanted to be a rich woman with a …….. house.</a:t>
            </a:r>
            <a:endParaRPr sz="1800">
              <a:latin typeface="Georgia"/>
              <a:ea typeface="Georgia"/>
              <a:cs typeface="Georgia"/>
              <a:sym typeface="Georgia"/>
            </a:endParaRPr>
          </a:p>
        </p:txBody>
      </p:sp>
      <p:sp>
        <p:nvSpPr>
          <p:cNvPr id="246" name="Google Shape;246;p30"/>
          <p:cNvSpPr txBox="1"/>
          <p:nvPr/>
        </p:nvSpPr>
        <p:spPr>
          <a:xfrm>
            <a:off x="615075" y="366320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Once a fisherman went fishing and   caught a ……. fish. </a:t>
            </a:r>
            <a:endParaRPr sz="1800">
              <a:latin typeface="Georgia"/>
              <a:ea typeface="Georgia"/>
              <a:cs typeface="Georgia"/>
              <a:sym typeface="Georgia"/>
            </a:endParaRPr>
          </a:p>
        </p:txBody>
      </p:sp>
      <p:pic>
        <p:nvPicPr>
          <p:cNvPr id="247" name="Google Shape;247;p30"/>
          <p:cNvPicPr preferRelativeResize="0"/>
          <p:nvPr/>
        </p:nvPicPr>
        <p:blipFill rotWithShape="1">
          <a:blip r:embed="rId3">
            <a:alphaModFix/>
          </a:blip>
          <a:srcRect b="9247"/>
          <a:stretch/>
        </p:blipFill>
        <p:spPr>
          <a:xfrm>
            <a:off x="5186850" y="1323350"/>
            <a:ext cx="3287749" cy="3190224"/>
          </a:xfrm>
          <a:prstGeom prst="rect">
            <a:avLst/>
          </a:prstGeom>
          <a:noFill/>
          <a:ln>
            <a:noFill/>
          </a:ln>
        </p:spPr>
      </p:pic>
      <p:sp>
        <p:nvSpPr>
          <p:cNvPr id="248" name="Google Shape;248;p30"/>
          <p:cNvSpPr/>
          <p:nvPr/>
        </p:nvSpPr>
        <p:spPr>
          <a:xfrm>
            <a:off x="247950" y="132335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1</a:t>
            </a:r>
            <a:endParaRPr sz="2700" b="1">
              <a:solidFill>
                <a:srgbClr val="FFFFFF"/>
              </a:solidFill>
              <a:latin typeface="Georgia"/>
              <a:ea typeface="Georgia"/>
              <a:cs typeface="Georgia"/>
              <a:sym typeface="Georgia"/>
            </a:endParaRPr>
          </a:p>
        </p:txBody>
      </p:sp>
      <p:sp>
        <p:nvSpPr>
          <p:cNvPr id="249" name="Google Shape;249;p30"/>
          <p:cNvSpPr/>
          <p:nvPr/>
        </p:nvSpPr>
        <p:spPr>
          <a:xfrm>
            <a:off x="247950" y="2430725"/>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2</a:t>
            </a:r>
            <a:endParaRPr sz="2700" b="1">
              <a:solidFill>
                <a:srgbClr val="FFFFFF"/>
              </a:solidFill>
              <a:latin typeface="Georgia"/>
              <a:ea typeface="Georgia"/>
              <a:cs typeface="Georgia"/>
              <a:sym typeface="Georgia"/>
            </a:endParaRPr>
          </a:p>
        </p:txBody>
      </p:sp>
      <p:sp>
        <p:nvSpPr>
          <p:cNvPr id="250" name="Google Shape;250;p30"/>
          <p:cNvSpPr/>
          <p:nvPr/>
        </p:nvSpPr>
        <p:spPr>
          <a:xfrm>
            <a:off x="247950" y="353810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700" b="1">
                <a:solidFill>
                  <a:srgbClr val="FFFFFF"/>
                </a:solidFill>
                <a:latin typeface="Georgia"/>
                <a:ea typeface="Georgia"/>
                <a:cs typeface="Georgia"/>
                <a:sym typeface="Georgia"/>
              </a:rPr>
              <a:t>3</a:t>
            </a:r>
            <a:endParaRPr sz="2700" b="1">
              <a:solidFill>
                <a:srgbClr val="FFFFFF"/>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p:nvPr/>
        </p:nvSpPr>
        <p:spPr>
          <a:xfrm>
            <a:off x="5091900" y="150050"/>
            <a:ext cx="40521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31"/>
          <p:cNvSpPr txBox="1"/>
          <p:nvPr/>
        </p:nvSpPr>
        <p:spPr>
          <a:xfrm>
            <a:off x="354725" y="225125"/>
            <a:ext cx="8035800" cy="8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Complete the sentences with the adjectives from the text.</a:t>
            </a:r>
            <a:endParaRPr sz="2000" b="1">
              <a:solidFill>
                <a:schemeClr val="accent5"/>
              </a:solidFill>
              <a:latin typeface="Georgia"/>
              <a:ea typeface="Georgia"/>
              <a:cs typeface="Georgia"/>
              <a:sym typeface="Georgia"/>
            </a:endParaRPr>
          </a:p>
        </p:txBody>
      </p:sp>
      <p:sp>
        <p:nvSpPr>
          <p:cNvPr id="257" name="Google Shape;257;p31"/>
          <p:cNvSpPr txBox="1"/>
          <p:nvPr/>
        </p:nvSpPr>
        <p:spPr>
          <a:xfrm>
            <a:off x="739050" y="140345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She didn’t want to keep her old bucket. She wished for  a </a:t>
            </a:r>
            <a:r>
              <a:rPr lang="ru" sz="1800" b="1">
                <a:solidFill>
                  <a:schemeClr val="accent5"/>
                </a:solidFill>
                <a:latin typeface="Georgia"/>
                <a:ea typeface="Georgia"/>
                <a:cs typeface="Georgia"/>
                <a:sym typeface="Georgia"/>
              </a:rPr>
              <a:t>new</a:t>
            </a:r>
            <a:r>
              <a:rPr lang="ru" sz="1800">
                <a:latin typeface="Georgia"/>
                <a:ea typeface="Georgia"/>
                <a:cs typeface="Georgia"/>
                <a:sym typeface="Georgia"/>
              </a:rPr>
              <a:t>  bucket.</a:t>
            </a:r>
            <a:endParaRPr sz="1800">
              <a:latin typeface="Georgia"/>
              <a:ea typeface="Georgia"/>
              <a:cs typeface="Georgia"/>
              <a:sym typeface="Georgia"/>
            </a:endParaRPr>
          </a:p>
        </p:txBody>
      </p:sp>
      <p:sp>
        <p:nvSpPr>
          <p:cNvPr id="258" name="Google Shape;258;p31"/>
          <p:cNvSpPr txBox="1"/>
          <p:nvPr/>
        </p:nvSpPr>
        <p:spPr>
          <a:xfrm>
            <a:off x="739050" y="2493275"/>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They lived in a small house, but she wanted to be a rich woman with a</a:t>
            </a:r>
            <a:r>
              <a:rPr lang="ru" sz="1800" b="1">
                <a:solidFill>
                  <a:schemeClr val="accent5"/>
                </a:solidFill>
                <a:latin typeface="Georgia"/>
                <a:ea typeface="Georgia"/>
                <a:cs typeface="Georgia"/>
                <a:sym typeface="Georgia"/>
              </a:rPr>
              <a:t> huge</a:t>
            </a:r>
            <a:r>
              <a:rPr lang="ru" sz="1800">
                <a:latin typeface="Georgia"/>
                <a:ea typeface="Georgia"/>
                <a:cs typeface="Georgia"/>
                <a:sym typeface="Georgia"/>
              </a:rPr>
              <a:t> house.</a:t>
            </a:r>
            <a:endParaRPr sz="1800">
              <a:latin typeface="Georgia"/>
              <a:ea typeface="Georgia"/>
              <a:cs typeface="Georgia"/>
              <a:sym typeface="Georgia"/>
            </a:endParaRPr>
          </a:p>
        </p:txBody>
      </p:sp>
      <p:sp>
        <p:nvSpPr>
          <p:cNvPr id="259" name="Google Shape;259;p31"/>
          <p:cNvSpPr txBox="1"/>
          <p:nvPr/>
        </p:nvSpPr>
        <p:spPr>
          <a:xfrm>
            <a:off x="615075" y="366320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Once a fisherman went fishing and   caught a ……. fish. </a:t>
            </a:r>
            <a:endParaRPr sz="1800">
              <a:latin typeface="Georgia"/>
              <a:ea typeface="Georgia"/>
              <a:cs typeface="Georgia"/>
              <a:sym typeface="Georgia"/>
            </a:endParaRPr>
          </a:p>
        </p:txBody>
      </p:sp>
      <p:pic>
        <p:nvPicPr>
          <p:cNvPr id="260" name="Google Shape;260;p31"/>
          <p:cNvPicPr preferRelativeResize="0"/>
          <p:nvPr/>
        </p:nvPicPr>
        <p:blipFill rotWithShape="1">
          <a:blip r:embed="rId3">
            <a:alphaModFix/>
          </a:blip>
          <a:srcRect b="9247"/>
          <a:stretch/>
        </p:blipFill>
        <p:spPr>
          <a:xfrm>
            <a:off x="5186850" y="1323350"/>
            <a:ext cx="3287749" cy="3190224"/>
          </a:xfrm>
          <a:prstGeom prst="rect">
            <a:avLst/>
          </a:prstGeom>
          <a:noFill/>
          <a:ln>
            <a:noFill/>
          </a:ln>
        </p:spPr>
      </p:pic>
      <p:sp>
        <p:nvSpPr>
          <p:cNvPr id="261" name="Google Shape;261;p31"/>
          <p:cNvSpPr/>
          <p:nvPr/>
        </p:nvSpPr>
        <p:spPr>
          <a:xfrm>
            <a:off x="247950" y="132335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1</a:t>
            </a:r>
            <a:endParaRPr sz="2700" b="1">
              <a:solidFill>
                <a:srgbClr val="FFFFFF"/>
              </a:solidFill>
              <a:latin typeface="Georgia"/>
              <a:ea typeface="Georgia"/>
              <a:cs typeface="Georgia"/>
              <a:sym typeface="Georgia"/>
            </a:endParaRPr>
          </a:p>
        </p:txBody>
      </p:sp>
      <p:sp>
        <p:nvSpPr>
          <p:cNvPr id="262" name="Google Shape;262;p31"/>
          <p:cNvSpPr/>
          <p:nvPr/>
        </p:nvSpPr>
        <p:spPr>
          <a:xfrm>
            <a:off x="247950" y="2430725"/>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2</a:t>
            </a:r>
            <a:endParaRPr sz="2700" b="1">
              <a:solidFill>
                <a:srgbClr val="FFFFFF"/>
              </a:solidFill>
              <a:latin typeface="Georgia"/>
              <a:ea typeface="Georgia"/>
              <a:cs typeface="Georgia"/>
              <a:sym typeface="Georgia"/>
            </a:endParaRPr>
          </a:p>
        </p:txBody>
      </p:sp>
      <p:sp>
        <p:nvSpPr>
          <p:cNvPr id="263" name="Google Shape;263;p31"/>
          <p:cNvSpPr/>
          <p:nvPr/>
        </p:nvSpPr>
        <p:spPr>
          <a:xfrm>
            <a:off x="247950" y="353810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700" b="1">
                <a:solidFill>
                  <a:srgbClr val="FFFFFF"/>
                </a:solidFill>
                <a:latin typeface="Georgia"/>
                <a:ea typeface="Georgia"/>
                <a:cs typeface="Georgia"/>
                <a:sym typeface="Georgia"/>
              </a:rPr>
              <a:t>3</a:t>
            </a:r>
            <a:endParaRPr sz="2700" b="1">
              <a:solidFill>
                <a:srgbClr val="FFFFFF"/>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327450" y="668525"/>
            <a:ext cx="59622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In today’s lesson you will:</a:t>
            </a:r>
            <a:endParaRPr sz="2000" b="1">
              <a:solidFill>
                <a:schemeClr val="accent5"/>
              </a:solidFill>
              <a:latin typeface="Georgia"/>
              <a:ea typeface="Georgia"/>
              <a:cs typeface="Georgia"/>
              <a:sym typeface="Georgia"/>
            </a:endParaRPr>
          </a:p>
          <a:p>
            <a:pPr marL="0" lvl="0" indent="0" algn="l" rtl="0">
              <a:spcBef>
                <a:spcPts val="0"/>
              </a:spcBef>
              <a:spcAft>
                <a:spcPts val="0"/>
              </a:spcAft>
              <a:buNone/>
            </a:pPr>
            <a:endParaRPr/>
          </a:p>
        </p:txBody>
      </p:sp>
      <p:sp>
        <p:nvSpPr>
          <p:cNvPr id="61" name="Google Shape;61;p14"/>
          <p:cNvSpPr txBox="1"/>
          <p:nvPr/>
        </p:nvSpPr>
        <p:spPr>
          <a:xfrm>
            <a:off x="68225" y="1582625"/>
            <a:ext cx="6221400" cy="2865000"/>
          </a:xfrm>
          <a:prstGeom prst="rect">
            <a:avLst/>
          </a:prstGeom>
          <a:noFill/>
          <a:ln>
            <a:noFill/>
          </a:ln>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Font typeface="Georgia"/>
              <a:buChar char="❏"/>
            </a:pPr>
            <a:r>
              <a:rPr lang="ru" sz="1800">
                <a:latin typeface="Georgia"/>
                <a:ea typeface="Georgia"/>
                <a:cs typeface="Georgia"/>
                <a:sym typeface="Georgia"/>
              </a:rPr>
              <a:t>learn new words and phrases</a:t>
            </a:r>
            <a:endParaRPr sz="1800">
              <a:latin typeface="Georgia"/>
              <a:ea typeface="Georgia"/>
              <a:cs typeface="Georgia"/>
              <a:sym typeface="Georgia"/>
            </a:endParaRPr>
          </a:p>
          <a:p>
            <a:pPr marL="457200" lvl="0" indent="-342900" algn="l" rtl="0">
              <a:lnSpc>
                <a:spcPct val="200000"/>
              </a:lnSpc>
              <a:spcBef>
                <a:spcPts val="0"/>
              </a:spcBef>
              <a:spcAft>
                <a:spcPts val="0"/>
              </a:spcAft>
              <a:buSzPts val="1800"/>
              <a:buFont typeface="Georgia"/>
              <a:buChar char="❏"/>
            </a:pPr>
            <a:r>
              <a:rPr lang="ru" sz="1800">
                <a:latin typeface="Georgia"/>
                <a:ea typeface="Georgia"/>
                <a:cs typeface="Georgia"/>
                <a:sym typeface="Georgia"/>
              </a:rPr>
              <a:t>watch and read an animation of a fairytale written by Alexander Pushkin</a:t>
            </a:r>
            <a:endParaRPr sz="1800">
              <a:latin typeface="Georgia"/>
              <a:ea typeface="Georgia"/>
              <a:cs typeface="Georgia"/>
              <a:sym typeface="Georgia"/>
            </a:endParaRPr>
          </a:p>
          <a:p>
            <a:pPr marL="457200" lvl="0" indent="-342900" algn="l" rtl="0">
              <a:lnSpc>
                <a:spcPct val="200000"/>
              </a:lnSpc>
              <a:spcBef>
                <a:spcPts val="0"/>
              </a:spcBef>
              <a:spcAft>
                <a:spcPts val="0"/>
              </a:spcAft>
              <a:buSzPts val="1800"/>
              <a:buFont typeface="Georgia"/>
              <a:buChar char="❏"/>
            </a:pPr>
            <a:r>
              <a:rPr lang="ru" sz="1800">
                <a:latin typeface="Georgia"/>
                <a:ea typeface="Georgia"/>
                <a:cs typeface="Georgia"/>
                <a:sym typeface="Georgia"/>
              </a:rPr>
              <a:t>Learn why adjectives are used to make a story more interesting.</a:t>
            </a:r>
            <a:endParaRPr sz="1800">
              <a:latin typeface="Georgia"/>
              <a:ea typeface="Georgia"/>
              <a:cs typeface="Georgia"/>
              <a:sym typeface="Georgia"/>
            </a:endParaRPr>
          </a:p>
        </p:txBody>
      </p:sp>
      <p:pic>
        <p:nvPicPr>
          <p:cNvPr id="63" name="Google Shape;63;p14"/>
          <p:cNvPicPr preferRelativeResize="0"/>
          <p:nvPr/>
        </p:nvPicPr>
        <p:blipFill rotWithShape="1">
          <a:blip r:embed="rId3">
            <a:alphaModFix/>
          </a:blip>
          <a:srcRect b="13382"/>
          <a:stretch/>
        </p:blipFill>
        <p:spPr>
          <a:xfrm rot="-5400000" flipH="1">
            <a:off x="5895410" y="1881263"/>
            <a:ext cx="5129850" cy="1367324"/>
          </a:xfrm>
          <a:prstGeom prst="rect">
            <a:avLst/>
          </a:prstGeom>
          <a:noFill/>
          <a:ln>
            <a:noFill/>
          </a:ln>
        </p:spPr>
      </p:pic>
      <p:pic>
        <p:nvPicPr>
          <p:cNvPr id="1028" name="Picture 4" descr="Идеи на тему «Раскраски» (400+) | раскраски, воскресная школа, библейские  раскраск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706" y="762230"/>
            <a:ext cx="2248861" cy="360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2"/>
          <p:cNvSpPr txBox="1"/>
          <p:nvPr/>
        </p:nvSpPr>
        <p:spPr>
          <a:xfrm>
            <a:off x="5091900" y="150050"/>
            <a:ext cx="4052100" cy="11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32"/>
          <p:cNvSpPr txBox="1"/>
          <p:nvPr/>
        </p:nvSpPr>
        <p:spPr>
          <a:xfrm>
            <a:off x="354725" y="225125"/>
            <a:ext cx="8035800" cy="8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Complete the sentences with the adjectives from the text.</a:t>
            </a:r>
            <a:endParaRPr sz="2000" b="1">
              <a:solidFill>
                <a:schemeClr val="accent5"/>
              </a:solidFill>
              <a:latin typeface="Georgia"/>
              <a:ea typeface="Georgia"/>
              <a:cs typeface="Georgia"/>
              <a:sym typeface="Georgia"/>
            </a:endParaRPr>
          </a:p>
        </p:txBody>
      </p:sp>
      <p:sp>
        <p:nvSpPr>
          <p:cNvPr id="270" name="Google Shape;270;p32"/>
          <p:cNvSpPr txBox="1"/>
          <p:nvPr/>
        </p:nvSpPr>
        <p:spPr>
          <a:xfrm>
            <a:off x="739050" y="140345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She didn’t want to keep her old bucket. She wished for  a </a:t>
            </a:r>
            <a:r>
              <a:rPr lang="ru" sz="1800" b="1">
                <a:solidFill>
                  <a:schemeClr val="accent5"/>
                </a:solidFill>
                <a:latin typeface="Georgia"/>
                <a:ea typeface="Georgia"/>
                <a:cs typeface="Georgia"/>
                <a:sym typeface="Georgia"/>
              </a:rPr>
              <a:t>new</a:t>
            </a:r>
            <a:r>
              <a:rPr lang="ru" sz="1800">
                <a:latin typeface="Georgia"/>
                <a:ea typeface="Georgia"/>
                <a:cs typeface="Georgia"/>
                <a:sym typeface="Georgia"/>
              </a:rPr>
              <a:t>  bucket.</a:t>
            </a:r>
            <a:endParaRPr sz="1800">
              <a:latin typeface="Georgia"/>
              <a:ea typeface="Georgia"/>
              <a:cs typeface="Georgia"/>
              <a:sym typeface="Georgia"/>
            </a:endParaRPr>
          </a:p>
        </p:txBody>
      </p:sp>
      <p:sp>
        <p:nvSpPr>
          <p:cNvPr id="271" name="Google Shape;271;p32"/>
          <p:cNvSpPr txBox="1"/>
          <p:nvPr/>
        </p:nvSpPr>
        <p:spPr>
          <a:xfrm>
            <a:off x="739050" y="2493275"/>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They lived in a small house, but she wanted to be a rich woman with a</a:t>
            </a:r>
            <a:r>
              <a:rPr lang="ru" sz="1800" b="1">
                <a:solidFill>
                  <a:schemeClr val="accent5"/>
                </a:solidFill>
                <a:latin typeface="Georgia"/>
                <a:ea typeface="Georgia"/>
                <a:cs typeface="Georgia"/>
                <a:sym typeface="Georgia"/>
              </a:rPr>
              <a:t> huge</a:t>
            </a:r>
            <a:r>
              <a:rPr lang="ru" sz="1800">
                <a:latin typeface="Georgia"/>
                <a:ea typeface="Georgia"/>
                <a:cs typeface="Georgia"/>
                <a:sym typeface="Georgia"/>
              </a:rPr>
              <a:t> house.</a:t>
            </a:r>
            <a:endParaRPr sz="1800">
              <a:latin typeface="Georgia"/>
              <a:ea typeface="Georgia"/>
              <a:cs typeface="Georgia"/>
              <a:sym typeface="Georgia"/>
            </a:endParaRPr>
          </a:p>
        </p:txBody>
      </p:sp>
      <p:sp>
        <p:nvSpPr>
          <p:cNvPr id="272" name="Google Shape;272;p32"/>
          <p:cNvSpPr txBox="1"/>
          <p:nvPr/>
        </p:nvSpPr>
        <p:spPr>
          <a:xfrm>
            <a:off x="615075" y="3663200"/>
            <a:ext cx="4447800" cy="73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800">
                <a:latin typeface="Georgia"/>
                <a:ea typeface="Georgia"/>
                <a:cs typeface="Georgia"/>
                <a:sym typeface="Georgia"/>
              </a:rPr>
              <a:t>Once a fisherman went fishing and   caught a </a:t>
            </a:r>
            <a:r>
              <a:rPr lang="ru" sz="1800" b="1">
                <a:solidFill>
                  <a:schemeClr val="accent5"/>
                </a:solidFill>
                <a:latin typeface="Georgia"/>
                <a:ea typeface="Georgia"/>
                <a:cs typeface="Georgia"/>
                <a:sym typeface="Georgia"/>
              </a:rPr>
              <a:t>golden</a:t>
            </a:r>
            <a:r>
              <a:rPr lang="ru" sz="1800">
                <a:latin typeface="Georgia"/>
                <a:ea typeface="Georgia"/>
                <a:cs typeface="Georgia"/>
                <a:sym typeface="Georgia"/>
              </a:rPr>
              <a:t> fish. </a:t>
            </a:r>
            <a:endParaRPr sz="1800">
              <a:latin typeface="Georgia"/>
              <a:ea typeface="Georgia"/>
              <a:cs typeface="Georgia"/>
              <a:sym typeface="Georgia"/>
            </a:endParaRPr>
          </a:p>
        </p:txBody>
      </p:sp>
      <p:pic>
        <p:nvPicPr>
          <p:cNvPr id="273" name="Google Shape;273;p32"/>
          <p:cNvPicPr preferRelativeResize="0"/>
          <p:nvPr/>
        </p:nvPicPr>
        <p:blipFill rotWithShape="1">
          <a:blip r:embed="rId3">
            <a:alphaModFix/>
          </a:blip>
          <a:srcRect b="9247"/>
          <a:stretch/>
        </p:blipFill>
        <p:spPr>
          <a:xfrm>
            <a:off x="5186850" y="1323350"/>
            <a:ext cx="3287749" cy="3190224"/>
          </a:xfrm>
          <a:prstGeom prst="rect">
            <a:avLst/>
          </a:prstGeom>
          <a:noFill/>
          <a:ln>
            <a:noFill/>
          </a:ln>
        </p:spPr>
      </p:pic>
      <p:sp>
        <p:nvSpPr>
          <p:cNvPr id="274" name="Google Shape;274;p32"/>
          <p:cNvSpPr/>
          <p:nvPr/>
        </p:nvSpPr>
        <p:spPr>
          <a:xfrm>
            <a:off x="247950" y="132335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1</a:t>
            </a:r>
            <a:endParaRPr sz="2700" b="1">
              <a:solidFill>
                <a:srgbClr val="FFFFFF"/>
              </a:solidFill>
              <a:latin typeface="Georgia"/>
              <a:ea typeface="Georgia"/>
              <a:cs typeface="Georgia"/>
              <a:sym typeface="Georgia"/>
            </a:endParaRPr>
          </a:p>
        </p:txBody>
      </p:sp>
      <p:sp>
        <p:nvSpPr>
          <p:cNvPr id="275" name="Google Shape;275;p32"/>
          <p:cNvSpPr/>
          <p:nvPr/>
        </p:nvSpPr>
        <p:spPr>
          <a:xfrm>
            <a:off x="247950" y="2430725"/>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700" b="1">
                <a:solidFill>
                  <a:srgbClr val="FFFFFF"/>
                </a:solidFill>
                <a:latin typeface="Georgia"/>
                <a:ea typeface="Georgia"/>
                <a:cs typeface="Georgia"/>
                <a:sym typeface="Georgia"/>
              </a:rPr>
              <a:t>2</a:t>
            </a:r>
            <a:endParaRPr sz="2700" b="1">
              <a:solidFill>
                <a:srgbClr val="FFFFFF"/>
              </a:solidFill>
              <a:latin typeface="Georgia"/>
              <a:ea typeface="Georgia"/>
              <a:cs typeface="Georgia"/>
              <a:sym typeface="Georgia"/>
            </a:endParaRPr>
          </a:p>
        </p:txBody>
      </p:sp>
      <p:sp>
        <p:nvSpPr>
          <p:cNvPr id="276" name="Google Shape;276;p32"/>
          <p:cNvSpPr/>
          <p:nvPr/>
        </p:nvSpPr>
        <p:spPr>
          <a:xfrm>
            <a:off x="247950" y="3538100"/>
            <a:ext cx="491100" cy="477600"/>
          </a:xfrm>
          <a:prstGeom prst="hexagon">
            <a:avLst>
              <a:gd name="adj" fmla="val 25000"/>
              <a:gd name="vf" fmla="val 11547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700" b="1">
                <a:solidFill>
                  <a:srgbClr val="FFFFFF"/>
                </a:solidFill>
                <a:latin typeface="Georgia"/>
                <a:ea typeface="Georgia"/>
                <a:cs typeface="Georgia"/>
                <a:sym typeface="Georgia"/>
              </a:rPr>
              <a:t>3</a:t>
            </a:r>
            <a:endParaRPr sz="2700" b="1">
              <a:solidFill>
                <a:srgbClr val="FFFFFF"/>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3"/>
          <p:cNvSpPr txBox="1"/>
          <p:nvPr/>
        </p:nvSpPr>
        <p:spPr>
          <a:xfrm>
            <a:off x="354725" y="300150"/>
            <a:ext cx="27558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Evaluate yourself</a:t>
            </a:r>
            <a:endParaRPr sz="2000" b="1">
              <a:solidFill>
                <a:schemeClr val="accent5"/>
              </a:solidFill>
              <a:latin typeface="Georgia"/>
              <a:ea typeface="Georgia"/>
              <a:cs typeface="Georgia"/>
              <a:sym typeface="Georgia"/>
            </a:endParaRPr>
          </a:p>
        </p:txBody>
      </p:sp>
      <p:sp>
        <p:nvSpPr>
          <p:cNvPr id="282" name="Google Shape;282;p33"/>
          <p:cNvSpPr txBox="1"/>
          <p:nvPr/>
        </p:nvSpPr>
        <p:spPr>
          <a:xfrm>
            <a:off x="354700" y="1105100"/>
            <a:ext cx="5757600" cy="85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Georgia"/>
                <a:ea typeface="Georgia"/>
                <a:cs typeface="Georgia"/>
                <a:sym typeface="Georgia"/>
              </a:rPr>
              <a:t>If you completed all three sentences you’re  </a:t>
            </a:r>
            <a:endParaRPr sz="2000">
              <a:latin typeface="Georgia"/>
              <a:ea typeface="Georgia"/>
              <a:cs typeface="Georgia"/>
              <a:sym typeface="Georgia"/>
            </a:endParaRPr>
          </a:p>
        </p:txBody>
      </p:sp>
      <p:sp>
        <p:nvSpPr>
          <p:cNvPr id="283" name="Google Shape;283;p33"/>
          <p:cNvSpPr txBox="1"/>
          <p:nvPr/>
        </p:nvSpPr>
        <p:spPr>
          <a:xfrm>
            <a:off x="354725" y="2223888"/>
            <a:ext cx="5211600" cy="9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Georgia"/>
                <a:ea typeface="Georgia"/>
                <a:cs typeface="Georgia"/>
                <a:sym typeface="Georgia"/>
              </a:rPr>
              <a:t>If you completed two sentences, you’re </a:t>
            </a:r>
            <a:endParaRPr sz="2000">
              <a:latin typeface="Georgia"/>
              <a:ea typeface="Georgia"/>
              <a:cs typeface="Georgia"/>
              <a:sym typeface="Georgia"/>
            </a:endParaRPr>
          </a:p>
        </p:txBody>
      </p:sp>
      <p:sp>
        <p:nvSpPr>
          <p:cNvPr id="284" name="Google Shape;284;p33"/>
          <p:cNvSpPr txBox="1"/>
          <p:nvPr/>
        </p:nvSpPr>
        <p:spPr>
          <a:xfrm>
            <a:off x="354725" y="3465375"/>
            <a:ext cx="6234900" cy="982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ru" sz="2000">
                <a:latin typeface="Georgia"/>
                <a:ea typeface="Georgia"/>
                <a:cs typeface="Georgia"/>
                <a:sym typeface="Georgia"/>
              </a:rPr>
              <a:t>If you answered only one question, </a:t>
            </a:r>
            <a:endParaRPr/>
          </a:p>
        </p:txBody>
      </p:sp>
      <p:sp>
        <p:nvSpPr>
          <p:cNvPr id="285" name="Google Shape;285;p33"/>
          <p:cNvSpPr/>
          <p:nvPr/>
        </p:nvSpPr>
        <p:spPr>
          <a:xfrm flipH="1">
            <a:off x="5307100" y="532075"/>
            <a:ext cx="2755800" cy="1560900"/>
          </a:xfrm>
          <a:prstGeom prst="wedgeEllipseCallout">
            <a:avLst>
              <a:gd name="adj1" fmla="val -20833"/>
              <a:gd name="adj2" fmla="val 625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1" dirty="0" smtClean="0">
                <a:solidFill>
                  <a:schemeClr val="accent5"/>
                </a:solidFill>
                <a:latin typeface="Georgia"/>
                <a:ea typeface="Georgia"/>
                <a:cs typeface="Georgia"/>
                <a:sym typeface="Georgia"/>
              </a:rPr>
              <a:t>Amazing</a:t>
            </a:r>
            <a:endParaRPr sz="2800" b="1" i="1" dirty="0">
              <a:solidFill>
                <a:schemeClr val="accent5"/>
              </a:solidFill>
              <a:latin typeface="Georgia"/>
              <a:ea typeface="Georgia"/>
              <a:cs typeface="Georgia"/>
              <a:sym typeface="Georgia"/>
            </a:endParaRPr>
          </a:p>
        </p:txBody>
      </p:sp>
      <p:pic>
        <p:nvPicPr>
          <p:cNvPr id="286" name="Google Shape;286;p33"/>
          <p:cNvPicPr preferRelativeResize="0"/>
          <p:nvPr/>
        </p:nvPicPr>
        <p:blipFill rotWithShape="1">
          <a:blip r:embed="rId3">
            <a:alphaModFix/>
          </a:blip>
          <a:srcRect b="10952"/>
          <a:stretch/>
        </p:blipFill>
        <p:spPr>
          <a:xfrm>
            <a:off x="6896650" y="1645123"/>
            <a:ext cx="2247350" cy="156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4"/>
          <p:cNvSpPr txBox="1"/>
          <p:nvPr/>
        </p:nvSpPr>
        <p:spPr>
          <a:xfrm>
            <a:off x="354725" y="300150"/>
            <a:ext cx="27558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Evaluate yourself</a:t>
            </a:r>
            <a:endParaRPr sz="2000" b="1">
              <a:solidFill>
                <a:schemeClr val="accent5"/>
              </a:solidFill>
              <a:latin typeface="Georgia"/>
              <a:ea typeface="Georgia"/>
              <a:cs typeface="Georgia"/>
              <a:sym typeface="Georgia"/>
            </a:endParaRPr>
          </a:p>
        </p:txBody>
      </p:sp>
      <p:sp>
        <p:nvSpPr>
          <p:cNvPr id="292" name="Google Shape;292;p34"/>
          <p:cNvSpPr txBox="1"/>
          <p:nvPr/>
        </p:nvSpPr>
        <p:spPr>
          <a:xfrm>
            <a:off x="354700" y="1105100"/>
            <a:ext cx="5757600" cy="85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Georgia"/>
                <a:ea typeface="Georgia"/>
                <a:cs typeface="Georgia"/>
                <a:sym typeface="Georgia"/>
              </a:rPr>
              <a:t>If you completed all three sentences you’re  </a:t>
            </a:r>
            <a:endParaRPr sz="2000">
              <a:latin typeface="Georgia"/>
              <a:ea typeface="Georgia"/>
              <a:cs typeface="Georgia"/>
              <a:sym typeface="Georgia"/>
            </a:endParaRPr>
          </a:p>
        </p:txBody>
      </p:sp>
      <p:sp>
        <p:nvSpPr>
          <p:cNvPr id="293" name="Google Shape;293;p34"/>
          <p:cNvSpPr txBox="1"/>
          <p:nvPr/>
        </p:nvSpPr>
        <p:spPr>
          <a:xfrm>
            <a:off x="354725" y="2223888"/>
            <a:ext cx="5211600" cy="9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Georgia"/>
                <a:ea typeface="Georgia"/>
                <a:cs typeface="Georgia"/>
                <a:sym typeface="Georgia"/>
              </a:rPr>
              <a:t>If you completed two sentences, you’re </a:t>
            </a:r>
            <a:endParaRPr sz="2000">
              <a:latin typeface="Georgia"/>
              <a:ea typeface="Georgia"/>
              <a:cs typeface="Georgia"/>
              <a:sym typeface="Georgia"/>
            </a:endParaRPr>
          </a:p>
        </p:txBody>
      </p:sp>
      <p:sp>
        <p:nvSpPr>
          <p:cNvPr id="294" name="Google Shape;294;p34"/>
          <p:cNvSpPr txBox="1"/>
          <p:nvPr/>
        </p:nvSpPr>
        <p:spPr>
          <a:xfrm>
            <a:off x="354725" y="3465375"/>
            <a:ext cx="6234900" cy="982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ru" sz="2000" dirty="0">
                <a:latin typeface="Georgia"/>
                <a:ea typeface="Georgia"/>
                <a:cs typeface="Georgia"/>
                <a:sym typeface="Georgia"/>
              </a:rPr>
              <a:t>If you </a:t>
            </a:r>
            <a:r>
              <a:rPr lang="en-US" sz="2000" dirty="0" smtClean="0">
                <a:latin typeface="Georgia"/>
                <a:ea typeface="Georgia"/>
                <a:cs typeface="Georgia"/>
                <a:sym typeface="Georgia"/>
              </a:rPr>
              <a:t>completed</a:t>
            </a:r>
            <a:r>
              <a:rPr lang="ru" sz="2000" dirty="0" smtClean="0">
                <a:latin typeface="Georgia"/>
                <a:ea typeface="Georgia"/>
                <a:cs typeface="Georgia"/>
                <a:sym typeface="Georgia"/>
              </a:rPr>
              <a:t> </a:t>
            </a:r>
            <a:r>
              <a:rPr lang="ru" sz="2000" dirty="0">
                <a:latin typeface="Georgia"/>
                <a:ea typeface="Georgia"/>
                <a:cs typeface="Georgia"/>
                <a:sym typeface="Georgia"/>
              </a:rPr>
              <a:t>only one question, </a:t>
            </a:r>
            <a:endParaRPr dirty="0"/>
          </a:p>
        </p:txBody>
      </p:sp>
      <p:sp>
        <p:nvSpPr>
          <p:cNvPr id="295" name="Google Shape;295;p34"/>
          <p:cNvSpPr txBox="1"/>
          <p:nvPr/>
        </p:nvSpPr>
        <p:spPr>
          <a:xfrm>
            <a:off x="5007075" y="2182925"/>
            <a:ext cx="1800900" cy="7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i="1" dirty="0" smtClean="0">
                <a:solidFill>
                  <a:schemeClr val="accent5"/>
                </a:solidFill>
                <a:latin typeface="Georgia"/>
                <a:ea typeface="Georgia"/>
                <a:cs typeface="Georgia"/>
                <a:sym typeface="Georgia"/>
              </a:rPr>
              <a:t>Good</a:t>
            </a:r>
            <a:endParaRPr sz="2800" b="1" i="1" dirty="0">
              <a:solidFill>
                <a:schemeClr val="accent5"/>
              </a:solidFill>
              <a:latin typeface="Georgia"/>
              <a:ea typeface="Georgia"/>
              <a:cs typeface="Georgia"/>
              <a:sym typeface="Georgia"/>
            </a:endParaRPr>
          </a:p>
        </p:txBody>
      </p:sp>
      <p:pic>
        <p:nvPicPr>
          <p:cNvPr id="296" name="Google Shape;296;p34"/>
          <p:cNvPicPr preferRelativeResize="0"/>
          <p:nvPr/>
        </p:nvPicPr>
        <p:blipFill rotWithShape="1">
          <a:blip r:embed="rId3">
            <a:alphaModFix/>
          </a:blip>
          <a:srcRect b="10952"/>
          <a:stretch/>
        </p:blipFill>
        <p:spPr>
          <a:xfrm>
            <a:off x="6589625" y="2479673"/>
            <a:ext cx="2247350" cy="156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5"/>
          <p:cNvSpPr txBox="1"/>
          <p:nvPr/>
        </p:nvSpPr>
        <p:spPr>
          <a:xfrm>
            <a:off x="354725" y="300150"/>
            <a:ext cx="27558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Evaluate yourself</a:t>
            </a:r>
            <a:endParaRPr sz="2000" b="1">
              <a:solidFill>
                <a:schemeClr val="accent5"/>
              </a:solidFill>
              <a:latin typeface="Georgia"/>
              <a:ea typeface="Georgia"/>
              <a:cs typeface="Georgia"/>
              <a:sym typeface="Georgia"/>
            </a:endParaRPr>
          </a:p>
        </p:txBody>
      </p:sp>
      <p:sp>
        <p:nvSpPr>
          <p:cNvPr id="302" name="Google Shape;302;p35"/>
          <p:cNvSpPr txBox="1"/>
          <p:nvPr/>
        </p:nvSpPr>
        <p:spPr>
          <a:xfrm>
            <a:off x="354700" y="1105100"/>
            <a:ext cx="5757600" cy="85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Georgia"/>
                <a:ea typeface="Georgia"/>
                <a:cs typeface="Georgia"/>
                <a:sym typeface="Georgia"/>
              </a:rPr>
              <a:t>If you completed all three sentences you’re  </a:t>
            </a:r>
            <a:endParaRPr sz="2000">
              <a:latin typeface="Georgia"/>
              <a:ea typeface="Georgia"/>
              <a:cs typeface="Georgia"/>
              <a:sym typeface="Georgia"/>
            </a:endParaRPr>
          </a:p>
        </p:txBody>
      </p:sp>
      <p:sp>
        <p:nvSpPr>
          <p:cNvPr id="303" name="Google Shape;303;p35"/>
          <p:cNvSpPr txBox="1"/>
          <p:nvPr/>
        </p:nvSpPr>
        <p:spPr>
          <a:xfrm>
            <a:off x="354725" y="2223888"/>
            <a:ext cx="5211600" cy="9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Georgia"/>
                <a:ea typeface="Georgia"/>
                <a:cs typeface="Georgia"/>
                <a:sym typeface="Georgia"/>
              </a:rPr>
              <a:t>If you completed two sentences, you’re </a:t>
            </a:r>
            <a:endParaRPr sz="2000">
              <a:latin typeface="Georgia"/>
              <a:ea typeface="Georgia"/>
              <a:cs typeface="Georgia"/>
              <a:sym typeface="Georgia"/>
            </a:endParaRPr>
          </a:p>
        </p:txBody>
      </p:sp>
      <p:sp>
        <p:nvSpPr>
          <p:cNvPr id="304" name="Google Shape;304;p35"/>
          <p:cNvSpPr txBox="1"/>
          <p:nvPr/>
        </p:nvSpPr>
        <p:spPr>
          <a:xfrm>
            <a:off x="354725" y="3465375"/>
            <a:ext cx="6234900" cy="982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ru" sz="2000" dirty="0">
                <a:latin typeface="Georgia"/>
                <a:ea typeface="Georgia"/>
                <a:cs typeface="Georgia"/>
                <a:sym typeface="Georgia"/>
              </a:rPr>
              <a:t>If you </a:t>
            </a:r>
            <a:r>
              <a:rPr lang="en-US" sz="2000" dirty="0" smtClean="0">
                <a:latin typeface="Georgia"/>
                <a:ea typeface="Georgia"/>
                <a:cs typeface="Georgia"/>
                <a:sym typeface="Georgia"/>
              </a:rPr>
              <a:t>completed</a:t>
            </a:r>
            <a:r>
              <a:rPr lang="ru" sz="2000" dirty="0" smtClean="0">
                <a:latin typeface="Georgia"/>
                <a:ea typeface="Georgia"/>
                <a:cs typeface="Georgia"/>
                <a:sym typeface="Georgia"/>
              </a:rPr>
              <a:t> </a:t>
            </a:r>
            <a:r>
              <a:rPr lang="ru" sz="2000" dirty="0">
                <a:latin typeface="Georgia"/>
                <a:ea typeface="Georgia"/>
                <a:cs typeface="Georgia"/>
                <a:sym typeface="Georgia"/>
              </a:rPr>
              <a:t>only one question, </a:t>
            </a:r>
            <a:endParaRPr dirty="0"/>
          </a:p>
        </p:txBody>
      </p:sp>
      <p:sp>
        <p:nvSpPr>
          <p:cNvPr id="305" name="Google Shape;305;p35"/>
          <p:cNvSpPr txBox="1"/>
          <p:nvPr/>
        </p:nvSpPr>
        <p:spPr>
          <a:xfrm>
            <a:off x="4243050" y="4038400"/>
            <a:ext cx="2087400" cy="8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800" b="1" i="1">
                <a:solidFill>
                  <a:schemeClr val="accent5"/>
                </a:solidFill>
                <a:latin typeface="Georgia"/>
                <a:ea typeface="Georgia"/>
                <a:cs typeface="Georgia"/>
                <a:sym typeface="Georgia"/>
              </a:rPr>
              <a:t>Try again</a:t>
            </a:r>
            <a:endParaRPr sz="2800" b="1" i="1">
              <a:solidFill>
                <a:schemeClr val="accent5"/>
              </a:solidFill>
              <a:latin typeface="Georgia"/>
              <a:ea typeface="Georgia"/>
              <a:cs typeface="Georgia"/>
              <a:sym typeface="Georgia"/>
            </a:endParaRPr>
          </a:p>
        </p:txBody>
      </p:sp>
      <p:pic>
        <p:nvPicPr>
          <p:cNvPr id="306" name="Google Shape;306;p35"/>
          <p:cNvPicPr preferRelativeResize="0"/>
          <p:nvPr/>
        </p:nvPicPr>
        <p:blipFill rotWithShape="1">
          <a:blip r:embed="rId3">
            <a:alphaModFix/>
          </a:blip>
          <a:srcRect b="10952"/>
          <a:stretch/>
        </p:blipFill>
        <p:spPr>
          <a:xfrm>
            <a:off x="6523725" y="3582523"/>
            <a:ext cx="2247350" cy="156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6"/>
          <p:cNvPicPr preferRelativeResize="0"/>
          <p:nvPr/>
        </p:nvPicPr>
        <p:blipFill>
          <a:blip r:embed="rId3">
            <a:alphaModFix/>
          </a:blip>
          <a:stretch>
            <a:fillRect/>
          </a:stretch>
        </p:blipFill>
        <p:spPr>
          <a:xfrm rot="747397">
            <a:off x="3958875" y="150050"/>
            <a:ext cx="5302592" cy="5143500"/>
          </a:xfrm>
          <a:prstGeom prst="rect">
            <a:avLst/>
          </a:prstGeom>
          <a:noFill/>
          <a:ln>
            <a:noFill/>
          </a:ln>
        </p:spPr>
      </p:pic>
      <p:sp>
        <p:nvSpPr>
          <p:cNvPr id="312" name="Google Shape;312;p36"/>
          <p:cNvSpPr txBox="1"/>
          <p:nvPr/>
        </p:nvSpPr>
        <p:spPr>
          <a:xfrm rot="205897">
            <a:off x="4575996" y="710496"/>
            <a:ext cx="3934355" cy="312288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dirty="0">
                <a:solidFill>
                  <a:schemeClr val="dk1"/>
                </a:solidFill>
              </a:rPr>
              <a:t>The fisherman’s wife still  wasn't happy. She wanted to be a queen with a palace and servants so she sent her husband back to find the fish. The fish granted her wish, but still she wasn't happy. She wanted to be the Queen of the Land and Sea, with the golden fish as her servant.</a:t>
            </a:r>
            <a:endParaRPr dirty="0">
              <a:solidFill>
                <a:schemeClr val="dk1"/>
              </a:solidFill>
            </a:endParaRPr>
          </a:p>
          <a:p>
            <a:pPr marL="0" lvl="0" indent="0" algn="just" rtl="0">
              <a:spcBef>
                <a:spcPts val="0"/>
              </a:spcBef>
              <a:spcAft>
                <a:spcPts val="0"/>
              </a:spcAft>
              <a:buNone/>
            </a:pPr>
            <a:r>
              <a:rPr lang="ru" dirty="0">
                <a:solidFill>
                  <a:schemeClr val="dk1"/>
                </a:solidFill>
              </a:rPr>
              <a:t> The fisherman went back to the sea and called the golden fish. The sea was stormy and there were clouds in the sky.</a:t>
            </a:r>
            <a:endParaRPr dirty="0">
              <a:solidFill>
                <a:schemeClr val="dk1"/>
              </a:solidFill>
            </a:endParaRPr>
          </a:p>
          <a:p>
            <a:pPr marL="0" lvl="0" indent="0" algn="just" rtl="0">
              <a:spcBef>
                <a:spcPts val="0"/>
              </a:spcBef>
              <a:spcAft>
                <a:spcPts val="0"/>
              </a:spcAft>
              <a:buNone/>
            </a:pPr>
            <a:r>
              <a:rPr lang="ru" dirty="0">
                <a:solidFill>
                  <a:schemeClr val="dk1"/>
                </a:solidFill>
              </a:rPr>
              <a:t>“I'm sorry, dear fish "he cried."Now my wife wants to be </a:t>
            </a:r>
            <a:r>
              <a:rPr lang="en-US" dirty="0" smtClean="0">
                <a:solidFill>
                  <a:schemeClr val="dk1"/>
                </a:solidFill>
              </a:rPr>
              <a:t>the </a:t>
            </a:r>
            <a:r>
              <a:rPr lang="ru" dirty="0" smtClean="0">
                <a:solidFill>
                  <a:schemeClr val="dk1"/>
                </a:solidFill>
              </a:rPr>
              <a:t>Queen </a:t>
            </a:r>
            <a:r>
              <a:rPr lang="ru" dirty="0">
                <a:solidFill>
                  <a:schemeClr val="dk1"/>
                </a:solidFill>
              </a:rPr>
              <a:t>of the Land and Sea, and she wants you to be her servant. </a:t>
            </a:r>
            <a:endParaRPr dirty="0">
              <a:solidFill>
                <a:schemeClr val="dk1"/>
              </a:solidFill>
            </a:endParaRPr>
          </a:p>
          <a:p>
            <a:pPr marL="0" lvl="0" indent="0" algn="just" rtl="0">
              <a:spcBef>
                <a:spcPts val="0"/>
              </a:spcBef>
              <a:spcAft>
                <a:spcPts val="0"/>
              </a:spcAft>
              <a:buNone/>
            </a:pPr>
            <a:r>
              <a:rPr lang="ru" dirty="0">
                <a:solidFill>
                  <a:schemeClr val="dk1"/>
                </a:solidFill>
              </a:rPr>
              <a:t>The fish didn't answer. It turned and swam away. The fisherman went home. He couldn't see the palace or the servants. All he could see was his small house and his wife. She was poor again and in front of her was the old bucket.</a:t>
            </a:r>
            <a:endParaRPr dirty="0">
              <a:solidFill>
                <a:schemeClr val="dk1"/>
              </a:solidFill>
            </a:endParaRPr>
          </a:p>
        </p:txBody>
      </p:sp>
      <p:sp>
        <p:nvSpPr>
          <p:cNvPr id="313" name="Google Shape;313;p36"/>
          <p:cNvSpPr txBox="1"/>
          <p:nvPr/>
        </p:nvSpPr>
        <p:spPr>
          <a:xfrm>
            <a:off x="422950" y="2728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third passage of “the fisherman and the fish” story</a:t>
            </a:r>
            <a:endParaRPr sz="2000" b="1">
              <a:solidFill>
                <a:schemeClr val="accent5"/>
              </a:solidFill>
              <a:latin typeface="Georgia"/>
              <a:ea typeface="Georgia"/>
              <a:cs typeface="Georgia"/>
              <a:sym typeface="Georgia"/>
            </a:endParaRPr>
          </a:p>
        </p:txBody>
      </p:sp>
      <p:sp>
        <p:nvSpPr>
          <p:cNvPr id="314" name="Google Shape;314;p36"/>
          <p:cNvSpPr txBox="1"/>
          <p:nvPr/>
        </p:nvSpPr>
        <p:spPr>
          <a:xfrm>
            <a:off x="286500" y="1719050"/>
            <a:ext cx="3601800" cy="1118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700" b="1">
                <a:latin typeface="Georgia"/>
                <a:ea typeface="Georgia"/>
                <a:cs typeface="Georgia"/>
                <a:sym typeface="Georgia"/>
              </a:rPr>
              <a:t>Answer the given question:</a:t>
            </a:r>
            <a:endParaRPr sz="1700" b="1">
              <a:latin typeface="Georgia"/>
              <a:ea typeface="Georgia"/>
              <a:cs typeface="Georgia"/>
              <a:sym typeface="Georgia"/>
            </a:endParaRPr>
          </a:p>
          <a:p>
            <a:pPr marL="0" lvl="0" indent="457200" algn="just" rtl="0">
              <a:lnSpc>
                <a:spcPct val="115000"/>
              </a:lnSpc>
              <a:spcBef>
                <a:spcPts val="0"/>
              </a:spcBef>
              <a:spcAft>
                <a:spcPts val="0"/>
              </a:spcAft>
              <a:buNone/>
            </a:pPr>
            <a:r>
              <a:rPr lang="ru" sz="1700">
                <a:latin typeface="Georgia"/>
                <a:ea typeface="Georgia"/>
                <a:cs typeface="Georgia"/>
                <a:sym typeface="Georgia"/>
              </a:rPr>
              <a:t>Was the fisherman’s wife happy when she became a queen?</a:t>
            </a:r>
            <a:endParaRPr sz="1700">
              <a:latin typeface="Georgia"/>
              <a:ea typeface="Georgia"/>
              <a:cs typeface="Georgia"/>
              <a:sym typeface="Georgia"/>
            </a:endParaRPr>
          </a:p>
          <a:p>
            <a:pPr marL="0" lvl="0" indent="0" algn="just" rtl="0">
              <a:lnSpc>
                <a:spcPct val="115000"/>
              </a:lnSpc>
              <a:spcBef>
                <a:spcPts val="0"/>
              </a:spcBef>
              <a:spcAft>
                <a:spcPts val="0"/>
              </a:spcAft>
              <a:buNone/>
            </a:pPr>
            <a:endParaRPr sz="1700">
              <a:solidFill>
                <a:schemeClr val="accent5"/>
              </a:solidFill>
              <a:latin typeface="Georgia"/>
              <a:ea typeface="Georgia"/>
              <a:cs typeface="Georgia"/>
              <a:sym typeface="Georgia"/>
            </a:endParaRPr>
          </a:p>
          <a:p>
            <a:pPr marL="0" lvl="0" indent="0" algn="just" rtl="0">
              <a:spcBef>
                <a:spcPts val="0"/>
              </a:spcBef>
              <a:spcAft>
                <a:spcPts val="0"/>
              </a:spcAft>
              <a:buNone/>
            </a:pPr>
            <a:endParaRPr sz="1700">
              <a:latin typeface="Georgia"/>
              <a:ea typeface="Georgia"/>
              <a:cs typeface="Georgia"/>
              <a:sym typeface="Georgia"/>
            </a:endParaRPr>
          </a:p>
        </p:txBody>
      </p:sp>
      <p:sp>
        <p:nvSpPr>
          <p:cNvPr id="315" name="Google Shape;315;p36"/>
          <p:cNvSpPr txBox="1"/>
          <p:nvPr/>
        </p:nvSpPr>
        <p:spPr>
          <a:xfrm>
            <a:off x="286500" y="3001500"/>
            <a:ext cx="3574500" cy="1118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ru" sz="1700" b="1">
                <a:solidFill>
                  <a:schemeClr val="dk1"/>
                </a:solidFill>
                <a:latin typeface="Georgia"/>
                <a:ea typeface="Georgia"/>
                <a:cs typeface="Georgia"/>
                <a:sym typeface="Georgia"/>
              </a:rPr>
              <a:t>Answer:</a:t>
            </a:r>
            <a:endParaRPr sz="1700" b="1">
              <a:solidFill>
                <a:schemeClr val="dk1"/>
              </a:solidFill>
              <a:latin typeface="Georgia"/>
              <a:ea typeface="Georgia"/>
              <a:cs typeface="Georgia"/>
              <a:sym typeface="Georgia"/>
            </a:endParaRPr>
          </a:p>
          <a:p>
            <a:pPr marL="0" lvl="0" indent="0" algn="just" rtl="0">
              <a:lnSpc>
                <a:spcPct val="115000"/>
              </a:lnSpc>
              <a:spcBef>
                <a:spcPts val="0"/>
              </a:spcBef>
              <a:spcAft>
                <a:spcPts val="0"/>
              </a:spcAft>
              <a:buClr>
                <a:schemeClr val="dk1"/>
              </a:buClr>
              <a:buSzPts val="1100"/>
              <a:buFont typeface="Arial"/>
              <a:buNone/>
            </a:pPr>
            <a:r>
              <a:rPr lang="ru" sz="1700">
                <a:solidFill>
                  <a:schemeClr val="accent5"/>
                </a:solidFill>
                <a:latin typeface="Georgia"/>
                <a:ea typeface="Georgia"/>
                <a:cs typeface="Georgia"/>
                <a:sym typeface="Georgia"/>
              </a:rPr>
              <a:t>No, she wasn’t.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7"/>
          <p:cNvPicPr preferRelativeResize="0"/>
          <p:nvPr/>
        </p:nvPicPr>
        <p:blipFill>
          <a:blip r:embed="rId3">
            <a:alphaModFix/>
          </a:blip>
          <a:stretch>
            <a:fillRect/>
          </a:stretch>
        </p:blipFill>
        <p:spPr>
          <a:xfrm rot="747397">
            <a:off x="3958875" y="150050"/>
            <a:ext cx="5302592" cy="5143500"/>
          </a:xfrm>
          <a:prstGeom prst="rect">
            <a:avLst/>
          </a:prstGeom>
          <a:noFill/>
          <a:ln>
            <a:noFill/>
          </a:ln>
        </p:spPr>
      </p:pic>
      <p:sp>
        <p:nvSpPr>
          <p:cNvPr id="321" name="Google Shape;321;p37"/>
          <p:cNvSpPr txBox="1"/>
          <p:nvPr/>
        </p:nvSpPr>
        <p:spPr>
          <a:xfrm rot="205897">
            <a:off x="4575996" y="710496"/>
            <a:ext cx="3934355" cy="312288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dirty="0">
                <a:solidFill>
                  <a:schemeClr val="dk1"/>
                </a:solidFill>
              </a:rPr>
              <a:t>The fisherman’s wife still  wasn't happy. She wanted to be a queen with a palace and servants so she sent her husband back to find the fish. The fish granted her wish, but still she wasn't happy. She wanted to be the Queen of the Land and Sea, with the golden fish as her servant.</a:t>
            </a:r>
            <a:endParaRPr dirty="0">
              <a:solidFill>
                <a:schemeClr val="dk1"/>
              </a:solidFill>
            </a:endParaRPr>
          </a:p>
          <a:p>
            <a:pPr marL="0" lvl="0" indent="0" algn="just" rtl="0">
              <a:spcBef>
                <a:spcPts val="0"/>
              </a:spcBef>
              <a:spcAft>
                <a:spcPts val="0"/>
              </a:spcAft>
              <a:buNone/>
            </a:pPr>
            <a:r>
              <a:rPr lang="ru" dirty="0">
                <a:solidFill>
                  <a:schemeClr val="dk1"/>
                </a:solidFill>
              </a:rPr>
              <a:t> The fisherman went back to the sea and called the golden fish. The sea was stormy and there were clouds in the sky.</a:t>
            </a:r>
            <a:endParaRPr dirty="0">
              <a:solidFill>
                <a:schemeClr val="dk1"/>
              </a:solidFill>
            </a:endParaRPr>
          </a:p>
          <a:p>
            <a:pPr marL="0" lvl="0" indent="0" algn="just" rtl="0">
              <a:spcBef>
                <a:spcPts val="0"/>
              </a:spcBef>
              <a:spcAft>
                <a:spcPts val="0"/>
              </a:spcAft>
              <a:buNone/>
            </a:pPr>
            <a:r>
              <a:rPr lang="ru" dirty="0">
                <a:solidFill>
                  <a:schemeClr val="dk1"/>
                </a:solidFill>
              </a:rPr>
              <a:t>“I'm sorry, dear fish "he cried."Now my wife wants to be </a:t>
            </a:r>
            <a:r>
              <a:rPr lang="en-US" dirty="0" smtClean="0">
                <a:solidFill>
                  <a:schemeClr val="dk1"/>
                </a:solidFill>
              </a:rPr>
              <a:t>the </a:t>
            </a:r>
            <a:r>
              <a:rPr lang="ru" dirty="0" smtClean="0">
                <a:solidFill>
                  <a:schemeClr val="dk1"/>
                </a:solidFill>
              </a:rPr>
              <a:t>Queen </a:t>
            </a:r>
            <a:r>
              <a:rPr lang="ru" dirty="0">
                <a:solidFill>
                  <a:schemeClr val="dk1"/>
                </a:solidFill>
              </a:rPr>
              <a:t>of the Land and Sea, and she wants you to be her servant. </a:t>
            </a:r>
            <a:endParaRPr dirty="0">
              <a:solidFill>
                <a:schemeClr val="dk1"/>
              </a:solidFill>
            </a:endParaRPr>
          </a:p>
          <a:p>
            <a:pPr marL="0" lvl="0" indent="0" algn="just" rtl="0">
              <a:spcBef>
                <a:spcPts val="0"/>
              </a:spcBef>
              <a:spcAft>
                <a:spcPts val="0"/>
              </a:spcAft>
              <a:buNone/>
            </a:pPr>
            <a:r>
              <a:rPr lang="ru" dirty="0">
                <a:solidFill>
                  <a:schemeClr val="dk1"/>
                </a:solidFill>
              </a:rPr>
              <a:t>The fish didn't answer. It turned and swam away. The fisherman went home. He couldn't see the palace or the servants. All he could see was his small house and his wife. She was poor again and in front of her was the old bucket.</a:t>
            </a:r>
            <a:endParaRPr dirty="0">
              <a:solidFill>
                <a:schemeClr val="dk1"/>
              </a:solidFill>
            </a:endParaRPr>
          </a:p>
        </p:txBody>
      </p:sp>
      <p:sp>
        <p:nvSpPr>
          <p:cNvPr id="322" name="Google Shape;322;p37"/>
          <p:cNvSpPr txBox="1"/>
          <p:nvPr/>
        </p:nvSpPr>
        <p:spPr>
          <a:xfrm>
            <a:off x="422950" y="2728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third passage of “the fisherman and the fish” story</a:t>
            </a:r>
            <a:endParaRPr sz="2000" b="1">
              <a:solidFill>
                <a:schemeClr val="accent5"/>
              </a:solidFill>
              <a:latin typeface="Georgia"/>
              <a:ea typeface="Georgia"/>
              <a:cs typeface="Georgia"/>
              <a:sym typeface="Georgia"/>
            </a:endParaRPr>
          </a:p>
        </p:txBody>
      </p:sp>
      <p:sp>
        <p:nvSpPr>
          <p:cNvPr id="323" name="Google Shape;323;p37"/>
          <p:cNvSpPr txBox="1"/>
          <p:nvPr/>
        </p:nvSpPr>
        <p:spPr>
          <a:xfrm>
            <a:off x="286500" y="1719050"/>
            <a:ext cx="3601800" cy="1118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700" b="1">
                <a:latin typeface="Georgia"/>
                <a:ea typeface="Georgia"/>
                <a:cs typeface="Georgia"/>
                <a:sym typeface="Georgia"/>
              </a:rPr>
              <a:t>Answer the given question:</a:t>
            </a:r>
            <a:endParaRPr sz="1700">
              <a:latin typeface="Georgia"/>
              <a:ea typeface="Georgia"/>
              <a:cs typeface="Georgia"/>
              <a:sym typeface="Georgia"/>
            </a:endParaRPr>
          </a:p>
          <a:p>
            <a:pPr marL="0" lvl="0" indent="457200" algn="just" rtl="0">
              <a:lnSpc>
                <a:spcPct val="115000"/>
              </a:lnSpc>
              <a:spcBef>
                <a:spcPts val="0"/>
              </a:spcBef>
              <a:spcAft>
                <a:spcPts val="0"/>
              </a:spcAft>
              <a:buNone/>
            </a:pPr>
            <a:r>
              <a:rPr lang="ru" sz="1700">
                <a:latin typeface="Georgia"/>
                <a:ea typeface="Georgia"/>
                <a:cs typeface="Georgia"/>
                <a:sym typeface="Georgia"/>
              </a:rPr>
              <a:t>What did the fisherman’s wife wish at last?</a:t>
            </a:r>
            <a:endParaRPr sz="1700">
              <a:latin typeface="Georgia"/>
              <a:ea typeface="Georgia"/>
              <a:cs typeface="Georgia"/>
              <a:sym typeface="Georgia"/>
            </a:endParaRPr>
          </a:p>
          <a:p>
            <a:pPr marL="0" lvl="0" indent="457200" algn="just" rtl="0">
              <a:lnSpc>
                <a:spcPct val="115000"/>
              </a:lnSpc>
              <a:spcBef>
                <a:spcPts val="0"/>
              </a:spcBef>
              <a:spcAft>
                <a:spcPts val="0"/>
              </a:spcAft>
              <a:buNone/>
            </a:pPr>
            <a:endParaRPr sz="1700">
              <a:solidFill>
                <a:schemeClr val="accent5"/>
              </a:solidFill>
              <a:latin typeface="Georgia"/>
              <a:ea typeface="Georgia"/>
              <a:cs typeface="Georgia"/>
              <a:sym typeface="Georgia"/>
            </a:endParaRPr>
          </a:p>
          <a:p>
            <a:pPr marL="0" lvl="0" indent="0" algn="l" rtl="0">
              <a:spcBef>
                <a:spcPts val="0"/>
              </a:spcBef>
              <a:spcAft>
                <a:spcPts val="0"/>
              </a:spcAft>
              <a:buNone/>
            </a:pPr>
            <a:endParaRPr sz="1700">
              <a:latin typeface="Georgia"/>
              <a:ea typeface="Georgia"/>
              <a:cs typeface="Georgia"/>
              <a:sym typeface="Georgia"/>
            </a:endParaRPr>
          </a:p>
        </p:txBody>
      </p:sp>
      <p:sp>
        <p:nvSpPr>
          <p:cNvPr id="324" name="Google Shape;324;p37"/>
          <p:cNvSpPr txBox="1"/>
          <p:nvPr/>
        </p:nvSpPr>
        <p:spPr>
          <a:xfrm>
            <a:off x="286500" y="3056075"/>
            <a:ext cx="3547200" cy="1009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ru" sz="1700" b="1" dirty="0">
                <a:solidFill>
                  <a:schemeClr val="dk1"/>
                </a:solidFill>
                <a:latin typeface="Georgia"/>
                <a:ea typeface="Georgia"/>
                <a:cs typeface="Georgia"/>
                <a:sym typeface="Georgia"/>
              </a:rPr>
              <a:t>Answer:</a:t>
            </a:r>
            <a:endParaRPr sz="1700" b="1" dirty="0">
              <a:solidFill>
                <a:schemeClr val="dk1"/>
              </a:solidFill>
              <a:latin typeface="Georgia"/>
              <a:ea typeface="Georgia"/>
              <a:cs typeface="Georgia"/>
              <a:sym typeface="Georgia"/>
            </a:endParaRPr>
          </a:p>
          <a:p>
            <a:pPr marL="0" lvl="0" indent="457200" algn="just" rtl="0">
              <a:lnSpc>
                <a:spcPct val="115000"/>
              </a:lnSpc>
              <a:spcBef>
                <a:spcPts val="0"/>
              </a:spcBef>
              <a:spcAft>
                <a:spcPts val="0"/>
              </a:spcAft>
              <a:buClr>
                <a:schemeClr val="dk1"/>
              </a:buClr>
              <a:buSzPts val="1100"/>
              <a:buFont typeface="Arial"/>
              <a:buNone/>
            </a:pPr>
            <a:r>
              <a:rPr lang="ru" sz="1700" dirty="0">
                <a:solidFill>
                  <a:schemeClr val="accent5"/>
                </a:solidFill>
                <a:latin typeface="Georgia"/>
                <a:ea typeface="Georgia"/>
                <a:cs typeface="Georgia"/>
                <a:sym typeface="Georgia"/>
              </a:rPr>
              <a:t>She wished to be the queen of </a:t>
            </a:r>
            <a:r>
              <a:rPr lang="ru" sz="1700" dirty="0" smtClean="0">
                <a:solidFill>
                  <a:schemeClr val="accent5"/>
                </a:solidFill>
                <a:latin typeface="Georgia"/>
                <a:ea typeface="Georgia"/>
                <a:cs typeface="Georgia"/>
                <a:sym typeface="Georgia"/>
              </a:rPr>
              <a:t>th</a:t>
            </a:r>
            <a:r>
              <a:rPr lang="en-US" sz="1700" dirty="0" smtClean="0">
                <a:solidFill>
                  <a:schemeClr val="accent5"/>
                </a:solidFill>
                <a:latin typeface="Georgia"/>
                <a:ea typeface="Georgia"/>
                <a:cs typeface="Georgia"/>
                <a:sym typeface="Georgia"/>
              </a:rPr>
              <a:t>e</a:t>
            </a:r>
            <a:r>
              <a:rPr lang="ru" sz="1700" dirty="0" smtClean="0">
                <a:solidFill>
                  <a:schemeClr val="accent5"/>
                </a:solidFill>
                <a:latin typeface="Georgia"/>
                <a:ea typeface="Georgia"/>
                <a:cs typeface="Georgia"/>
                <a:sym typeface="Georgia"/>
              </a:rPr>
              <a:t> </a:t>
            </a:r>
            <a:r>
              <a:rPr lang="ru" sz="1700" dirty="0">
                <a:solidFill>
                  <a:schemeClr val="accent5"/>
                </a:solidFill>
                <a:latin typeface="Georgia"/>
                <a:ea typeface="Georgia"/>
                <a:cs typeface="Georgia"/>
                <a:sym typeface="Georgia"/>
              </a:rPr>
              <a:t>Land </a:t>
            </a:r>
            <a:r>
              <a:rPr lang="ru" sz="1700" dirty="0" smtClean="0">
                <a:solidFill>
                  <a:schemeClr val="accent5"/>
                </a:solidFill>
                <a:latin typeface="Georgia"/>
                <a:ea typeface="Georgia"/>
                <a:cs typeface="Georgia"/>
                <a:sym typeface="Georgia"/>
              </a:rPr>
              <a:t>and </a:t>
            </a:r>
            <a:r>
              <a:rPr lang="ru" sz="1700" dirty="0">
                <a:solidFill>
                  <a:schemeClr val="accent5"/>
                </a:solidFill>
                <a:latin typeface="Georgia"/>
                <a:ea typeface="Georgia"/>
                <a:cs typeface="Georgia"/>
                <a:sym typeface="Georgia"/>
              </a:rPr>
              <a:t>Sea.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a:blip r:embed="rId3">
            <a:alphaModFix/>
          </a:blip>
          <a:stretch>
            <a:fillRect/>
          </a:stretch>
        </p:blipFill>
        <p:spPr>
          <a:xfrm rot="747397">
            <a:off x="3958875" y="150050"/>
            <a:ext cx="5302592" cy="5143500"/>
          </a:xfrm>
          <a:prstGeom prst="rect">
            <a:avLst/>
          </a:prstGeom>
          <a:noFill/>
          <a:ln>
            <a:noFill/>
          </a:ln>
        </p:spPr>
      </p:pic>
      <p:sp>
        <p:nvSpPr>
          <p:cNvPr id="330" name="Google Shape;330;p38"/>
          <p:cNvSpPr txBox="1"/>
          <p:nvPr/>
        </p:nvSpPr>
        <p:spPr>
          <a:xfrm rot="205897">
            <a:off x="4575996" y="710496"/>
            <a:ext cx="3934355" cy="312288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dirty="0">
                <a:solidFill>
                  <a:schemeClr val="dk1"/>
                </a:solidFill>
              </a:rPr>
              <a:t>The fisherman’s wife still  wasn't happy. She wanted to be a queen with a palace and servants so she sent her husband back to find the fish. The fish granted her wish, but still she wasn't happy. She wanted to be the Queen of the Land and Sea, with the golden fish as her servant.</a:t>
            </a:r>
            <a:endParaRPr dirty="0">
              <a:solidFill>
                <a:schemeClr val="dk1"/>
              </a:solidFill>
            </a:endParaRPr>
          </a:p>
          <a:p>
            <a:pPr marL="0" lvl="0" indent="0" algn="just" rtl="0">
              <a:spcBef>
                <a:spcPts val="0"/>
              </a:spcBef>
              <a:spcAft>
                <a:spcPts val="0"/>
              </a:spcAft>
              <a:buNone/>
            </a:pPr>
            <a:r>
              <a:rPr lang="ru" dirty="0">
                <a:solidFill>
                  <a:schemeClr val="dk1"/>
                </a:solidFill>
              </a:rPr>
              <a:t> The fisherman went back to the sea and called the golden fish. The sea was stormy and there were clouds in the sky.</a:t>
            </a:r>
            <a:endParaRPr dirty="0">
              <a:solidFill>
                <a:schemeClr val="dk1"/>
              </a:solidFill>
            </a:endParaRPr>
          </a:p>
          <a:p>
            <a:pPr marL="0" lvl="0" indent="0" algn="just" rtl="0">
              <a:spcBef>
                <a:spcPts val="0"/>
              </a:spcBef>
              <a:spcAft>
                <a:spcPts val="0"/>
              </a:spcAft>
              <a:buNone/>
            </a:pPr>
            <a:r>
              <a:rPr lang="ru" dirty="0">
                <a:solidFill>
                  <a:schemeClr val="dk1"/>
                </a:solidFill>
              </a:rPr>
              <a:t>“I'm sorry, dear fish "he cried."Now my wife wants to be </a:t>
            </a:r>
            <a:r>
              <a:rPr lang="en-US" dirty="0" smtClean="0">
                <a:solidFill>
                  <a:schemeClr val="dk1"/>
                </a:solidFill>
              </a:rPr>
              <a:t>the </a:t>
            </a:r>
            <a:r>
              <a:rPr lang="ru" dirty="0" smtClean="0">
                <a:solidFill>
                  <a:schemeClr val="dk1"/>
                </a:solidFill>
              </a:rPr>
              <a:t>Queen </a:t>
            </a:r>
            <a:r>
              <a:rPr lang="ru" dirty="0">
                <a:solidFill>
                  <a:schemeClr val="dk1"/>
                </a:solidFill>
              </a:rPr>
              <a:t>of the Land and Sea, and she wants you to be her servant. </a:t>
            </a:r>
            <a:endParaRPr dirty="0">
              <a:solidFill>
                <a:schemeClr val="dk1"/>
              </a:solidFill>
            </a:endParaRPr>
          </a:p>
          <a:p>
            <a:pPr marL="0" lvl="0" indent="0" algn="just" rtl="0">
              <a:spcBef>
                <a:spcPts val="0"/>
              </a:spcBef>
              <a:spcAft>
                <a:spcPts val="0"/>
              </a:spcAft>
              <a:buNone/>
            </a:pPr>
            <a:r>
              <a:rPr lang="ru" dirty="0">
                <a:solidFill>
                  <a:schemeClr val="dk1"/>
                </a:solidFill>
              </a:rPr>
              <a:t>The fish didn't answer. It turned and swam away. The fisherman went home. He couldn't see the palace or the servants. All he could see was his small house and his wife. She was poor again and in front of her was the old bucket.</a:t>
            </a:r>
            <a:endParaRPr dirty="0">
              <a:solidFill>
                <a:schemeClr val="dk1"/>
              </a:solidFill>
            </a:endParaRPr>
          </a:p>
        </p:txBody>
      </p:sp>
      <p:sp>
        <p:nvSpPr>
          <p:cNvPr id="331" name="Google Shape;331;p38"/>
          <p:cNvSpPr txBox="1"/>
          <p:nvPr/>
        </p:nvSpPr>
        <p:spPr>
          <a:xfrm>
            <a:off x="422950" y="272850"/>
            <a:ext cx="3837600" cy="111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Read the third passage of “the fisherman and the fish” story</a:t>
            </a:r>
            <a:endParaRPr sz="2000" b="1">
              <a:solidFill>
                <a:schemeClr val="accent5"/>
              </a:solidFill>
              <a:latin typeface="Georgia"/>
              <a:ea typeface="Georgia"/>
              <a:cs typeface="Georgia"/>
              <a:sym typeface="Georgia"/>
            </a:endParaRPr>
          </a:p>
        </p:txBody>
      </p:sp>
      <p:sp>
        <p:nvSpPr>
          <p:cNvPr id="332" name="Google Shape;332;p38"/>
          <p:cNvSpPr txBox="1"/>
          <p:nvPr/>
        </p:nvSpPr>
        <p:spPr>
          <a:xfrm>
            <a:off x="286500" y="1719050"/>
            <a:ext cx="3601800" cy="1118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700" b="1">
                <a:latin typeface="Georgia"/>
                <a:ea typeface="Georgia"/>
                <a:cs typeface="Georgia"/>
                <a:sym typeface="Georgia"/>
              </a:rPr>
              <a:t>Answer the given question:</a:t>
            </a:r>
            <a:endParaRPr sz="1700" b="1">
              <a:latin typeface="Georgia"/>
              <a:ea typeface="Georgia"/>
              <a:cs typeface="Georgia"/>
              <a:sym typeface="Georgia"/>
            </a:endParaRPr>
          </a:p>
          <a:p>
            <a:pPr marL="0" lvl="0" indent="457200" algn="just" rtl="0">
              <a:lnSpc>
                <a:spcPct val="115000"/>
              </a:lnSpc>
              <a:spcBef>
                <a:spcPts val="0"/>
              </a:spcBef>
              <a:spcAft>
                <a:spcPts val="0"/>
              </a:spcAft>
              <a:buNone/>
            </a:pPr>
            <a:r>
              <a:rPr lang="ru" sz="1700">
                <a:latin typeface="Georgia"/>
                <a:ea typeface="Georgia"/>
                <a:cs typeface="Georgia"/>
                <a:sym typeface="Georgia"/>
              </a:rPr>
              <a:t>What did the fisherman see when he came home?</a:t>
            </a:r>
            <a:endParaRPr sz="1700">
              <a:latin typeface="Georgia"/>
              <a:ea typeface="Georgia"/>
              <a:cs typeface="Georgia"/>
              <a:sym typeface="Georgia"/>
            </a:endParaRPr>
          </a:p>
          <a:p>
            <a:pPr marL="0" lvl="0" indent="457200" algn="just" rtl="0">
              <a:spcBef>
                <a:spcPts val="0"/>
              </a:spcBef>
              <a:spcAft>
                <a:spcPts val="0"/>
              </a:spcAft>
              <a:buNone/>
            </a:pPr>
            <a:endParaRPr sz="1700">
              <a:solidFill>
                <a:schemeClr val="accent5"/>
              </a:solidFill>
              <a:latin typeface="Georgia"/>
              <a:ea typeface="Georgia"/>
              <a:cs typeface="Georgia"/>
              <a:sym typeface="Georgia"/>
            </a:endParaRPr>
          </a:p>
        </p:txBody>
      </p:sp>
      <p:sp>
        <p:nvSpPr>
          <p:cNvPr id="333" name="Google Shape;333;p38"/>
          <p:cNvSpPr txBox="1"/>
          <p:nvPr/>
        </p:nvSpPr>
        <p:spPr>
          <a:xfrm>
            <a:off x="300150" y="3042425"/>
            <a:ext cx="3574500" cy="1187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ru" sz="1700" b="1">
                <a:solidFill>
                  <a:schemeClr val="dk1"/>
                </a:solidFill>
                <a:latin typeface="Georgia"/>
                <a:ea typeface="Georgia"/>
                <a:cs typeface="Georgia"/>
                <a:sym typeface="Georgia"/>
              </a:rPr>
              <a:t>Answer:</a:t>
            </a:r>
            <a:endParaRPr sz="1700" b="1">
              <a:solidFill>
                <a:schemeClr val="dk1"/>
              </a:solidFill>
              <a:latin typeface="Georgia"/>
              <a:ea typeface="Georgia"/>
              <a:cs typeface="Georgia"/>
              <a:sym typeface="Georgia"/>
            </a:endParaRPr>
          </a:p>
          <a:p>
            <a:pPr marL="0" lvl="0" indent="457200" algn="just" rtl="0">
              <a:spcBef>
                <a:spcPts val="0"/>
              </a:spcBef>
              <a:spcAft>
                <a:spcPts val="0"/>
              </a:spcAft>
              <a:buClr>
                <a:schemeClr val="dk1"/>
              </a:buClr>
              <a:buSzPts val="1100"/>
              <a:buFont typeface="Arial"/>
              <a:buNone/>
            </a:pPr>
            <a:r>
              <a:rPr lang="ru" sz="1700">
                <a:solidFill>
                  <a:schemeClr val="accent5"/>
                </a:solidFill>
                <a:latin typeface="Georgia"/>
                <a:ea typeface="Georgia"/>
                <a:cs typeface="Georgia"/>
                <a:sym typeface="Georgia"/>
              </a:rPr>
              <a:t>He saw his small house and his wife. She was poor again with the old bucket in front of 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9"/>
          <p:cNvSpPr txBox="1"/>
          <p:nvPr/>
        </p:nvSpPr>
        <p:spPr>
          <a:xfrm>
            <a:off x="313800" y="177350"/>
            <a:ext cx="8295000" cy="81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Mark the sentences with True or False.</a:t>
            </a:r>
            <a:endParaRPr sz="2000" b="1">
              <a:solidFill>
                <a:schemeClr val="accent5"/>
              </a:solidFill>
              <a:latin typeface="Georgia"/>
              <a:ea typeface="Georgia"/>
              <a:cs typeface="Georgia"/>
              <a:sym typeface="Georgia"/>
            </a:endParaRPr>
          </a:p>
        </p:txBody>
      </p:sp>
      <p:sp>
        <p:nvSpPr>
          <p:cNvPr id="339" name="Google Shape;339;p39"/>
          <p:cNvSpPr txBox="1"/>
          <p:nvPr/>
        </p:nvSpPr>
        <p:spPr>
          <a:xfrm>
            <a:off x="627600" y="2824150"/>
            <a:ext cx="6521400" cy="14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accent5"/>
              </a:solidFill>
              <a:latin typeface="Georgia"/>
              <a:ea typeface="Georgia"/>
              <a:cs typeface="Georgia"/>
              <a:sym typeface="Georgia"/>
            </a:endParaRPr>
          </a:p>
        </p:txBody>
      </p:sp>
      <p:sp>
        <p:nvSpPr>
          <p:cNvPr id="340" name="Google Shape;340;p39"/>
          <p:cNvSpPr txBox="1"/>
          <p:nvPr/>
        </p:nvSpPr>
        <p:spPr>
          <a:xfrm>
            <a:off x="177350" y="1036875"/>
            <a:ext cx="8854500" cy="11052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Georgia"/>
              <a:buAutoNum type="arabicPeriod"/>
            </a:pPr>
            <a:r>
              <a:rPr lang="ru" sz="2000">
                <a:latin typeface="Georgia"/>
                <a:ea typeface="Georgia"/>
                <a:cs typeface="Georgia"/>
                <a:sym typeface="Georgia"/>
              </a:rPr>
              <a:t>The fisherman and his wife were rich.</a:t>
            </a:r>
            <a:endParaRPr sz="2000">
              <a:latin typeface="Georgia"/>
              <a:ea typeface="Georgia"/>
              <a:cs typeface="Georgia"/>
              <a:sym typeface="Georgia"/>
            </a:endParaRPr>
          </a:p>
          <a:p>
            <a:pPr marL="457200" lvl="0" indent="0" algn="l" rtl="0">
              <a:lnSpc>
                <a:spcPct val="150000"/>
              </a:lnSpc>
              <a:spcBef>
                <a:spcPts val="0"/>
              </a:spcBef>
              <a:spcAft>
                <a:spcPts val="0"/>
              </a:spcAft>
              <a:buNone/>
            </a:pPr>
            <a:endParaRPr sz="2000">
              <a:solidFill>
                <a:schemeClr val="accent5"/>
              </a:solidFill>
              <a:latin typeface="Georgia"/>
              <a:ea typeface="Georgia"/>
              <a:cs typeface="Georgia"/>
              <a:sym typeface="Georgia"/>
            </a:endParaRPr>
          </a:p>
          <a:p>
            <a:pPr marL="457200" lvl="0" indent="0" algn="l" rtl="0">
              <a:lnSpc>
                <a:spcPct val="150000"/>
              </a:lnSpc>
              <a:spcBef>
                <a:spcPts val="0"/>
              </a:spcBef>
              <a:spcAft>
                <a:spcPts val="0"/>
              </a:spcAft>
              <a:buNone/>
            </a:pPr>
            <a:endParaRPr sz="2000">
              <a:latin typeface="Georgia"/>
              <a:ea typeface="Georgia"/>
              <a:cs typeface="Georgia"/>
              <a:sym typeface="Georgia"/>
            </a:endParaRPr>
          </a:p>
        </p:txBody>
      </p:sp>
      <p:pic>
        <p:nvPicPr>
          <p:cNvPr id="341" name="Google Shape;341;p39"/>
          <p:cNvPicPr preferRelativeResize="0"/>
          <p:nvPr/>
        </p:nvPicPr>
        <p:blipFill>
          <a:blip r:embed="rId3">
            <a:alphaModFix/>
          </a:blip>
          <a:stretch>
            <a:fillRect/>
          </a:stretch>
        </p:blipFill>
        <p:spPr>
          <a:xfrm>
            <a:off x="5132100" y="930625"/>
            <a:ext cx="516200" cy="673300"/>
          </a:xfrm>
          <a:prstGeom prst="rect">
            <a:avLst/>
          </a:prstGeom>
          <a:noFill/>
          <a:ln>
            <a:noFill/>
          </a:ln>
        </p:spPr>
      </p:pic>
      <p:sp>
        <p:nvSpPr>
          <p:cNvPr id="342" name="Google Shape;342;p39"/>
          <p:cNvSpPr txBox="1"/>
          <p:nvPr/>
        </p:nvSpPr>
        <p:spPr>
          <a:xfrm>
            <a:off x="559350" y="1487100"/>
            <a:ext cx="6657900" cy="4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The fisherman and his wife were poor.</a:t>
            </a:r>
            <a:endParaRPr sz="2000" b="1">
              <a:solidFill>
                <a:schemeClr val="accent5"/>
              </a:solidFill>
              <a:latin typeface="Georgia"/>
              <a:ea typeface="Georgia"/>
              <a:cs typeface="Georgia"/>
              <a:sym typeface="Georgia"/>
            </a:endParaRPr>
          </a:p>
        </p:txBody>
      </p:sp>
      <p:pic>
        <p:nvPicPr>
          <p:cNvPr id="343" name="Google Shape;343;p39"/>
          <p:cNvPicPr preferRelativeResize="0"/>
          <p:nvPr/>
        </p:nvPicPr>
        <p:blipFill rotWithShape="1">
          <a:blip r:embed="rId4">
            <a:alphaModFix/>
          </a:blip>
          <a:srcRect r="45690"/>
          <a:stretch/>
        </p:blipFill>
        <p:spPr>
          <a:xfrm>
            <a:off x="5822650" y="1287800"/>
            <a:ext cx="3209200" cy="3855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1000"/>
                                        <p:tgtEl>
                                          <p:spTgt spid="342"/>
                                        </p:tgtEl>
                                      </p:cBhvr>
                                    </p:animEffect>
                                  </p:childTnLst>
                                </p:cTn>
                              </p:par>
                              <p:par>
                                <p:cTn id="13" presetID="10" presetClass="entr" presetSubtype="0" fill="hold" nodeType="withEffect">
                                  <p:stCondLst>
                                    <p:cond delay="0"/>
                                  </p:stCondLst>
                                  <p:childTnLst>
                                    <p:set>
                                      <p:cBhvr>
                                        <p:cTn id="14" dur="1" fill="hold">
                                          <p:stCondLst>
                                            <p:cond delay="0"/>
                                          </p:stCondLst>
                                        </p:cTn>
                                        <p:tgtEl>
                                          <p:spTgt spid="343"/>
                                        </p:tgtEl>
                                        <p:attrNameLst>
                                          <p:attrName>style.visibility</p:attrName>
                                        </p:attrNameLst>
                                      </p:cBhvr>
                                      <p:to>
                                        <p:strVal val="visible"/>
                                      </p:to>
                                    </p:set>
                                    <p:animEffect transition="in" filter="fade">
                                      <p:cBhvr>
                                        <p:cTn id="15"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0"/>
          <p:cNvSpPr txBox="1"/>
          <p:nvPr/>
        </p:nvSpPr>
        <p:spPr>
          <a:xfrm>
            <a:off x="313800" y="177350"/>
            <a:ext cx="8295000" cy="81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Mark the sentences with True or False.</a:t>
            </a:r>
            <a:endParaRPr sz="2000" b="1">
              <a:solidFill>
                <a:schemeClr val="accent5"/>
              </a:solidFill>
              <a:latin typeface="Georgia"/>
              <a:ea typeface="Georgia"/>
              <a:cs typeface="Georgia"/>
              <a:sym typeface="Georgia"/>
            </a:endParaRPr>
          </a:p>
        </p:txBody>
      </p:sp>
      <p:sp>
        <p:nvSpPr>
          <p:cNvPr id="349" name="Google Shape;349;p40"/>
          <p:cNvSpPr txBox="1"/>
          <p:nvPr/>
        </p:nvSpPr>
        <p:spPr>
          <a:xfrm>
            <a:off x="627600" y="2824150"/>
            <a:ext cx="6521400" cy="14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accent5"/>
              </a:solidFill>
              <a:latin typeface="Georgia"/>
              <a:ea typeface="Georgia"/>
              <a:cs typeface="Georgia"/>
              <a:sym typeface="Georgia"/>
            </a:endParaRPr>
          </a:p>
        </p:txBody>
      </p:sp>
      <p:sp>
        <p:nvSpPr>
          <p:cNvPr id="350" name="Google Shape;350;p40"/>
          <p:cNvSpPr txBox="1"/>
          <p:nvPr/>
        </p:nvSpPr>
        <p:spPr>
          <a:xfrm>
            <a:off x="177350" y="1036875"/>
            <a:ext cx="8854500" cy="10095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Georgia"/>
              <a:buAutoNum type="arabicPeriod"/>
            </a:pPr>
            <a:r>
              <a:rPr lang="ru" sz="2000">
                <a:latin typeface="Georgia"/>
                <a:ea typeface="Georgia"/>
                <a:cs typeface="Georgia"/>
                <a:sym typeface="Georgia"/>
              </a:rPr>
              <a:t>The fisherman and his wife were rich.</a:t>
            </a:r>
            <a:endParaRPr sz="200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a:latin typeface="Georgia"/>
                <a:ea typeface="Georgia"/>
                <a:cs typeface="Georgia"/>
                <a:sym typeface="Georgia"/>
              </a:rPr>
              <a:t>The golden fish could speak.</a:t>
            </a:r>
            <a:endParaRPr sz="2000">
              <a:latin typeface="Georgia"/>
              <a:ea typeface="Georgia"/>
              <a:cs typeface="Georgia"/>
              <a:sym typeface="Georgia"/>
            </a:endParaRPr>
          </a:p>
          <a:p>
            <a:pPr marL="457200" lvl="0" indent="0" algn="l" rtl="0">
              <a:lnSpc>
                <a:spcPct val="150000"/>
              </a:lnSpc>
              <a:spcBef>
                <a:spcPts val="0"/>
              </a:spcBef>
              <a:spcAft>
                <a:spcPts val="0"/>
              </a:spcAft>
              <a:buNone/>
            </a:pPr>
            <a:endParaRPr sz="2000">
              <a:latin typeface="Georgia"/>
              <a:ea typeface="Georgia"/>
              <a:cs typeface="Georgia"/>
              <a:sym typeface="Georgia"/>
            </a:endParaRPr>
          </a:p>
        </p:txBody>
      </p:sp>
      <p:pic>
        <p:nvPicPr>
          <p:cNvPr id="351" name="Google Shape;351;p40"/>
          <p:cNvPicPr preferRelativeResize="0"/>
          <p:nvPr/>
        </p:nvPicPr>
        <p:blipFill>
          <a:blip r:embed="rId3">
            <a:alphaModFix/>
          </a:blip>
          <a:stretch>
            <a:fillRect/>
          </a:stretch>
        </p:blipFill>
        <p:spPr>
          <a:xfrm>
            <a:off x="4236588" y="1474275"/>
            <a:ext cx="449424" cy="449424"/>
          </a:xfrm>
          <a:prstGeom prst="rect">
            <a:avLst/>
          </a:prstGeom>
          <a:noFill/>
          <a:ln>
            <a:noFill/>
          </a:ln>
        </p:spPr>
      </p:pic>
      <p:pic>
        <p:nvPicPr>
          <p:cNvPr id="352" name="Google Shape;352;p40"/>
          <p:cNvPicPr preferRelativeResize="0"/>
          <p:nvPr/>
        </p:nvPicPr>
        <p:blipFill>
          <a:blip r:embed="rId4">
            <a:alphaModFix/>
          </a:blip>
          <a:stretch>
            <a:fillRect/>
          </a:stretch>
        </p:blipFill>
        <p:spPr>
          <a:xfrm>
            <a:off x="5132100" y="930625"/>
            <a:ext cx="516200" cy="673300"/>
          </a:xfrm>
          <a:prstGeom prst="rect">
            <a:avLst/>
          </a:prstGeom>
          <a:noFill/>
          <a:ln>
            <a:noFill/>
          </a:ln>
        </p:spPr>
      </p:pic>
      <p:pic>
        <p:nvPicPr>
          <p:cNvPr id="353" name="Google Shape;353;p40"/>
          <p:cNvPicPr preferRelativeResize="0"/>
          <p:nvPr/>
        </p:nvPicPr>
        <p:blipFill>
          <a:blip r:embed="rId5">
            <a:alphaModFix/>
          </a:blip>
          <a:stretch>
            <a:fillRect/>
          </a:stretch>
        </p:blipFill>
        <p:spPr>
          <a:xfrm>
            <a:off x="5648300" y="1405250"/>
            <a:ext cx="3410824" cy="3520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par>
                                <p:cTn id="8" presetID="10" presetClass="entr" presetSubtype="0"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Effect transition="in" filter="fade">
                                      <p:cBhvr>
                                        <p:cTn id="10"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1"/>
          <p:cNvSpPr txBox="1"/>
          <p:nvPr/>
        </p:nvSpPr>
        <p:spPr>
          <a:xfrm>
            <a:off x="313800" y="177350"/>
            <a:ext cx="8295000" cy="81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Mark the sentences with True or False.</a:t>
            </a:r>
            <a:endParaRPr sz="2000" b="1">
              <a:solidFill>
                <a:schemeClr val="accent5"/>
              </a:solidFill>
              <a:latin typeface="Georgia"/>
              <a:ea typeface="Georgia"/>
              <a:cs typeface="Georgia"/>
              <a:sym typeface="Georgia"/>
            </a:endParaRPr>
          </a:p>
        </p:txBody>
      </p:sp>
      <p:sp>
        <p:nvSpPr>
          <p:cNvPr id="359" name="Google Shape;359;p41"/>
          <p:cNvSpPr txBox="1"/>
          <p:nvPr/>
        </p:nvSpPr>
        <p:spPr>
          <a:xfrm>
            <a:off x="627600" y="2824150"/>
            <a:ext cx="6521400" cy="14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accent5"/>
              </a:solidFill>
              <a:latin typeface="Georgia"/>
              <a:ea typeface="Georgia"/>
              <a:cs typeface="Georgia"/>
              <a:sym typeface="Georgia"/>
            </a:endParaRPr>
          </a:p>
        </p:txBody>
      </p:sp>
      <p:sp>
        <p:nvSpPr>
          <p:cNvPr id="360" name="Google Shape;360;p41"/>
          <p:cNvSpPr txBox="1"/>
          <p:nvPr/>
        </p:nvSpPr>
        <p:spPr>
          <a:xfrm>
            <a:off x="177350" y="1036875"/>
            <a:ext cx="8854500" cy="36564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Georgia"/>
              <a:buAutoNum type="arabicPeriod"/>
            </a:pPr>
            <a:r>
              <a:rPr lang="ru" sz="2000">
                <a:latin typeface="Georgia"/>
                <a:ea typeface="Georgia"/>
                <a:cs typeface="Georgia"/>
                <a:sym typeface="Georgia"/>
              </a:rPr>
              <a:t>The fisherman and his wife were rich.</a:t>
            </a:r>
            <a:endParaRPr sz="200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a:latin typeface="Georgia"/>
                <a:ea typeface="Georgia"/>
                <a:cs typeface="Georgia"/>
                <a:sym typeface="Georgia"/>
              </a:rPr>
              <a:t>The golden fish could speak.</a:t>
            </a:r>
            <a:endParaRPr sz="200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a:latin typeface="Georgia"/>
                <a:ea typeface="Georgia"/>
                <a:cs typeface="Georgia"/>
                <a:sym typeface="Georgia"/>
              </a:rPr>
              <a:t>The fisherman wished to be the king.</a:t>
            </a:r>
            <a:endParaRPr sz="2000">
              <a:latin typeface="Georgia"/>
              <a:ea typeface="Georgia"/>
              <a:cs typeface="Georgia"/>
              <a:sym typeface="Georgia"/>
            </a:endParaRPr>
          </a:p>
          <a:p>
            <a:pPr marL="457200" lvl="0" indent="0" algn="l" rtl="0">
              <a:lnSpc>
                <a:spcPct val="150000"/>
              </a:lnSpc>
              <a:spcBef>
                <a:spcPts val="0"/>
              </a:spcBef>
              <a:spcAft>
                <a:spcPts val="0"/>
              </a:spcAft>
              <a:buNone/>
            </a:pPr>
            <a:endParaRPr sz="2000">
              <a:latin typeface="Georgia"/>
              <a:ea typeface="Georgia"/>
              <a:cs typeface="Georgia"/>
              <a:sym typeface="Georgia"/>
            </a:endParaRPr>
          </a:p>
        </p:txBody>
      </p:sp>
      <p:pic>
        <p:nvPicPr>
          <p:cNvPr id="361" name="Google Shape;361;p41"/>
          <p:cNvPicPr preferRelativeResize="0"/>
          <p:nvPr/>
        </p:nvPicPr>
        <p:blipFill>
          <a:blip r:embed="rId3">
            <a:alphaModFix/>
          </a:blip>
          <a:stretch>
            <a:fillRect/>
          </a:stretch>
        </p:blipFill>
        <p:spPr>
          <a:xfrm>
            <a:off x="4236588" y="1515225"/>
            <a:ext cx="449424" cy="449424"/>
          </a:xfrm>
          <a:prstGeom prst="rect">
            <a:avLst/>
          </a:prstGeom>
          <a:noFill/>
          <a:ln>
            <a:noFill/>
          </a:ln>
        </p:spPr>
      </p:pic>
      <p:pic>
        <p:nvPicPr>
          <p:cNvPr id="362" name="Google Shape;362;p41"/>
          <p:cNvPicPr preferRelativeResize="0"/>
          <p:nvPr/>
        </p:nvPicPr>
        <p:blipFill>
          <a:blip r:embed="rId4">
            <a:alphaModFix/>
          </a:blip>
          <a:stretch>
            <a:fillRect/>
          </a:stretch>
        </p:blipFill>
        <p:spPr>
          <a:xfrm>
            <a:off x="5132100" y="930625"/>
            <a:ext cx="516200" cy="673300"/>
          </a:xfrm>
          <a:prstGeom prst="rect">
            <a:avLst/>
          </a:prstGeom>
          <a:noFill/>
          <a:ln>
            <a:noFill/>
          </a:ln>
        </p:spPr>
      </p:pic>
      <p:pic>
        <p:nvPicPr>
          <p:cNvPr id="363" name="Google Shape;363;p41"/>
          <p:cNvPicPr preferRelativeResize="0"/>
          <p:nvPr/>
        </p:nvPicPr>
        <p:blipFill>
          <a:blip r:embed="rId4">
            <a:alphaModFix/>
          </a:blip>
          <a:stretch>
            <a:fillRect/>
          </a:stretch>
        </p:blipFill>
        <p:spPr>
          <a:xfrm>
            <a:off x="4984350" y="1877388"/>
            <a:ext cx="516200" cy="673300"/>
          </a:xfrm>
          <a:prstGeom prst="rect">
            <a:avLst/>
          </a:prstGeom>
          <a:noFill/>
          <a:ln>
            <a:noFill/>
          </a:ln>
        </p:spPr>
      </p:pic>
      <p:pic>
        <p:nvPicPr>
          <p:cNvPr id="364" name="Google Shape;364;p41"/>
          <p:cNvPicPr preferRelativeResize="0"/>
          <p:nvPr/>
        </p:nvPicPr>
        <p:blipFill rotWithShape="1">
          <a:blip r:embed="rId5">
            <a:alphaModFix/>
          </a:blip>
          <a:srcRect r="45690"/>
          <a:stretch/>
        </p:blipFill>
        <p:spPr>
          <a:xfrm>
            <a:off x="5798900" y="1227900"/>
            <a:ext cx="3209200" cy="3855701"/>
          </a:xfrm>
          <a:prstGeom prst="rect">
            <a:avLst/>
          </a:prstGeom>
          <a:noFill/>
          <a:ln>
            <a:noFill/>
          </a:ln>
        </p:spPr>
      </p:pic>
      <p:sp>
        <p:nvSpPr>
          <p:cNvPr id="365" name="Google Shape;365;p41"/>
          <p:cNvSpPr txBox="1"/>
          <p:nvPr/>
        </p:nvSpPr>
        <p:spPr>
          <a:xfrm>
            <a:off x="586650" y="2387575"/>
            <a:ext cx="6453300" cy="55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dirty="0">
                <a:solidFill>
                  <a:schemeClr val="accent5"/>
                </a:solidFill>
                <a:latin typeface="Georgia"/>
                <a:ea typeface="Georgia"/>
                <a:cs typeface="Georgia"/>
                <a:sym typeface="Georgia"/>
              </a:rPr>
              <a:t>The fisherman’s wife wished to be the queen.</a:t>
            </a:r>
            <a:endParaRPr sz="2000" b="1" dirty="0">
              <a:solidFill>
                <a:schemeClr val="accent5"/>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childTnLst>
                                </p:cTn>
                              </p:par>
                              <p:par>
                                <p:cTn id="13" presetID="10" presetClass="entr" presetSubtype="0" fill="hold" nodeType="with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fade">
                                      <p:cBhvr>
                                        <p:cTn id="15"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109150" y="1023250"/>
            <a:ext cx="6139450" cy="3905250"/>
          </a:xfrm>
          <a:prstGeom prst="rect">
            <a:avLst/>
          </a:prstGeom>
          <a:noFill/>
          <a:ln>
            <a:noFill/>
          </a:ln>
        </p:spPr>
      </p:pic>
      <p:sp>
        <p:nvSpPr>
          <p:cNvPr id="69" name="Google Shape;69;p15"/>
          <p:cNvSpPr txBox="1"/>
          <p:nvPr/>
        </p:nvSpPr>
        <p:spPr>
          <a:xfrm>
            <a:off x="290700" y="109150"/>
            <a:ext cx="68310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Who was Alexander Pushkin? Where was he from? </a:t>
            </a:r>
            <a:endParaRPr sz="2000" b="1">
              <a:solidFill>
                <a:schemeClr val="accent5"/>
              </a:solidFill>
              <a:latin typeface="Georgia"/>
              <a:ea typeface="Georgia"/>
              <a:cs typeface="Georgia"/>
              <a:sym typeface="Georgia"/>
            </a:endParaRPr>
          </a:p>
          <a:p>
            <a:pPr marL="0" lvl="0" indent="0" algn="l" rtl="0">
              <a:spcBef>
                <a:spcPts val="0"/>
              </a:spcBef>
              <a:spcAft>
                <a:spcPts val="0"/>
              </a:spcAft>
              <a:buNone/>
            </a:pPr>
            <a:r>
              <a:rPr lang="ru" sz="2000" b="1">
                <a:solidFill>
                  <a:schemeClr val="accent5"/>
                </a:solidFill>
                <a:latin typeface="Georgia"/>
                <a:ea typeface="Georgia"/>
                <a:cs typeface="Georgia"/>
                <a:sym typeface="Georgia"/>
              </a:rPr>
              <a:t>Read the biography to find out.</a:t>
            </a:r>
            <a:endParaRPr sz="2000" b="1">
              <a:solidFill>
                <a:schemeClr val="accent5"/>
              </a:solidFill>
              <a:latin typeface="Georgia"/>
              <a:ea typeface="Georgia"/>
              <a:cs typeface="Georgia"/>
              <a:sym typeface="Georgia"/>
            </a:endParaRPr>
          </a:p>
        </p:txBody>
      </p:sp>
      <p:sp>
        <p:nvSpPr>
          <p:cNvPr id="70" name="Google Shape;70;p15"/>
          <p:cNvSpPr txBox="1"/>
          <p:nvPr/>
        </p:nvSpPr>
        <p:spPr>
          <a:xfrm rot="-424219">
            <a:off x="633895" y="1370530"/>
            <a:ext cx="4755159" cy="3210703"/>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ru" sz="2000" b="1" dirty="0">
                <a:latin typeface="Georgia"/>
                <a:ea typeface="Georgia"/>
                <a:cs typeface="Georgia"/>
                <a:sym typeface="Georgia"/>
              </a:rPr>
              <a:t>Alexander Pushkin</a:t>
            </a:r>
            <a:r>
              <a:rPr lang="ru" sz="2000" dirty="0">
                <a:latin typeface="Georgia"/>
                <a:ea typeface="Georgia"/>
                <a:cs typeface="Georgia"/>
                <a:sym typeface="Georgia"/>
              </a:rPr>
              <a:t> (6th June 1799-10th February 1837) was a Russian poet, novelist and playwright. His most famous works are the novel </a:t>
            </a:r>
            <a:r>
              <a:rPr lang="ru" sz="2000" i="1" dirty="0">
                <a:latin typeface="Georgia"/>
                <a:ea typeface="Georgia"/>
                <a:cs typeface="Georgia"/>
                <a:sym typeface="Georgia"/>
              </a:rPr>
              <a:t>Eugene Onegin</a:t>
            </a:r>
            <a:r>
              <a:rPr lang="ru" sz="2000" dirty="0">
                <a:latin typeface="Georgia"/>
                <a:ea typeface="Georgia"/>
                <a:cs typeface="Georgia"/>
                <a:sym typeface="Georgia"/>
              </a:rPr>
              <a:t> and the play </a:t>
            </a:r>
            <a:r>
              <a:rPr lang="ru" sz="2000" i="1" dirty="0">
                <a:latin typeface="Georgia"/>
                <a:ea typeface="Georgia"/>
                <a:cs typeface="Georgia"/>
                <a:sym typeface="Georgia"/>
              </a:rPr>
              <a:t>Boris Godunov</a:t>
            </a:r>
            <a:r>
              <a:rPr lang="ru" sz="2000" dirty="0">
                <a:latin typeface="Georgia"/>
                <a:ea typeface="Georgia"/>
                <a:cs typeface="Georgia"/>
                <a:sym typeface="Georgia"/>
              </a:rPr>
              <a:t>. Pushkin wrote </a:t>
            </a:r>
            <a:r>
              <a:rPr lang="ru" sz="2000" i="1" dirty="0">
                <a:latin typeface="Georgia"/>
                <a:ea typeface="Georgia"/>
                <a:cs typeface="Georgia"/>
                <a:sym typeface="Georgia"/>
              </a:rPr>
              <a:t>The Fisherman and the Fish</a:t>
            </a:r>
            <a:r>
              <a:rPr lang="ru" sz="2000" dirty="0">
                <a:latin typeface="Georgia"/>
                <a:ea typeface="Georgia"/>
                <a:cs typeface="Georgia"/>
                <a:sym typeface="Georgia"/>
              </a:rPr>
              <a:t> in 1833. It is a fairy tale in verse.</a:t>
            </a:r>
            <a:endParaRPr sz="2000" dirty="0">
              <a:latin typeface="Georgia"/>
              <a:ea typeface="Georgia"/>
              <a:cs typeface="Georgia"/>
              <a:sym typeface="Georgia"/>
            </a:endParaRPr>
          </a:p>
        </p:txBody>
      </p:sp>
      <p:pic>
        <p:nvPicPr>
          <p:cNvPr id="71" name="Google Shape;71;p15"/>
          <p:cNvPicPr preferRelativeResize="0"/>
          <p:nvPr/>
        </p:nvPicPr>
        <p:blipFill>
          <a:blip r:embed="rId4">
            <a:alphaModFix/>
          </a:blip>
          <a:stretch>
            <a:fillRect/>
          </a:stretch>
        </p:blipFill>
        <p:spPr>
          <a:xfrm>
            <a:off x="6168950" y="823900"/>
            <a:ext cx="2762250" cy="3495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1000"/>
                                        <p:tgtEl>
                                          <p:spTgt spid="68"/>
                                        </p:tgtEl>
                                        <p:attrNameLst>
                                          <p:attrName>ppt_w</p:attrName>
                                        </p:attrNameLst>
                                      </p:cBhvr>
                                      <p:tavLst>
                                        <p:tav tm="0">
                                          <p:val>
                                            <p:strVal val="0"/>
                                          </p:val>
                                        </p:tav>
                                        <p:tav tm="100000">
                                          <p:val>
                                            <p:strVal val="#ppt_w"/>
                                          </p:val>
                                        </p:tav>
                                      </p:tavLst>
                                    </p:anim>
                                    <p:anim calcmode="lin" valueType="num">
                                      <p:cBhvr additive="base">
                                        <p:cTn id="8" dur="1000"/>
                                        <p:tgtEl>
                                          <p:spTgt spid="6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1000"/>
                                        <p:tgtEl>
                                          <p:spTgt spid="70"/>
                                        </p:tgtEl>
                                        <p:attrNameLst>
                                          <p:attrName>ppt_w</p:attrName>
                                        </p:attrNameLst>
                                      </p:cBhvr>
                                      <p:tavLst>
                                        <p:tav tm="0">
                                          <p:val>
                                            <p:strVal val="0"/>
                                          </p:val>
                                        </p:tav>
                                        <p:tav tm="100000">
                                          <p:val>
                                            <p:strVal val="#ppt_w"/>
                                          </p:val>
                                        </p:tav>
                                      </p:tavLst>
                                    </p:anim>
                                    <p:anim calcmode="lin" valueType="num">
                                      <p:cBhvr additive="base">
                                        <p:cTn id="12" dur="1000"/>
                                        <p:tgtEl>
                                          <p:spTgt spid="70"/>
                                        </p:tgtEl>
                                        <p:attrNameLst>
                                          <p:attrName>ppt_h</p:attrName>
                                        </p:attrNameLst>
                                      </p:cBhvr>
                                      <p:tavLst>
                                        <p:tav tm="0">
                                          <p:val>
                                            <p:strVal val="0"/>
                                          </p:val>
                                        </p:tav>
                                        <p:tav tm="100000">
                                          <p:val>
                                            <p:strVal val="#ppt_h"/>
                                          </p:val>
                                        </p:tav>
                                      </p:tavLst>
                                    </p:anim>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2"/>
          <p:cNvSpPr txBox="1"/>
          <p:nvPr/>
        </p:nvSpPr>
        <p:spPr>
          <a:xfrm>
            <a:off x="313800" y="177350"/>
            <a:ext cx="8295000" cy="81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Mark the sentences with True or False.</a:t>
            </a:r>
            <a:endParaRPr sz="2000" b="1">
              <a:solidFill>
                <a:schemeClr val="accent5"/>
              </a:solidFill>
              <a:latin typeface="Georgia"/>
              <a:ea typeface="Georgia"/>
              <a:cs typeface="Georgia"/>
              <a:sym typeface="Georgia"/>
            </a:endParaRPr>
          </a:p>
        </p:txBody>
      </p:sp>
      <p:sp>
        <p:nvSpPr>
          <p:cNvPr id="371" name="Google Shape;371;p42"/>
          <p:cNvSpPr txBox="1"/>
          <p:nvPr/>
        </p:nvSpPr>
        <p:spPr>
          <a:xfrm>
            <a:off x="627600" y="2824150"/>
            <a:ext cx="6521400" cy="14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accent5"/>
              </a:solidFill>
              <a:latin typeface="Georgia"/>
              <a:ea typeface="Georgia"/>
              <a:cs typeface="Georgia"/>
              <a:sym typeface="Georgia"/>
            </a:endParaRPr>
          </a:p>
        </p:txBody>
      </p:sp>
      <p:sp>
        <p:nvSpPr>
          <p:cNvPr id="372" name="Google Shape;372;p42"/>
          <p:cNvSpPr txBox="1"/>
          <p:nvPr/>
        </p:nvSpPr>
        <p:spPr>
          <a:xfrm>
            <a:off x="177350" y="1036875"/>
            <a:ext cx="6262200" cy="36564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fisherman and his wife were rich.</a:t>
            </a:r>
            <a:endParaRPr sz="2000" dirty="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golden fish could speak.</a:t>
            </a:r>
            <a:endParaRPr sz="2000" dirty="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fisherman wished to be the king.</a:t>
            </a:r>
            <a:endParaRPr sz="2000" dirty="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golden fish made the fisherman’s wife the queen of the Land and </a:t>
            </a:r>
            <a:r>
              <a:rPr lang="ru" sz="2000" dirty="0" smtClean="0">
                <a:latin typeface="Georgia"/>
                <a:ea typeface="Georgia"/>
                <a:cs typeface="Georgia"/>
                <a:sym typeface="Georgia"/>
              </a:rPr>
              <a:t> </a:t>
            </a:r>
            <a:r>
              <a:rPr lang="ru" sz="2000" dirty="0">
                <a:latin typeface="Georgia"/>
                <a:ea typeface="Georgia"/>
                <a:cs typeface="Georgia"/>
                <a:sym typeface="Georgia"/>
              </a:rPr>
              <a:t>Sea.</a:t>
            </a:r>
            <a:endParaRPr sz="2000" dirty="0">
              <a:latin typeface="Georgia"/>
              <a:ea typeface="Georgia"/>
              <a:cs typeface="Georgia"/>
              <a:sym typeface="Georgia"/>
            </a:endParaRPr>
          </a:p>
        </p:txBody>
      </p:sp>
      <p:pic>
        <p:nvPicPr>
          <p:cNvPr id="373" name="Google Shape;373;p42"/>
          <p:cNvPicPr preferRelativeResize="0"/>
          <p:nvPr/>
        </p:nvPicPr>
        <p:blipFill>
          <a:blip r:embed="rId3">
            <a:alphaModFix/>
          </a:blip>
          <a:stretch>
            <a:fillRect/>
          </a:stretch>
        </p:blipFill>
        <p:spPr>
          <a:xfrm>
            <a:off x="4236588" y="1515225"/>
            <a:ext cx="449424" cy="449424"/>
          </a:xfrm>
          <a:prstGeom prst="rect">
            <a:avLst/>
          </a:prstGeom>
          <a:noFill/>
          <a:ln>
            <a:noFill/>
          </a:ln>
        </p:spPr>
      </p:pic>
      <p:pic>
        <p:nvPicPr>
          <p:cNvPr id="375" name="Google Shape;375;p42"/>
          <p:cNvPicPr preferRelativeResize="0"/>
          <p:nvPr/>
        </p:nvPicPr>
        <p:blipFill>
          <a:blip r:embed="rId4">
            <a:alphaModFix/>
          </a:blip>
          <a:stretch>
            <a:fillRect/>
          </a:stretch>
        </p:blipFill>
        <p:spPr>
          <a:xfrm>
            <a:off x="5132100" y="930625"/>
            <a:ext cx="516200" cy="673300"/>
          </a:xfrm>
          <a:prstGeom prst="rect">
            <a:avLst/>
          </a:prstGeom>
          <a:noFill/>
          <a:ln>
            <a:noFill/>
          </a:ln>
        </p:spPr>
      </p:pic>
      <p:pic>
        <p:nvPicPr>
          <p:cNvPr id="376" name="Google Shape;376;p42"/>
          <p:cNvPicPr preferRelativeResize="0"/>
          <p:nvPr/>
        </p:nvPicPr>
        <p:blipFill>
          <a:blip r:embed="rId4">
            <a:alphaModFix/>
          </a:blip>
          <a:stretch>
            <a:fillRect/>
          </a:stretch>
        </p:blipFill>
        <p:spPr>
          <a:xfrm>
            <a:off x="4984350" y="1877388"/>
            <a:ext cx="516200" cy="6733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2"/>
          <p:cNvSpPr txBox="1"/>
          <p:nvPr/>
        </p:nvSpPr>
        <p:spPr>
          <a:xfrm>
            <a:off x="313800" y="177350"/>
            <a:ext cx="8295000" cy="81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Mark the sentences with True or False.</a:t>
            </a:r>
            <a:endParaRPr sz="2000" b="1">
              <a:solidFill>
                <a:schemeClr val="accent5"/>
              </a:solidFill>
              <a:latin typeface="Georgia"/>
              <a:ea typeface="Georgia"/>
              <a:cs typeface="Georgia"/>
              <a:sym typeface="Georgia"/>
            </a:endParaRPr>
          </a:p>
        </p:txBody>
      </p:sp>
      <p:sp>
        <p:nvSpPr>
          <p:cNvPr id="371" name="Google Shape;371;p42"/>
          <p:cNvSpPr txBox="1"/>
          <p:nvPr/>
        </p:nvSpPr>
        <p:spPr>
          <a:xfrm>
            <a:off x="627600" y="2824150"/>
            <a:ext cx="6521400" cy="14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accent5"/>
              </a:solidFill>
              <a:latin typeface="Georgia"/>
              <a:ea typeface="Georgia"/>
              <a:cs typeface="Georgia"/>
              <a:sym typeface="Georgia"/>
            </a:endParaRPr>
          </a:p>
        </p:txBody>
      </p:sp>
      <p:sp>
        <p:nvSpPr>
          <p:cNvPr id="372" name="Google Shape;372;p42"/>
          <p:cNvSpPr txBox="1"/>
          <p:nvPr/>
        </p:nvSpPr>
        <p:spPr>
          <a:xfrm>
            <a:off x="177350" y="1036875"/>
            <a:ext cx="6262200" cy="2942843"/>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fisherman and his wife were rich.</a:t>
            </a:r>
            <a:endParaRPr sz="2000" dirty="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golden fish could speak.</a:t>
            </a:r>
            <a:endParaRPr sz="2000" dirty="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fisherman wished to be the king.</a:t>
            </a:r>
            <a:endParaRPr sz="2000" dirty="0">
              <a:latin typeface="Georgia"/>
              <a:ea typeface="Georgia"/>
              <a:cs typeface="Georgia"/>
              <a:sym typeface="Georgia"/>
            </a:endParaRPr>
          </a:p>
          <a:p>
            <a:pPr marL="457200" lvl="0" indent="-355600" algn="l" rtl="0">
              <a:lnSpc>
                <a:spcPct val="150000"/>
              </a:lnSpc>
              <a:spcBef>
                <a:spcPts val="0"/>
              </a:spcBef>
              <a:spcAft>
                <a:spcPts val="0"/>
              </a:spcAft>
              <a:buSzPts val="2000"/>
              <a:buFont typeface="Georgia"/>
              <a:buAutoNum type="arabicPeriod"/>
            </a:pPr>
            <a:r>
              <a:rPr lang="ru" sz="2000" dirty="0">
                <a:latin typeface="Georgia"/>
                <a:ea typeface="Georgia"/>
                <a:cs typeface="Georgia"/>
                <a:sym typeface="Georgia"/>
              </a:rPr>
              <a:t>The golden fish made the fisherman’s wife the queen of the Land and </a:t>
            </a:r>
            <a:r>
              <a:rPr lang="ru" sz="2000" dirty="0" smtClean="0">
                <a:latin typeface="Georgia"/>
                <a:ea typeface="Georgia"/>
                <a:cs typeface="Georgia"/>
                <a:sym typeface="Georgia"/>
              </a:rPr>
              <a:t> </a:t>
            </a:r>
            <a:r>
              <a:rPr lang="ru" sz="2000" dirty="0">
                <a:latin typeface="Georgia"/>
                <a:ea typeface="Georgia"/>
                <a:cs typeface="Georgia"/>
                <a:sym typeface="Georgia"/>
              </a:rPr>
              <a:t>Sea</a:t>
            </a:r>
            <a:r>
              <a:rPr lang="ru" sz="2000" dirty="0" smtClean="0">
                <a:latin typeface="Georgia"/>
                <a:ea typeface="Georgia"/>
                <a:cs typeface="Georgia"/>
                <a:sym typeface="Georgia"/>
              </a:rPr>
              <a:t>.</a:t>
            </a:r>
          </a:p>
          <a:p>
            <a:pPr marL="101600" lvl="0" algn="l" rtl="0">
              <a:lnSpc>
                <a:spcPct val="150000"/>
              </a:lnSpc>
              <a:spcBef>
                <a:spcPts val="0"/>
              </a:spcBef>
              <a:spcAft>
                <a:spcPts val="0"/>
              </a:spcAft>
              <a:buSzPts val="2000"/>
            </a:pPr>
            <a:endParaRPr sz="2000" dirty="0">
              <a:latin typeface="Georgia"/>
              <a:ea typeface="Georgia"/>
              <a:cs typeface="Georgia"/>
              <a:sym typeface="Georgia"/>
            </a:endParaRPr>
          </a:p>
        </p:txBody>
      </p:sp>
      <p:pic>
        <p:nvPicPr>
          <p:cNvPr id="373" name="Google Shape;373;p42"/>
          <p:cNvPicPr preferRelativeResize="0"/>
          <p:nvPr/>
        </p:nvPicPr>
        <p:blipFill>
          <a:blip r:embed="rId3">
            <a:alphaModFix/>
          </a:blip>
          <a:stretch>
            <a:fillRect/>
          </a:stretch>
        </p:blipFill>
        <p:spPr>
          <a:xfrm>
            <a:off x="4236588" y="1515225"/>
            <a:ext cx="449424" cy="449424"/>
          </a:xfrm>
          <a:prstGeom prst="rect">
            <a:avLst/>
          </a:prstGeom>
          <a:noFill/>
          <a:ln>
            <a:noFill/>
          </a:ln>
        </p:spPr>
      </p:pic>
      <p:pic>
        <p:nvPicPr>
          <p:cNvPr id="375" name="Google Shape;375;p42"/>
          <p:cNvPicPr preferRelativeResize="0"/>
          <p:nvPr/>
        </p:nvPicPr>
        <p:blipFill>
          <a:blip r:embed="rId4">
            <a:alphaModFix/>
          </a:blip>
          <a:stretch>
            <a:fillRect/>
          </a:stretch>
        </p:blipFill>
        <p:spPr>
          <a:xfrm>
            <a:off x="5132100" y="930625"/>
            <a:ext cx="516200" cy="673300"/>
          </a:xfrm>
          <a:prstGeom prst="rect">
            <a:avLst/>
          </a:prstGeom>
          <a:noFill/>
          <a:ln>
            <a:noFill/>
          </a:ln>
        </p:spPr>
      </p:pic>
      <p:pic>
        <p:nvPicPr>
          <p:cNvPr id="376" name="Google Shape;376;p42"/>
          <p:cNvPicPr preferRelativeResize="0"/>
          <p:nvPr/>
        </p:nvPicPr>
        <p:blipFill>
          <a:blip r:embed="rId4">
            <a:alphaModFix/>
          </a:blip>
          <a:stretch>
            <a:fillRect/>
          </a:stretch>
        </p:blipFill>
        <p:spPr>
          <a:xfrm>
            <a:off x="4984350" y="1877388"/>
            <a:ext cx="516200" cy="673300"/>
          </a:xfrm>
          <a:prstGeom prst="rect">
            <a:avLst/>
          </a:prstGeom>
          <a:noFill/>
          <a:ln>
            <a:noFill/>
          </a:ln>
        </p:spPr>
      </p:pic>
      <p:pic>
        <p:nvPicPr>
          <p:cNvPr id="377" name="Google Shape;377;p42"/>
          <p:cNvPicPr preferRelativeResize="0"/>
          <p:nvPr/>
        </p:nvPicPr>
        <p:blipFill>
          <a:blip r:embed="rId5">
            <a:alphaModFix/>
          </a:blip>
          <a:stretch>
            <a:fillRect/>
          </a:stretch>
        </p:blipFill>
        <p:spPr>
          <a:xfrm>
            <a:off x="5946638" y="1405250"/>
            <a:ext cx="3112486" cy="3520776"/>
          </a:xfrm>
          <a:prstGeom prst="rect">
            <a:avLst/>
          </a:prstGeom>
          <a:noFill/>
          <a:ln>
            <a:noFill/>
          </a:ln>
        </p:spPr>
      </p:pic>
      <p:pic>
        <p:nvPicPr>
          <p:cNvPr id="10" name="Google Shape;376;p42"/>
          <p:cNvPicPr preferRelativeResize="0"/>
          <p:nvPr/>
        </p:nvPicPr>
        <p:blipFill>
          <a:blip r:embed="rId4">
            <a:alphaModFix/>
          </a:blip>
          <a:stretch>
            <a:fillRect/>
          </a:stretch>
        </p:blipFill>
        <p:spPr>
          <a:xfrm>
            <a:off x="4409515" y="2865075"/>
            <a:ext cx="516200" cy="673300"/>
          </a:xfrm>
          <a:prstGeom prst="rect">
            <a:avLst/>
          </a:prstGeom>
          <a:noFill/>
          <a:ln>
            <a:noFill/>
          </a:ln>
        </p:spPr>
      </p:pic>
      <p:sp>
        <p:nvSpPr>
          <p:cNvPr id="2" name="Прямоугольник 1"/>
          <p:cNvSpPr/>
          <p:nvPr/>
        </p:nvSpPr>
        <p:spPr>
          <a:xfrm>
            <a:off x="532257" y="3477115"/>
            <a:ext cx="4572000" cy="1446550"/>
          </a:xfrm>
          <a:prstGeom prst="rect">
            <a:avLst/>
          </a:prstGeom>
        </p:spPr>
        <p:txBody>
          <a:bodyPr>
            <a:spAutoFit/>
          </a:bodyPr>
          <a:lstStyle/>
          <a:p>
            <a:r>
              <a:rPr lang="en-US" sz="2000" b="1" dirty="0">
                <a:solidFill>
                  <a:srgbClr val="0097A7"/>
                </a:solidFill>
                <a:latin typeface="Georgia" panose="02040502050405020303" pitchFamily="18" charset="0"/>
              </a:rPr>
              <a:t>The golden fish didn’t make the fisherman’s wife the queen </a:t>
            </a:r>
            <a:r>
              <a:rPr lang="en-US" sz="2000" b="1" dirty="0" smtClean="0">
                <a:solidFill>
                  <a:srgbClr val="0097A7"/>
                </a:solidFill>
                <a:latin typeface="Georgia" panose="02040502050405020303" pitchFamily="18" charset="0"/>
              </a:rPr>
              <a:t>of </a:t>
            </a:r>
            <a:r>
              <a:rPr lang="en-US" sz="2000" b="1" dirty="0">
                <a:solidFill>
                  <a:srgbClr val="0097A7"/>
                </a:solidFill>
                <a:latin typeface="Georgia" panose="02040502050405020303" pitchFamily="18" charset="0"/>
              </a:rPr>
              <a:t>the Land and Sea.</a:t>
            </a:r>
            <a:endParaRPr lang="en-US" dirty="0"/>
          </a:p>
          <a:p>
            <a:r>
              <a:rPr lang="en-US" dirty="0"/>
              <a:t/>
            </a:r>
            <a:br>
              <a:rPr lang="en-US" dirty="0"/>
            </a:br>
            <a:endParaRPr lang="ru-RU" dirty="0"/>
          </a:p>
        </p:txBody>
      </p:sp>
    </p:spTree>
    <p:extLst>
      <p:ext uri="{BB962C8B-B14F-4D97-AF65-F5344CB8AC3E}">
        <p14:creationId xmlns:p14="http://schemas.microsoft.com/office/powerpoint/2010/main" val="173173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3"/>
          <p:cNvPicPr preferRelativeResize="0"/>
          <p:nvPr/>
        </p:nvPicPr>
        <p:blipFill>
          <a:blip r:embed="rId3">
            <a:alphaModFix/>
          </a:blip>
          <a:stretch>
            <a:fillRect/>
          </a:stretch>
        </p:blipFill>
        <p:spPr>
          <a:xfrm>
            <a:off x="4572000" y="1516725"/>
            <a:ext cx="4336850" cy="2805789"/>
          </a:xfrm>
          <a:prstGeom prst="rect">
            <a:avLst/>
          </a:prstGeom>
          <a:noFill/>
          <a:ln>
            <a:noFill/>
          </a:ln>
        </p:spPr>
      </p:pic>
      <p:pic>
        <p:nvPicPr>
          <p:cNvPr id="383" name="Google Shape;383;p43"/>
          <p:cNvPicPr preferRelativeResize="0"/>
          <p:nvPr/>
        </p:nvPicPr>
        <p:blipFill rotWithShape="1">
          <a:blip r:embed="rId4">
            <a:alphaModFix/>
          </a:blip>
          <a:srcRect l="22934" t="12191" r="25354" b="14896"/>
          <a:stretch/>
        </p:blipFill>
        <p:spPr>
          <a:xfrm>
            <a:off x="-40875" y="579800"/>
            <a:ext cx="4652351" cy="4434050"/>
          </a:xfrm>
          <a:prstGeom prst="rect">
            <a:avLst/>
          </a:prstGeom>
          <a:noFill/>
          <a:ln>
            <a:noFill/>
          </a:ln>
        </p:spPr>
      </p:pic>
      <p:sp>
        <p:nvSpPr>
          <p:cNvPr id="384" name="Google Shape;384;p43"/>
          <p:cNvSpPr txBox="1"/>
          <p:nvPr/>
        </p:nvSpPr>
        <p:spPr>
          <a:xfrm>
            <a:off x="518475" y="218275"/>
            <a:ext cx="3765600" cy="79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Homework</a:t>
            </a:r>
            <a:endParaRPr sz="2000" b="1">
              <a:solidFill>
                <a:schemeClr val="accent5"/>
              </a:solidFill>
              <a:latin typeface="Georgia"/>
              <a:ea typeface="Georgia"/>
              <a:cs typeface="Georgia"/>
              <a:sym typeface="Georgia"/>
            </a:endParaRPr>
          </a:p>
        </p:txBody>
      </p:sp>
      <p:sp>
        <p:nvSpPr>
          <p:cNvPr id="385" name="Google Shape;385;p43"/>
          <p:cNvSpPr txBox="1"/>
          <p:nvPr/>
        </p:nvSpPr>
        <p:spPr>
          <a:xfrm rot="-274">
            <a:off x="402433" y="1364223"/>
            <a:ext cx="3765600" cy="3247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ru" sz="1700">
                <a:latin typeface="Georgia"/>
                <a:ea typeface="Georgia"/>
                <a:cs typeface="Georgia"/>
                <a:sym typeface="Georgia"/>
              </a:rPr>
              <a:t>Imagine you met the golden fish. What would you wish for? </a:t>
            </a:r>
            <a:endParaRPr sz="1700">
              <a:latin typeface="Georgia"/>
              <a:ea typeface="Georgia"/>
              <a:cs typeface="Georgia"/>
              <a:sym typeface="Georgia"/>
            </a:endParaRPr>
          </a:p>
          <a:p>
            <a:pPr marL="0" lvl="0" indent="0" algn="just" rtl="0">
              <a:lnSpc>
                <a:spcPct val="150000"/>
              </a:lnSpc>
              <a:spcBef>
                <a:spcPts val="0"/>
              </a:spcBef>
              <a:spcAft>
                <a:spcPts val="0"/>
              </a:spcAft>
              <a:buNone/>
            </a:pPr>
            <a:r>
              <a:rPr lang="ru" sz="1700">
                <a:latin typeface="Georgia"/>
                <a:ea typeface="Georgia"/>
                <a:cs typeface="Georgia"/>
                <a:sym typeface="Georgia"/>
              </a:rPr>
              <a:t>Write 2-3 sentences using the following structure:</a:t>
            </a:r>
            <a:endParaRPr sz="1700">
              <a:latin typeface="Georgia"/>
              <a:ea typeface="Georgia"/>
              <a:cs typeface="Georgia"/>
              <a:sym typeface="Georgia"/>
            </a:endParaRPr>
          </a:p>
          <a:p>
            <a:pPr marL="0" lvl="0" indent="0" algn="just" rtl="0">
              <a:lnSpc>
                <a:spcPct val="150000"/>
              </a:lnSpc>
              <a:spcBef>
                <a:spcPts val="0"/>
              </a:spcBef>
              <a:spcAft>
                <a:spcPts val="0"/>
              </a:spcAft>
              <a:buNone/>
            </a:pPr>
            <a:r>
              <a:rPr lang="ru" sz="1700" b="1">
                <a:solidFill>
                  <a:srgbClr val="FFFFFF"/>
                </a:solidFill>
                <a:highlight>
                  <a:schemeClr val="accent5"/>
                </a:highlight>
                <a:latin typeface="Georgia"/>
                <a:ea typeface="Georgia"/>
                <a:cs typeface="Georgia"/>
                <a:sym typeface="Georgia"/>
              </a:rPr>
              <a:t>I would wish………</a:t>
            </a:r>
            <a:endParaRPr sz="1700" b="1">
              <a:solidFill>
                <a:srgbClr val="FFFFFF"/>
              </a:solidFill>
              <a:highlight>
                <a:schemeClr val="accent5"/>
              </a:highlight>
              <a:latin typeface="Georgia"/>
              <a:ea typeface="Georgia"/>
              <a:cs typeface="Georgia"/>
              <a:sym typeface="Georgia"/>
            </a:endParaRPr>
          </a:p>
          <a:p>
            <a:pPr marL="0" lvl="0" indent="0" algn="just" rtl="0">
              <a:lnSpc>
                <a:spcPct val="150000"/>
              </a:lnSpc>
              <a:spcBef>
                <a:spcPts val="0"/>
              </a:spcBef>
              <a:spcAft>
                <a:spcPts val="0"/>
              </a:spcAft>
              <a:buNone/>
            </a:pPr>
            <a:endParaRPr sz="1700" b="1">
              <a:solidFill>
                <a:srgbClr val="FFFFFF"/>
              </a:solidFill>
              <a:highlight>
                <a:schemeClr val="accent5"/>
              </a:highlight>
              <a:latin typeface="Georgia"/>
              <a:ea typeface="Georgia"/>
              <a:cs typeface="Georgia"/>
              <a:sym typeface="Georgia"/>
            </a:endParaRPr>
          </a:p>
          <a:p>
            <a:pPr marL="0" lvl="0" indent="0" algn="just" rtl="0">
              <a:lnSpc>
                <a:spcPct val="150000"/>
              </a:lnSpc>
              <a:spcBef>
                <a:spcPts val="0"/>
              </a:spcBef>
              <a:spcAft>
                <a:spcPts val="0"/>
              </a:spcAft>
              <a:buNone/>
            </a:pPr>
            <a:r>
              <a:rPr lang="ru" sz="1700" b="1">
                <a:solidFill>
                  <a:schemeClr val="accent5"/>
                </a:solidFill>
                <a:latin typeface="Georgia"/>
                <a:ea typeface="Georgia"/>
                <a:cs typeface="Georgia"/>
                <a:sym typeface="Georgia"/>
              </a:rPr>
              <a:t>For example: I would wish to have a new doll.</a:t>
            </a:r>
            <a:endParaRPr sz="1700" b="1">
              <a:solidFill>
                <a:schemeClr val="accent5"/>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4"/>
          <p:cNvSpPr txBox="1"/>
          <p:nvPr/>
        </p:nvSpPr>
        <p:spPr>
          <a:xfrm>
            <a:off x="327450" y="668525"/>
            <a:ext cx="59622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In today’s lesson you’ve:</a:t>
            </a:r>
            <a:endParaRPr sz="2000" b="1">
              <a:solidFill>
                <a:schemeClr val="accent5"/>
              </a:solidFill>
              <a:latin typeface="Georgia"/>
              <a:ea typeface="Georgia"/>
              <a:cs typeface="Georgia"/>
              <a:sym typeface="Georgia"/>
            </a:endParaRPr>
          </a:p>
          <a:p>
            <a:pPr marL="0" lvl="0" indent="0" algn="l" rtl="0">
              <a:spcBef>
                <a:spcPts val="0"/>
              </a:spcBef>
              <a:spcAft>
                <a:spcPts val="0"/>
              </a:spcAft>
              <a:buNone/>
            </a:pPr>
            <a:endParaRPr/>
          </a:p>
        </p:txBody>
      </p:sp>
      <p:sp>
        <p:nvSpPr>
          <p:cNvPr id="391" name="Google Shape;391;p44"/>
          <p:cNvSpPr txBox="1"/>
          <p:nvPr/>
        </p:nvSpPr>
        <p:spPr>
          <a:xfrm>
            <a:off x="68225" y="1582625"/>
            <a:ext cx="6221400" cy="2865000"/>
          </a:xfrm>
          <a:prstGeom prst="rect">
            <a:avLst/>
          </a:prstGeom>
          <a:noFill/>
          <a:ln>
            <a:noFill/>
          </a:ln>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Font typeface="Georgia"/>
              <a:buChar char="❏"/>
            </a:pPr>
            <a:r>
              <a:rPr lang="ru" sz="1800">
                <a:latin typeface="Georgia"/>
                <a:ea typeface="Georgia"/>
                <a:cs typeface="Georgia"/>
                <a:sym typeface="Georgia"/>
              </a:rPr>
              <a:t>learnt new words and phrases</a:t>
            </a:r>
            <a:endParaRPr sz="1800">
              <a:latin typeface="Georgia"/>
              <a:ea typeface="Georgia"/>
              <a:cs typeface="Georgia"/>
              <a:sym typeface="Georgia"/>
            </a:endParaRPr>
          </a:p>
          <a:p>
            <a:pPr marL="457200" lvl="0" indent="-342900" algn="l" rtl="0">
              <a:lnSpc>
                <a:spcPct val="200000"/>
              </a:lnSpc>
              <a:spcBef>
                <a:spcPts val="0"/>
              </a:spcBef>
              <a:spcAft>
                <a:spcPts val="0"/>
              </a:spcAft>
              <a:buSzPts val="1800"/>
              <a:buFont typeface="Georgia"/>
              <a:buChar char="❏"/>
            </a:pPr>
            <a:r>
              <a:rPr lang="ru" sz="1800">
                <a:latin typeface="Georgia"/>
                <a:ea typeface="Georgia"/>
                <a:cs typeface="Georgia"/>
                <a:sym typeface="Georgia"/>
              </a:rPr>
              <a:t>watched and read  an animation of a fairytale written by Alexander Pushkin</a:t>
            </a:r>
            <a:endParaRPr sz="1800">
              <a:latin typeface="Georgia"/>
              <a:ea typeface="Georgia"/>
              <a:cs typeface="Georgia"/>
              <a:sym typeface="Georgia"/>
            </a:endParaRPr>
          </a:p>
          <a:p>
            <a:pPr marL="457200" lvl="0" indent="-342900" algn="l" rtl="0">
              <a:lnSpc>
                <a:spcPct val="200000"/>
              </a:lnSpc>
              <a:spcBef>
                <a:spcPts val="0"/>
              </a:spcBef>
              <a:spcAft>
                <a:spcPts val="0"/>
              </a:spcAft>
              <a:buSzPts val="1800"/>
              <a:buFont typeface="Georgia"/>
              <a:buChar char="❏"/>
            </a:pPr>
            <a:r>
              <a:rPr lang="ru" sz="1800">
                <a:latin typeface="Georgia"/>
                <a:ea typeface="Georgia"/>
                <a:cs typeface="Georgia"/>
                <a:sym typeface="Georgia"/>
              </a:rPr>
              <a:t>Learnt why adjectives are used to make a story more interesting.</a:t>
            </a:r>
            <a:endParaRPr sz="1800">
              <a:latin typeface="Georgia"/>
              <a:ea typeface="Georgia"/>
              <a:cs typeface="Georgia"/>
              <a:sym typeface="Georgia"/>
            </a:endParaRPr>
          </a:p>
        </p:txBody>
      </p:sp>
      <p:pic>
        <p:nvPicPr>
          <p:cNvPr id="393" name="Google Shape;393;p44"/>
          <p:cNvPicPr preferRelativeResize="0"/>
          <p:nvPr/>
        </p:nvPicPr>
        <p:blipFill rotWithShape="1">
          <a:blip r:embed="rId3">
            <a:alphaModFix/>
          </a:blip>
          <a:srcRect b="13382"/>
          <a:stretch/>
        </p:blipFill>
        <p:spPr>
          <a:xfrm rot="-5400000" flipH="1">
            <a:off x="5895410" y="1881263"/>
            <a:ext cx="5129850" cy="1367324"/>
          </a:xfrm>
          <a:prstGeom prst="rect">
            <a:avLst/>
          </a:prstGeom>
          <a:noFill/>
          <a:ln>
            <a:noFill/>
          </a:ln>
        </p:spPr>
      </p:pic>
      <p:pic>
        <p:nvPicPr>
          <p:cNvPr id="7" name="Picture 4" descr="Идеи на тему «Раскраски» (400+) | раскраски, воскресная школа, библейские  раскраск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706" y="762230"/>
            <a:ext cx="2248861" cy="360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b="9526"/>
          <a:stretch/>
        </p:blipFill>
        <p:spPr>
          <a:xfrm>
            <a:off x="2834475" y="886875"/>
            <a:ext cx="3475050" cy="4011050"/>
          </a:xfrm>
          <a:prstGeom prst="rect">
            <a:avLst/>
          </a:prstGeom>
          <a:noFill/>
          <a:ln>
            <a:noFill/>
          </a:ln>
        </p:spPr>
      </p:pic>
      <p:sp>
        <p:nvSpPr>
          <p:cNvPr id="77" name="Google Shape;77;p16"/>
          <p:cNvSpPr txBox="1"/>
          <p:nvPr/>
        </p:nvSpPr>
        <p:spPr>
          <a:xfrm>
            <a:off x="218300" y="136425"/>
            <a:ext cx="5048100" cy="85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6"/>
          <p:cNvSpPr txBox="1"/>
          <p:nvPr/>
        </p:nvSpPr>
        <p:spPr>
          <a:xfrm>
            <a:off x="1036875" y="150075"/>
            <a:ext cx="7285500" cy="73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2000" b="1">
                <a:solidFill>
                  <a:schemeClr val="accent5"/>
                </a:solidFill>
                <a:latin typeface="Georgia"/>
                <a:ea typeface="Georgia"/>
                <a:cs typeface="Georgia"/>
                <a:sym typeface="Georgia"/>
              </a:rPr>
              <a:t>The fisherman and the fish by Alexander Pushkin</a:t>
            </a:r>
            <a:endParaRPr sz="2000" b="1">
              <a:solidFill>
                <a:schemeClr val="accent5"/>
              </a:solidFill>
              <a:latin typeface="Georgia"/>
              <a:ea typeface="Georgia"/>
              <a:cs typeface="Georgia"/>
              <a:sym typeface="Georgia"/>
            </a:endParaRPr>
          </a:p>
        </p:txBody>
      </p:sp>
      <p:pic>
        <p:nvPicPr>
          <p:cNvPr id="79" name="Google Shape;79;p16"/>
          <p:cNvPicPr preferRelativeResize="0"/>
          <p:nvPr/>
        </p:nvPicPr>
        <p:blipFill rotWithShape="1">
          <a:blip r:embed="rId4">
            <a:alphaModFix/>
          </a:blip>
          <a:srcRect b="13382"/>
          <a:stretch/>
        </p:blipFill>
        <p:spPr>
          <a:xfrm rot="5400000">
            <a:off x="-1814538" y="1821362"/>
            <a:ext cx="5129850" cy="150077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p:nvPr/>
        </p:nvSpPr>
        <p:spPr>
          <a:xfrm>
            <a:off x="2184450" y="286525"/>
            <a:ext cx="4775100" cy="5184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3000" b="1">
                <a:solidFill>
                  <a:srgbClr val="FFFFFF"/>
                </a:solidFill>
                <a:latin typeface="Georgia"/>
                <a:ea typeface="Georgia"/>
                <a:cs typeface="Georgia"/>
                <a:sym typeface="Georgia"/>
              </a:rPr>
              <a:t>Learn new phrases</a:t>
            </a:r>
            <a:endParaRPr sz="3000" b="1">
              <a:solidFill>
                <a:srgbClr val="FFFFFF"/>
              </a:solidFill>
              <a:latin typeface="Georgia"/>
              <a:ea typeface="Georgia"/>
              <a:cs typeface="Georgia"/>
              <a:sym typeface="Georgia"/>
            </a:endParaRPr>
          </a:p>
        </p:txBody>
      </p:sp>
      <p:sp>
        <p:nvSpPr>
          <p:cNvPr id="85" name="Google Shape;85;p17"/>
          <p:cNvSpPr txBox="1"/>
          <p:nvPr/>
        </p:nvSpPr>
        <p:spPr>
          <a:xfrm>
            <a:off x="145575" y="3847400"/>
            <a:ext cx="20010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A golden fish</a:t>
            </a:r>
            <a:endParaRPr sz="2000" b="1">
              <a:solidFill>
                <a:schemeClr val="accent5"/>
              </a:solidFill>
              <a:latin typeface="Georgia"/>
              <a:ea typeface="Georgia"/>
              <a:cs typeface="Georgia"/>
              <a:sym typeface="Georgia"/>
            </a:endParaRPr>
          </a:p>
        </p:txBody>
      </p:sp>
      <p:sp>
        <p:nvSpPr>
          <p:cNvPr id="86" name="Google Shape;86;p17"/>
          <p:cNvSpPr txBox="1"/>
          <p:nvPr/>
        </p:nvSpPr>
        <p:spPr>
          <a:xfrm>
            <a:off x="2469425" y="1582588"/>
            <a:ext cx="1882800" cy="5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Have a wish</a:t>
            </a:r>
            <a:endParaRPr sz="2000" b="1">
              <a:solidFill>
                <a:schemeClr val="accent5"/>
              </a:solidFill>
              <a:latin typeface="Georgia"/>
              <a:ea typeface="Georgia"/>
              <a:cs typeface="Georgia"/>
              <a:sym typeface="Georgia"/>
            </a:endParaRPr>
          </a:p>
        </p:txBody>
      </p:sp>
      <p:sp>
        <p:nvSpPr>
          <p:cNvPr id="87" name="Google Shape;87;p17"/>
          <p:cNvSpPr txBox="1"/>
          <p:nvPr/>
        </p:nvSpPr>
        <p:spPr>
          <a:xfrm>
            <a:off x="4967500" y="3790550"/>
            <a:ext cx="16644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A bucket </a:t>
            </a:r>
            <a:endParaRPr sz="2000" b="1">
              <a:solidFill>
                <a:schemeClr val="accent5"/>
              </a:solidFill>
              <a:latin typeface="Georgia"/>
              <a:ea typeface="Georgia"/>
              <a:cs typeface="Georgia"/>
              <a:sym typeface="Georgia"/>
            </a:endParaRPr>
          </a:p>
        </p:txBody>
      </p:sp>
      <p:sp>
        <p:nvSpPr>
          <p:cNvPr id="88" name="Google Shape;88;p17"/>
          <p:cNvSpPr txBox="1"/>
          <p:nvPr/>
        </p:nvSpPr>
        <p:spPr>
          <a:xfrm>
            <a:off x="6959550" y="1691725"/>
            <a:ext cx="2001000" cy="5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A huge house</a:t>
            </a:r>
            <a:endParaRPr sz="2000" b="1">
              <a:solidFill>
                <a:schemeClr val="accent5"/>
              </a:solidFill>
              <a:latin typeface="Georgia"/>
              <a:ea typeface="Georgia"/>
              <a:cs typeface="Georgia"/>
              <a:sym typeface="Georgia"/>
            </a:endParaRPr>
          </a:p>
        </p:txBody>
      </p:sp>
      <p:pic>
        <p:nvPicPr>
          <p:cNvPr id="89" name="Google Shape;89;p17"/>
          <p:cNvPicPr preferRelativeResize="0"/>
          <p:nvPr/>
        </p:nvPicPr>
        <p:blipFill rotWithShape="1">
          <a:blip r:embed="rId3">
            <a:alphaModFix/>
          </a:blip>
          <a:srcRect b="5267"/>
          <a:stretch/>
        </p:blipFill>
        <p:spPr>
          <a:xfrm>
            <a:off x="6823498" y="2298925"/>
            <a:ext cx="2273108" cy="1617749"/>
          </a:xfrm>
          <a:prstGeom prst="rect">
            <a:avLst/>
          </a:prstGeom>
          <a:noFill/>
          <a:ln>
            <a:noFill/>
          </a:ln>
        </p:spPr>
      </p:pic>
      <p:pic>
        <p:nvPicPr>
          <p:cNvPr id="90" name="Google Shape;90;p17"/>
          <p:cNvPicPr preferRelativeResize="0"/>
          <p:nvPr/>
        </p:nvPicPr>
        <p:blipFill>
          <a:blip r:embed="rId4">
            <a:alphaModFix/>
          </a:blip>
          <a:stretch>
            <a:fillRect/>
          </a:stretch>
        </p:blipFill>
        <p:spPr>
          <a:xfrm>
            <a:off x="2126800" y="2421725"/>
            <a:ext cx="2470187" cy="1617750"/>
          </a:xfrm>
          <a:prstGeom prst="rect">
            <a:avLst/>
          </a:prstGeom>
          <a:noFill/>
          <a:ln>
            <a:noFill/>
          </a:ln>
        </p:spPr>
      </p:pic>
      <p:sp>
        <p:nvSpPr>
          <p:cNvPr id="91" name="Google Shape;91;p17"/>
          <p:cNvSpPr/>
          <p:nvPr/>
        </p:nvSpPr>
        <p:spPr>
          <a:xfrm>
            <a:off x="1730838" y="2442150"/>
            <a:ext cx="3262086" cy="1576908"/>
          </a:xfrm>
          <a:prstGeom prst="flowChartTerminator">
            <a:avLst/>
          </a:prstGeom>
          <a:no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17"/>
          <p:cNvPicPr preferRelativeResize="0"/>
          <p:nvPr/>
        </p:nvPicPr>
        <p:blipFill>
          <a:blip r:embed="rId5">
            <a:alphaModFix/>
          </a:blip>
          <a:stretch>
            <a:fillRect/>
          </a:stretch>
        </p:blipFill>
        <p:spPr>
          <a:xfrm>
            <a:off x="77363" y="1789525"/>
            <a:ext cx="2001024" cy="2001024"/>
          </a:xfrm>
          <a:prstGeom prst="rect">
            <a:avLst/>
          </a:prstGeom>
          <a:noFill/>
          <a:ln>
            <a:noFill/>
          </a:ln>
        </p:spPr>
      </p:pic>
      <p:pic>
        <p:nvPicPr>
          <p:cNvPr id="93" name="Google Shape;93;p17"/>
          <p:cNvPicPr preferRelativeResize="0"/>
          <p:nvPr/>
        </p:nvPicPr>
        <p:blipFill>
          <a:blip r:embed="rId6">
            <a:alphaModFix/>
          </a:blip>
          <a:stretch>
            <a:fillRect/>
          </a:stretch>
        </p:blipFill>
        <p:spPr>
          <a:xfrm>
            <a:off x="4770413" y="1582600"/>
            <a:ext cx="1879649" cy="1813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10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p:nvPr/>
        </p:nvSpPr>
        <p:spPr>
          <a:xfrm>
            <a:off x="2184450" y="286525"/>
            <a:ext cx="4775100" cy="5184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3000" b="1">
                <a:solidFill>
                  <a:srgbClr val="FFFFFF"/>
                </a:solidFill>
                <a:latin typeface="Georgia"/>
                <a:ea typeface="Georgia"/>
                <a:cs typeface="Georgia"/>
                <a:sym typeface="Georgia"/>
              </a:rPr>
              <a:t>Learn new phrases</a:t>
            </a:r>
            <a:endParaRPr sz="3000" b="1">
              <a:solidFill>
                <a:srgbClr val="FFFFFF"/>
              </a:solidFill>
              <a:latin typeface="Georgia"/>
              <a:ea typeface="Georgia"/>
              <a:cs typeface="Georgia"/>
              <a:sym typeface="Georgia"/>
            </a:endParaRPr>
          </a:p>
        </p:txBody>
      </p:sp>
      <p:sp>
        <p:nvSpPr>
          <p:cNvPr id="99" name="Google Shape;99;p18"/>
          <p:cNvSpPr txBox="1"/>
          <p:nvPr/>
        </p:nvSpPr>
        <p:spPr>
          <a:xfrm>
            <a:off x="235050" y="1855475"/>
            <a:ext cx="19494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Grant a wish</a:t>
            </a:r>
            <a:endParaRPr sz="2000" b="1">
              <a:solidFill>
                <a:schemeClr val="accent5"/>
              </a:solidFill>
              <a:latin typeface="Georgia"/>
              <a:ea typeface="Georgia"/>
              <a:cs typeface="Georgia"/>
              <a:sym typeface="Georgia"/>
            </a:endParaRPr>
          </a:p>
        </p:txBody>
      </p:sp>
      <p:sp>
        <p:nvSpPr>
          <p:cNvPr id="100" name="Google Shape;100;p18"/>
          <p:cNvSpPr txBox="1"/>
          <p:nvPr/>
        </p:nvSpPr>
        <p:spPr>
          <a:xfrm>
            <a:off x="2536013" y="3624525"/>
            <a:ext cx="1596300" cy="5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A servant</a:t>
            </a:r>
            <a:endParaRPr sz="2000" b="1">
              <a:solidFill>
                <a:schemeClr val="accent5"/>
              </a:solidFill>
              <a:latin typeface="Georgia"/>
              <a:ea typeface="Georgia"/>
              <a:cs typeface="Georgia"/>
              <a:sym typeface="Georgia"/>
            </a:endParaRPr>
          </a:p>
        </p:txBody>
      </p:sp>
      <p:sp>
        <p:nvSpPr>
          <p:cNvPr id="101" name="Google Shape;101;p18"/>
          <p:cNvSpPr txBox="1"/>
          <p:nvPr/>
        </p:nvSpPr>
        <p:spPr>
          <a:xfrm>
            <a:off x="5286013" y="1821275"/>
            <a:ext cx="996000" cy="5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Calm</a:t>
            </a:r>
            <a:endParaRPr sz="2000" b="1">
              <a:solidFill>
                <a:schemeClr val="accent5"/>
              </a:solidFill>
              <a:latin typeface="Georgia"/>
              <a:ea typeface="Georgia"/>
              <a:cs typeface="Georgia"/>
              <a:sym typeface="Georgia"/>
            </a:endParaRPr>
          </a:p>
        </p:txBody>
      </p:sp>
      <p:pic>
        <p:nvPicPr>
          <p:cNvPr id="102" name="Google Shape;102;p18"/>
          <p:cNvPicPr preferRelativeResize="0"/>
          <p:nvPr/>
        </p:nvPicPr>
        <p:blipFill rotWithShape="1">
          <a:blip r:embed="rId3">
            <a:alphaModFix/>
          </a:blip>
          <a:srcRect l="49934"/>
          <a:stretch/>
        </p:blipFill>
        <p:spPr>
          <a:xfrm>
            <a:off x="4562963" y="2373875"/>
            <a:ext cx="2442125" cy="1887325"/>
          </a:xfrm>
          <a:prstGeom prst="rect">
            <a:avLst/>
          </a:prstGeom>
          <a:noFill/>
          <a:ln>
            <a:noFill/>
          </a:ln>
        </p:spPr>
      </p:pic>
      <p:sp>
        <p:nvSpPr>
          <p:cNvPr id="103" name="Google Shape;103;p18"/>
          <p:cNvSpPr/>
          <p:nvPr/>
        </p:nvSpPr>
        <p:spPr>
          <a:xfrm rot="-5015679">
            <a:off x="3974894" y="3367057"/>
            <a:ext cx="1008511" cy="584788"/>
          </a:xfrm>
          <a:prstGeom prst="flowChartPunchedTap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rot="5824871">
            <a:off x="6495077" y="3620122"/>
            <a:ext cx="1008545" cy="250431"/>
          </a:xfrm>
          <a:prstGeom prst="flowChartPunchedTap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txBox="1"/>
          <p:nvPr/>
        </p:nvSpPr>
        <p:spPr>
          <a:xfrm>
            <a:off x="7185775" y="3624525"/>
            <a:ext cx="16539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Work hard</a:t>
            </a:r>
            <a:endParaRPr sz="2000" b="1">
              <a:solidFill>
                <a:schemeClr val="accent5"/>
              </a:solidFill>
              <a:latin typeface="Georgia"/>
              <a:ea typeface="Georgia"/>
              <a:cs typeface="Georgia"/>
              <a:sym typeface="Georgia"/>
            </a:endParaRPr>
          </a:p>
        </p:txBody>
      </p:sp>
      <p:pic>
        <p:nvPicPr>
          <p:cNvPr id="106" name="Google Shape;106;p18"/>
          <p:cNvPicPr preferRelativeResize="0"/>
          <p:nvPr/>
        </p:nvPicPr>
        <p:blipFill>
          <a:blip r:embed="rId4">
            <a:alphaModFix/>
          </a:blip>
          <a:stretch>
            <a:fillRect/>
          </a:stretch>
        </p:blipFill>
        <p:spPr>
          <a:xfrm>
            <a:off x="2581275" y="1855475"/>
            <a:ext cx="1296501" cy="1686651"/>
          </a:xfrm>
          <a:prstGeom prst="rect">
            <a:avLst/>
          </a:prstGeom>
          <a:noFill/>
          <a:ln>
            <a:noFill/>
          </a:ln>
        </p:spPr>
      </p:pic>
      <p:pic>
        <p:nvPicPr>
          <p:cNvPr id="107" name="Google Shape;107;p18"/>
          <p:cNvPicPr preferRelativeResize="0"/>
          <p:nvPr/>
        </p:nvPicPr>
        <p:blipFill rotWithShape="1">
          <a:blip r:embed="rId5">
            <a:alphaModFix/>
          </a:blip>
          <a:srcRect b="9140"/>
          <a:stretch/>
        </p:blipFill>
        <p:spPr>
          <a:xfrm>
            <a:off x="7095100" y="1942969"/>
            <a:ext cx="2048900" cy="1396256"/>
          </a:xfrm>
          <a:prstGeom prst="rect">
            <a:avLst/>
          </a:prstGeom>
          <a:noFill/>
          <a:ln>
            <a:noFill/>
          </a:ln>
        </p:spPr>
      </p:pic>
      <p:pic>
        <p:nvPicPr>
          <p:cNvPr id="108" name="Google Shape;108;p18"/>
          <p:cNvPicPr preferRelativeResize="0"/>
          <p:nvPr/>
        </p:nvPicPr>
        <p:blipFill>
          <a:blip r:embed="rId6">
            <a:alphaModFix/>
          </a:blip>
          <a:stretch>
            <a:fillRect/>
          </a:stretch>
        </p:blipFill>
        <p:spPr>
          <a:xfrm>
            <a:off x="54575" y="2571750"/>
            <a:ext cx="2150299" cy="146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10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10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p:nvPr/>
        </p:nvSpPr>
        <p:spPr>
          <a:xfrm>
            <a:off x="231925" y="136425"/>
            <a:ext cx="2728500" cy="6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Watch a fairytale:</a:t>
            </a:r>
            <a:endParaRPr sz="2000" b="1">
              <a:solidFill>
                <a:schemeClr val="accent5"/>
              </a:solidFill>
              <a:latin typeface="Georgia"/>
              <a:ea typeface="Georgia"/>
              <a:cs typeface="Georgia"/>
              <a:sym typeface="Georgia"/>
            </a:endParaRPr>
          </a:p>
        </p:txBody>
      </p:sp>
      <p:sp>
        <p:nvSpPr>
          <p:cNvPr id="114" name="Google Shape;114;p19"/>
          <p:cNvSpPr/>
          <p:nvPr/>
        </p:nvSpPr>
        <p:spPr>
          <a:xfrm rot="270643">
            <a:off x="3151601" y="272871"/>
            <a:ext cx="4174841" cy="545700"/>
          </a:xfrm>
          <a:prstGeom prst="rect">
            <a:avLst/>
          </a:prstGeom>
        </p:spPr>
        <p:txBody>
          <a:bodyPr>
            <a:prstTxWarp prst="textPlain">
              <a:avLst/>
            </a:prstTxWarp>
          </a:bodyPr>
          <a:lstStyle/>
          <a:p>
            <a:pPr lvl="0" algn="ctr"/>
            <a:r>
              <a:rPr b="1" i="0">
                <a:ln w="9525" cap="flat" cmpd="sng">
                  <a:solidFill>
                    <a:schemeClr val="accent5"/>
                  </a:solidFill>
                  <a:prstDash val="solid"/>
                  <a:round/>
                  <a:headEnd type="none" w="sm" len="sm"/>
                  <a:tailEnd type="none" w="sm" len="sm"/>
                </a:ln>
                <a:gradFill>
                  <a:gsLst>
                    <a:gs pos="0">
                      <a:srgbClr val="00D2E9"/>
                    </a:gs>
                    <a:gs pos="100000">
                      <a:srgbClr val="045962"/>
                    </a:gs>
                  </a:gsLst>
                  <a:path path="circle">
                    <a:fillToRect l="50000" t="50000" r="50000" b="50000"/>
                  </a:path>
                  <a:tileRect/>
                </a:gradFill>
                <a:latin typeface="Lora"/>
              </a:rPr>
              <a:t>The fisherman and the fish</a:t>
            </a:r>
          </a:p>
        </p:txBody>
      </p:sp>
      <p:pic>
        <p:nvPicPr>
          <p:cNvPr id="115" name="Google Shape;115;p19"/>
          <p:cNvPicPr preferRelativeResize="0"/>
          <p:nvPr/>
        </p:nvPicPr>
        <p:blipFill>
          <a:blip r:embed="rId5">
            <a:alphaModFix/>
          </a:blip>
          <a:stretch>
            <a:fillRect/>
          </a:stretch>
        </p:blipFill>
        <p:spPr>
          <a:xfrm flipH="1">
            <a:off x="5925532" y="981893"/>
            <a:ext cx="2831806" cy="3924677"/>
          </a:xfrm>
          <a:prstGeom prst="rect">
            <a:avLst/>
          </a:prstGeom>
          <a:noFill/>
          <a:ln>
            <a:noFill/>
          </a:ln>
        </p:spPr>
      </p:pic>
      <p:pic>
        <p:nvPicPr>
          <p:cNvPr id="3" name="Video-the fisherman and the fi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1925" y="1475508"/>
            <a:ext cx="5583123" cy="313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p:nvPr/>
        </p:nvSpPr>
        <p:spPr>
          <a:xfrm>
            <a:off x="218300" y="163725"/>
            <a:ext cx="5805000" cy="9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Look at the pictures. Which one shows:</a:t>
            </a:r>
            <a:endParaRPr sz="2000" b="1">
              <a:solidFill>
                <a:schemeClr val="accent5"/>
              </a:solidFill>
              <a:latin typeface="Georgia"/>
              <a:ea typeface="Georgia"/>
              <a:cs typeface="Georgia"/>
              <a:sym typeface="Georgia"/>
            </a:endParaRPr>
          </a:p>
        </p:txBody>
      </p:sp>
      <p:sp>
        <p:nvSpPr>
          <p:cNvPr id="121" name="Google Shape;121;p20"/>
          <p:cNvSpPr txBox="1"/>
          <p:nvPr/>
        </p:nvSpPr>
        <p:spPr>
          <a:xfrm>
            <a:off x="1241525" y="698275"/>
            <a:ext cx="4529400" cy="1621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ru" sz="2000">
                <a:latin typeface="Georgia"/>
                <a:ea typeface="Georgia"/>
                <a:cs typeface="Georgia"/>
                <a:sym typeface="Georgia"/>
              </a:rPr>
              <a:t>a beautiful house?</a:t>
            </a:r>
            <a:endParaRPr sz="2000">
              <a:latin typeface="Georgia"/>
              <a:ea typeface="Georgia"/>
              <a:cs typeface="Georgia"/>
              <a:sym typeface="Georgia"/>
            </a:endParaRPr>
          </a:p>
          <a:p>
            <a:pPr marL="0" lvl="0" indent="0" algn="l" rtl="0">
              <a:lnSpc>
                <a:spcPct val="200000"/>
              </a:lnSpc>
              <a:spcBef>
                <a:spcPts val="0"/>
              </a:spcBef>
              <a:spcAft>
                <a:spcPts val="0"/>
              </a:spcAft>
              <a:buNone/>
            </a:pPr>
            <a:r>
              <a:rPr lang="ru" sz="2000">
                <a:latin typeface="Georgia"/>
                <a:ea typeface="Georgia"/>
                <a:cs typeface="Georgia"/>
                <a:sym typeface="Georgia"/>
              </a:rPr>
              <a:t>a fisherman catching a fish? </a:t>
            </a:r>
            <a:endParaRPr sz="2000">
              <a:latin typeface="Georgia"/>
              <a:ea typeface="Georgia"/>
              <a:cs typeface="Georgia"/>
              <a:sym typeface="Georgia"/>
            </a:endParaRPr>
          </a:p>
          <a:p>
            <a:pPr marL="0" lvl="0" indent="0" algn="l" rtl="0">
              <a:lnSpc>
                <a:spcPct val="200000"/>
              </a:lnSpc>
              <a:spcBef>
                <a:spcPts val="0"/>
              </a:spcBef>
              <a:spcAft>
                <a:spcPts val="0"/>
              </a:spcAft>
              <a:buNone/>
            </a:pPr>
            <a:r>
              <a:rPr lang="ru" sz="2000">
                <a:latin typeface="Georgia"/>
                <a:ea typeface="Georgia"/>
                <a:cs typeface="Georgia"/>
                <a:sym typeface="Georgia"/>
              </a:rPr>
              <a:t>dark sea and rain? </a:t>
            </a:r>
            <a:endParaRPr sz="2000">
              <a:latin typeface="Georgia"/>
              <a:ea typeface="Georgia"/>
              <a:cs typeface="Georgia"/>
              <a:sym typeface="Georgia"/>
            </a:endParaRPr>
          </a:p>
          <a:p>
            <a:pPr marL="0" lvl="0" indent="0" algn="l" rtl="0">
              <a:lnSpc>
                <a:spcPct val="150000"/>
              </a:lnSpc>
              <a:spcBef>
                <a:spcPts val="0"/>
              </a:spcBef>
              <a:spcAft>
                <a:spcPts val="0"/>
              </a:spcAft>
              <a:buNone/>
            </a:pPr>
            <a:endParaRPr sz="2000">
              <a:latin typeface="Georgia"/>
              <a:ea typeface="Georgia"/>
              <a:cs typeface="Georgia"/>
              <a:sym typeface="Georgia"/>
            </a:endParaRPr>
          </a:p>
        </p:txBody>
      </p:sp>
      <p:sp>
        <p:nvSpPr>
          <p:cNvPr id="122" name="Google Shape;122;p20"/>
          <p:cNvSpPr/>
          <p:nvPr/>
        </p:nvSpPr>
        <p:spPr>
          <a:xfrm>
            <a:off x="327450" y="804950"/>
            <a:ext cx="491100" cy="35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a:off x="327450" y="1384763"/>
            <a:ext cx="491100" cy="35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0"/>
          <p:cNvSpPr/>
          <p:nvPr/>
        </p:nvSpPr>
        <p:spPr>
          <a:xfrm>
            <a:off x="327450" y="1964575"/>
            <a:ext cx="491100" cy="35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20"/>
          <p:cNvPicPr preferRelativeResize="0"/>
          <p:nvPr/>
        </p:nvPicPr>
        <p:blipFill>
          <a:blip r:embed="rId3">
            <a:alphaModFix/>
          </a:blip>
          <a:stretch>
            <a:fillRect/>
          </a:stretch>
        </p:blipFill>
        <p:spPr>
          <a:xfrm>
            <a:off x="6266050" y="2667250"/>
            <a:ext cx="2646775" cy="2026025"/>
          </a:xfrm>
          <a:prstGeom prst="rect">
            <a:avLst/>
          </a:prstGeom>
          <a:noFill/>
          <a:ln>
            <a:noFill/>
          </a:ln>
        </p:spPr>
      </p:pic>
      <p:pic>
        <p:nvPicPr>
          <p:cNvPr id="126" name="Google Shape;126;p20"/>
          <p:cNvPicPr preferRelativeResize="0"/>
          <p:nvPr/>
        </p:nvPicPr>
        <p:blipFill>
          <a:blip r:embed="rId4">
            <a:alphaModFix/>
          </a:blip>
          <a:stretch>
            <a:fillRect/>
          </a:stretch>
        </p:blipFill>
        <p:spPr>
          <a:xfrm>
            <a:off x="3147838" y="2667250"/>
            <a:ext cx="2875500" cy="2026025"/>
          </a:xfrm>
          <a:prstGeom prst="rect">
            <a:avLst/>
          </a:prstGeom>
          <a:noFill/>
          <a:ln>
            <a:noFill/>
          </a:ln>
        </p:spPr>
      </p:pic>
      <p:pic>
        <p:nvPicPr>
          <p:cNvPr id="127" name="Google Shape;127;p20"/>
          <p:cNvPicPr preferRelativeResize="0"/>
          <p:nvPr/>
        </p:nvPicPr>
        <p:blipFill>
          <a:blip r:embed="rId5">
            <a:alphaModFix/>
          </a:blip>
          <a:stretch>
            <a:fillRect/>
          </a:stretch>
        </p:blipFill>
        <p:spPr>
          <a:xfrm>
            <a:off x="218300" y="2667250"/>
            <a:ext cx="2686830" cy="2026024"/>
          </a:xfrm>
          <a:prstGeom prst="rect">
            <a:avLst/>
          </a:prstGeom>
          <a:noFill/>
          <a:ln>
            <a:noFill/>
          </a:ln>
        </p:spPr>
      </p:pic>
      <p:sp>
        <p:nvSpPr>
          <p:cNvPr id="128" name="Google Shape;128;p20"/>
          <p:cNvSpPr txBox="1"/>
          <p:nvPr/>
        </p:nvSpPr>
        <p:spPr>
          <a:xfrm>
            <a:off x="341075" y="586675"/>
            <a:ext cx="491100" cy="5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sz="3300" b="1">
                <a:solidFill>
                  <a:schemeClr val="accent5"/>
                </a:solidFill>
                <a:latin typeface="Georgia"/>
                <a:ea typeface="Georgia"/>
                <a:cs typeface="Georgia"/>
                <a:sym typeface="Georgia"/>
              </a:rPr>
              <a:t>3</a:t>
            </a:r>
            <a:endParaRPr/>
          </a:p>
        </p:txBody>
      </p:sp>
      <p:sp>
        <p:nvSpPr>
          <p:cNvPr id="129" name="Google Shape;129;p20"/>
          <p:cNvSpPr txBox="1"/>
          <p:nvPr/>
        </p:nvSpPr>
        <p:spPr>
          <a:xfrm>
            <a:off x="327450" y="1152699"/>
            <a:ext cx="491100" cy="4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sz="3300" b="1">
                <a:solidFill>
                  <a:schemeClr val="accent5"/>
                </a:solidFill>
                <a:latin typeface="Georgia"/>
                <a:ea typeface="Georgia"/>
                <a:cs typeface="Georgia"/>
                <a:sym typeface="Georgia"/>
              </a:rPr>
              <a:t>2</a:t>
            </a:r>
            <a:endParaRPr sz="3300" b="1">
              <a:solidFill>
                <a:schemeClr val="accent5"/>
              </a:solidFill>
              <a:latin typeface="Georgia"/>
              <a:ea typeface="Georgia"/>
              <a:cs typeface="Georgia"/>
              <a:sym typeface="Georgia"/>
            </a:endParaRPr>
          </a:p>
          <a:p>
            <a:pPr marL="0" lvl="0" indent="0" algn="l" rtl="0">
              <a:spcBef>
                <a:spcPts val="0"/>
              </a:spcBef>
              <a:spcAft>
                <a:spcPts val="0"/>
              </a:spcAft>
              <a:buNone/>
            </a:pPr>
            <a:endParaRPr/>
          </a:p>
        </p:txBody>
      </p:sp>
      <p:sp>
        <p:nvSpPr>
          <p:cNvPr id="130" name="Google Shape;130;p20"/>
          <p:cNvSpPr txBox="1"/>
          <p:nvPr/>
        </p:nvSpPr>
        <p:spPr>
          <a:xfrm>
            <a:off x="341075" y="1739675"/>
            <a:ext cx="491100" cy="5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sz="3300" b="1">
                <a:solidFill>
                  <a:schemeClr val="accent5"/>
                </a:solidFill>
                <a:latin typeface="Georgia"/>
                <a:ea typeface="Georgia"/>
                <a:cs typeface="Georgia"/>
                <a:sym typeface="Georgia"/>
              </a:rPr>
              <a:t>1</a:t>
            </a:r>
            <a:endParaRPr/>
          </a:p>
        </p:txBody>
      </p:sp>
      <p:sp>
        <p:nvSpPr>
          <p:cNvPr id="131" name="Google Shape;131;p20"/>
          <p:cNvSpPr/>
          <p:nvPr/>
        </p:nvSpPr>
        <p:spPr>
          <a:xfrm>
            <a:off x="0" y="4584125"/>
            <a:ext cx="491100" cy="464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2905125" y="4584125"/>
            <a:ext cx="491100" cy="464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6077900" y="4584125"/>
            <a:ext cx="491100" cy="464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p:nvPr/>
        </p:nvSpPr>
        <p:spPr>
          <a:xfrm>
            <a:off x="54575" y="4584125"/>
            <a:ext cx="559200" cy="35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3300" b="1">
                <a:solidFill>
                  <a:schemeClr val="accent5"/>
                </a:solidFill>
                <a:latin typeface="Georgia"/>
                <a:ea typeface="Georgia"/>
                <a:cs typeface="Georgia"/>
                <a:sym typeface="Georgia"/>
              </a:rPr>
              <a:t>1</a:t>
            </a:r>
            <a:endParaRPr sz="3300" b="1">
              <a:solidFill>
                <a:schemeClr val="accent5"/>
              </a:solidFill>
              <a:latin typeface="Georgia"/>
              <a:ea typeface="Georgia"/>
              <a:cs typeface="Georgia"/>
              <a:sym typeface="Georgia"/>
            </a:endParaRPr>
          </a:p>
        </p:txBody>
      </p:sp>
      <p:sp>
        <p:nvSpPr>
          <p:cNvPr id="135" name="Google Shape;135;p20"/>
          <p:cNvSpPr txBox="1"/>
          <p:nvPr/>
        </p:nvSpPr>
        <p:spPr>
          <a:xfrm>
            <a:off x="2905125" y="4420400"/>
            <a:ext cx="4911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3300" b="1">
                <a:solidFill>
                  <a:schemeClr val="accent5"/>
                </a:solidFill>
                <a:latin typeface="Georgia"/>
                <a:ea typeface="Georgia"/>
                <a:cs typeface="Georgia"/>
                <a:sym typeface="Georgia"/>
              </a:rPr>
              <a:t>2</a:t>
            </a:r>
            <a:endParaRPr sz="3300" b="1">
              <a:solidFill>
                <a:schemeClr val="accent5"/>
              </a:solidFill>
              <a:latin typeface="Georgia"/>
              <a:ea typeface="Georgia"/>
              <a:cs typeface="Georgia"/>
              <a:sym typeface="Georgia"/>
            </a:endParaRPr>
          </a:p>
        </p:txBody>
      </p:sp>
      <p:sp>
        <p:nvSpPr>
          <p:cNvPr id="136" name="Google Shape;136;p20"/>
          <p:cNvSpPr txBox="1"/>
          <p:nvPr/>
        </p:nvSpPr>
        <p:spPr>
          <a:xfrm>
            <a:off x="6084800" y="4420400"/>
            <a:ext cx="559200" cy="5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3300" b="1">
                <a:solidFill>
                  <a:schemeClr val="accent5"/>
                </a:solidFill>
                <a:latin typeface="Georgia"/>
                <a:ea typeface="Georgia"/>
                <a:cs typeface="Georgia"/>
                <a:sym typeface="Georgia"/>
              </a:rPr>
              <a:t>3</a:t>
            </a:r>
            <a:endParaRPr sz="3300" b="1">
              <a:solidFill>
                <a:schemeClr val="accent5"/>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p:nvPr/>
        </p:nvSpPr>
        <p:spPr>
          <a:xfrm>
            <a:off x="218300" y="163725"/>
            <a:ext cx="6357900" cy="9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b="1">
                <a:solidFill>
                  <a:schemeClr val="accent5"/>
                </a:solidFill>
                <a:latin typeface="Georgia"/>
                <a:ea typeface="Georgia"/>
                <a:cs typeface="Georgia"/>
                <a:sym typeface="Georgia"/>
              </a:rPr>
              <a:t>Look at the pictures. Which one shows:</a:t>
            </a:r>
            <a:endParaRPr sz="2000" b="1">
              <a:solidFill>
                <a:schemeClr val="accent5"/>
              </a:solidFill>
              <a:latin typeface="Georgia"/>
              <a:ea typeface="Georgia"/>
              <a:cs typeface="Georgia"/>
              <a:sym typeface="Georgia"/>
            </a:endParaRPr>
          </a:p>
        </p:txBody>
      </p:sp>
      <p:sp>
        <p:nvSpPr>
          <p:cNvPr id="142" name="Google Shape;142;p21"/>
          <p:cNvSpPr txBox="1"/>
          <p:nvPr/>
        </p:nvSpPr>
        <p:spPr>
          <a:xfrm>
            <a:off x="1241525" y="698275"/>
            <a:ext cx="4969200" cy="1621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ru" sz="2000">
                <a:solidFill>
                  <a:schemeClr val="dk1"/>
                </a:solidFill>
                <a:latin typeface="Georgia"/>
                <a:ea typeface="Georgia"/>
                <a:cs typeface="Georgia"/>
                <a:sym typeface="Georgia"/>
              </a:rPr>
              <a:t>an angry woman with a bucket? </a:t>
            </a:r>
            <a:endParaRPr sz="2000">
              <a:solidFill>
                <a:schemeClr val="dk1"/>
              </a:solidFill>
              <a:latin typeface="Georgia"/>
              <a:ea typeface="Georgia"/>
              <a:cs typeface="Georgia"/>
              <a:sym typeface="Georgia"/>
            </a:endParaRPr>
          </a:p>
          <a:p>
            <a:pPr marL="0" lvl="0" indent="0" algn="l" rtl="0">
              <a:lnSpc>
                <a:spcPct val="200000"/>
              </a:lnSpc>
              <a:spcBef>
                <a:spcPts val="0"/>
              </a:spcBef>
              <a:spcAft>
                <a:spcPts val="0"/>
              </a:spcAft>
              <a:buClr>
                <a:schemeClr val="dk1"/>
              </a:buClr>
              <a:buSzPts val="1100"/>
              <a:buFont typeface="Arial"/>
              <a:buNone/>
            </a:pPr>
            <a:r>
              <a:rPr lang="ru" sz="2000">
                <a:solidFill>
                  <a:schemeClr val="dk1"/>
                </a:solidFill>
                <a:latin typeface="Georgia"/>
                <a:ea typeface="Georgia"/>
                <a:cs typeface="Georgia"/>
                <a:sym typeface="Georgia"/>
              </a:rPr>
              <a:t>a queen and her servants? </a:t>
            </a:r>
            <a:endParaRPr sz="2000">
              <a:solidFill>
                <a:schemeClr val="dk1"/>
              </a:solidFill>
              <a:latin typeface="Georgia"/>
              <a:ea typeface="Georgia"/>
              <a:cs typeface="Georgia"/>
              <a:sym typeface="Georgia"/>
            </a:endParaRPr>
          </a:p>
          <a:p>
            <a:pPr marL="0" lvl="0" indent="0" algn="l" rtl="0">
              <a:lnSpc>
                <a:spcPct val="200000"/>
              </a:lnSpc>
              <a:spcBef>
                <a:spcPts val="0"/>
              </a:spcBef>
              <a:spcAft>
                <a:spcPts val="0"/>
              </a:spcAft>
              <a:buClr>
                <a:schemeClr val="dk1"/>
              </a:buClr>
              <a:buSzPts val="1100"/>
              <a:buFont typeface="Arial"/>
              <a:buNone/>
            </a:pPr>
            <a:r>
              <a:rPr lang="ru" sz="2000">
                <a:solidFill>
                  <a:schemeClr val="dk1"/>
                </a:solidFill>
                <a:latin typeface="Georgia"/>
                <a:ea typeface="Georgia"/>
                <a:cs typeface="Georgia"/>
                <a:sym typeface="Georgia"/>
              </a:rPr>
              <a:t>a queen and the golden fish as a servant?</a:t>
            </a:r>
            <a:endParaRPr sz="2000">
              <a:latin typeface="Georgia"/>
              <a:ea typeface="Georgia"/>
              <a:cs typeface="Georgia"/>
              <a:sym typeface="Georgia"/>
            </a:endParaRPr>
          </a:p>
          <a:p>
            <a:pPr marL="0" lvl="0" indent="0" algn="l" rtl="0">
              <a:lnSpc>
                <a:spcPct val="200000"/>
              </a:lnSpc>
              <a:spcBef>
                <a:spcPts val="0"/>
              </a:spcBef>
              <a:spcAft>
                <a:spcPts val="0"/>
              </a:spcAft>
              <a:buNone/>
            </a:pPr>
            <a:endParaRPr sz="2000">
              <a:latin typeface="Georgia"/>
              <a:ea typeface="Georgia"/>
              <a:cs typeface="Georgia"/>
              <a:sym typeface="Georgia"/>
            </a:endParaRPr>
          </a:p>
        </p:txBody>
      </p:sp>
      <p:sp>
        <p:nvSpPr>
          <p:cNvPr id="143" name="Google Shape;143;p21"/>
          <p:cNvSpPr/>
          <p:nvPr/>
        </p:nvSpPr>
        <p:spPr>
          <a:xfrm>
            <a:off x="327450" y="804950"/>
            <a:ext cx="491100" cy="35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1"/>
          <p:cNvSpPr/>
          <p:nvPr/>
        </p:nvSpPr>
        <p:spPr>
          <a:xfrm>
            <a:off x="327450" y="1384763"/>
            <a:ext cx="491100" cy="35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1"/>
          <p:cNvSpPr/>
          <p:nvPr/>
        </p:nvSpPr>
        <p:spPr>
          <a:xfrm>
            <a:off x="327450" y="1964575"/>
            <a:ext cx="491100" cy="3549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21"/>
          <p:cNvPicPr preferRelativeResize="0"/>
          <p:nvPr/>
        </p:nvPicPr>
        <p:blipFill>
          <a:blip r:embed="rId3">
            <a:alphaModFix/>
          </a:blip>
          <a:stretch>
            <a:fillRect/>
          </a:stretch>
        </p:blipFill>
        <p:spPr>
          <a:xfrm>
            <a:off x="213925" y="2667250"/>
            <a:ext cx="2686826" cy="2026025"/>
          </a:xfrm>
          <a:prstGeom prst="rect">
            <a:avLst/>
          </a:prstGeom>
          <a:noFill/>
          <a:ln>
            <a:noFill/>
          </a:ln>
        </p:spPr>
      </p:pic>
      <p:pic>
        <p:nvPicPr>
          <p:cNvPr id="147" name="Google Shape;147;p21"/>
          <p:cNvPicPr preferRelativeResize="0"/>
          <p:nvPr/>
        </p:nvPicPr>
        <p:blipFill>
          <a:blip r:embed="rId4">
            <a:alphaModFix/>
          </a:blip>
          <a:stretch>
            <a:fillRect/>
          </a:stretch>
        </p:blipFill>
        <p:spPr>
          <a:xfrm>
            <a:off x="3188400" y="2667250"/>
            <a:ext cx="2773699" cy="2026024"/>
          </a:xfrm>
          <a:prstGeom prst="rect">
            <a:avLst/>
          </a:prstGeom>
          <a:noFill/>
          <a:ln>
            <a:noFill/>
          </a:ln>
        </p:spPr>
      </p:pic>
      <p:pic>
        <p:nvPicPr>
          <p:cNvPr id="148" name="Google Shape;148;p21"/>
          <p:cNvPicPr preferRelativeResize="0"/>
          <p:nvPr/>
        </p:nvPicPr>
        <p:blipFill rotWithShape="1">
          <a:blip r:embed="rId5">
            <a:alphaModFix/>
          </a:blip>
          <a:srcRect r="1690"/>
          <a:stretch/>
        </p:blipFill>
        <p:spPr>
          <a:xfrm>
            <a:off x="6249750" y="2667250"/>
            <a:ext cx="2632001" cy="2026026"/>
          </a:xfrm>
          <a:prstGeom prst="rect">
            <a:avLst/>
          </a:prstGeom>
          <a:noFill/>
          <a:ln>
            <a:noFill/>
          </a:ln>
        </p:spPr>
      </p:pic>
      <p:sp>
        <p:nvSpPr>
          <p:cNvPr id="149" name="Google Shape;149;p21"/>
          <p:cNvSpPr txBox="1"/>
          <p:nvPr/>
        </p:nvSpPr>
        <p:spPr>
          <a:xfrm>
            <a:off x="341075" y="613975"/>
            <a:ext cx="4911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sz="3300" b="1">
                <a:solidFill>
                  <a:schemeClr val="accent5"/>
                </a:solidFill>
                <a:latin typeface="Georgia"/>
                <a:ea typeface="Georgia"/>
                <a:cs typeface="Georgia"/>
                <a:sym typeface="Georgia"/>
              </a:rPr>
              <a:t>6</a:t>
            </a:r>
            <a:endParaRPr/>
          </a:p>
        </p:txBody>
      </p:sp>
      <p:sp>
        <p:nvSpPr>
          <p:cNvPr id="150" name="Google Shape;150;p21"/>
          <p:cNvSpPr txBox="1"/>
          <p:nvPr/>
        </p:nvSpPr>
        <p:spPr>
          <a:xfrm>
            <a:off x="327450" y="1173424"/>
            <a:ext cx="4911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sz="3300" b="1">
                <a:solidFill>
                  <a:schemeClr val="accent5"/>
                </a:solidFill>
                <a:latin typeface="Georgia"/>
                <a:ea typeface="Georgia"/>
                <a:cs typeface="Georgia"/>
                <a:sym typeface="Georgia"/>
              </a:rPr>
              <a:t>4</a:t>
            </a:r>
            <a:endParaRPr/>
          </a:p>
        </p:txBody>
      </p:sp>
      <p:sp>
        <p:nvSpPr>
          <p:cNvPr id="151" name="Google Shape;151;p21"/>
          <p:cNvSpPr txBox="1"/>
          <p:nvPr/>
        </p:nvSpPr>
        <p:spPr>
          <a:xfrm>
            <a:off x="327450" y="1732700"/>
            <a:ext cx="4911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sz="3300" b="1">
                <a:solidFill>
                  <a:schemeClr val="accent5"/>
                </a:solidFill>
                <a:latin typeface="Georgia"/>
                <a:ea typeface="Georgia"/>
                <a:cs typeface="Georgia"/>
                <a:sym typeface="Georgia"/>
              </a:rPr>
              <a:t>5</a:t>
            </a:r>
            <a:endParaRPr/>
          </a:p>
        </p:txBody>
      </p:sp>
      <p:sp>
        <p:nvSpPr>
          <p:cNvPr id="152" name="Google Shape;152;p21"/>
          <p:cNvSpPr/>
          <p:nvPr/>
        </p:nvSpPr>
        <p:spPr>
          <a:xfrm>
            <a:off x="0" y="4584125"/>
            <a:ext cx="491100" cy="464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1"/>
          <p:cNvSpPr/>
          <p:nvPr/>
        </p:nvSpPr>
        <p:spPr>
          <a:xfrm>
            <a:off x="2900750" y="4584125"/>
            <a:ext cx="491100" cy="464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p:nvPr/>
        </p:nvSpPr>
        <p:spPr>
          <a:xfrm>
            <a:off x="5962100" y="4584125"/>
            <a:ext cx="491100" cy="4641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txBox="1"/>
          <p:nvPr/>
        </p:nvSpPr>
        <p:spPr>
          <a:xfrm>
            <a:off x="0" y="4365825"/>
            <a:ext cx="436500" cy="6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3300" b="1">
                <a:solidFill>
                  <a:schemeClr val="accent5"/>
                </a:solidFill>
                <a:latin typeface="Georgia"/>
                <a:ea typeface="Georgia"/>
                <a:cs typeface="Georgia"/>
                <a:sym typeface="Georgia"/>
              </a:rPr>
              <a:t>4</a:t>
            </a:r>
            <a:endParaRPr sz="3300" b="1">
              <a:solidFill>
                <a:schemeClr val="accent5"/>
              </a:solidFill>
              <a:latin typeface="Georgia"/>
              <a:ea typeface="Georgia"/>
              <a:cs typeface="Georgia"/>
              <a:sym typeface="Georgia"/>
            </a:endParaRPr>
          </a:p>
        </p:txBody>
      </p:sp>
      <p:sp>
        <p:nvSpPr>
          <p:cNvPr id="156" name="Google Shape;156;p21"/>
          <p:cNvSpPr txBox="1"/>
          <p:nvPr/>
        </p:nvSpPr>
        <p:spPr>
          <a:xfrm>
            <a:off x="2880350" y="4352450"/>
            <a:ext cx="436500" cy="6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3300" b="1">
                <a:solidFill>
                  <a:schemeClr val="accent5"/>
                </a:solidFill>
                <a:latin typeface="Georgia"/>
                <a:ea typeface="Georgia"/>
                <a:cs typeface="Georgia"/>
                <a:sym typeface="Georgia"/>
              </a:rPr>
              <a:t>5</a:t>
            </a:r>
            <a:endParaRPr sz="3300" b="1">
              <a:solidFill>
                <a:schemeClr val="accent5"/>
              </a:solidFill>
              <a:latin typeface="Georgia"/>
              <a:ea typeface="Georgia"/>
              <a:cs typeface="Georgia"/>
              <a:sym typeface="Georgia"/>
            </a:endParaRPr>
          </a:p>
        </p:txBody>
      </p:sp>
      <p:sp>
        <p:nvSpPr>
          <p:cNvPr id="157" name="Google Shape;157;p21"/>
          <p:cNvSpPr txBox="1"/>
          <p:nvPr/>
        </p:nvSpPr>
        <p:spPr>
          <a:xfrm>
            <a:off x="5941700" y="4434125"/>
            <a:ext cx="4365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3300" b="1">
                <a:solidFill>
                  <a:schemeClr val="accent5"/>
                </a:solidFill>
                <a:latin typeface="Georgia"/>
                <a:ea typeface="Georgia"/>
                <a:cs typeface="Georgia"/>
                <a:sym typeface="Georgia"/>
              </a:rPr>
              <a:t>6</a:t>
            </a:r>
            <a:endParaRPr sz="3300" b="1">
              <a:solidFill>
                <a:schemeClr val="accent5"/>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719cd648fc63bde7feaceedf8949a743eba585b"/>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2510</Words>
  <Application>Microsoft Office PowerPoint</Application>
  <PresentationFormat>Экран (16:9)</PresentationFormat>
  <Paragraphs>222</Paragraphs>
  <Slides>33</Slides>
  <Notes>33</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33</vt:i4>
      </vt:variant>
    </vt:vector>
  </HeadingPairs>
  <TitlesOfParts>
    <vt:vector size="37" baseType="lpstr">
      <vt:lpstr>Arial</vt:lpstr>
      <vt:lpstr>Georgia</vt:lpstr>
      <vt:lpstr>Lora</vt: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Пользователь Windows</cp:lastModifiedBy>
  <cp:revision>11</cp:revision>
  <dcterms:modified xsi:type="dcterms:W3CDTF">2021-01-09T17:33:42Z</dcterms:modified>
</cp:coreProperties>
</file>