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5143500" type="screen16x9"/>
  <p:notesSz cx="6858000" cy="9144000"/>
  <p:custDataLst>
    <p:tags r:id="rId24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756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650607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ced0bab93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ced0bab93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22005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ced0bab933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ced0bab933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79623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ced0bab933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ced0bab933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100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ced0bab933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ced0bab933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50825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ced0bab933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ced0bab933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19195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ced0bab933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ced0bab933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8553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ced0bab933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ced0bab933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16109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cefbbf3554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cefbbf3554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96686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ced0bab933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ced0bab933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64859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ced0bab933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ced0bab933_0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66553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ced0bab933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ced0bab933_0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36581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ced0bab933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ced0bab933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8145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ced0bab933_0_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ced0bab933_0_1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17433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ced0bab933_0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ced0bab933_0_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24761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ced0bab933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ced0bab933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68032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ced0bab933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ced0bab933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52442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cefbbf3554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cefbbf3554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34698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cefbbf3554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cefbbf3554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44320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cefbbf3554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cefbbf3554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61675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ced0bab933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ced0bab933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03127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ced0bab933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ced0bab933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371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www.youtube.com/watch?v=x-7cGsqERvQ&amp;ab_channel=%D0%9C%D0%B5%D1%82%D0%BE%D0%B4%D0%B8%D1%87%D0%B5%D1%81%D0%BA%D0%B0%D1%8F%D0%BF%D0%BE%D0%BC%D0%BE%D1%89%D1%8C%D1%83%D1%87%D0%B8%D1%82%D0%B5%D0%BB%D1%8F%D0%BC%D0%9A%D0%B0%D0%B7%D0%B0%D1%85%D1%81%D1%82%D0%B0%D0%BD%D0%B0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2333000" y="231925"/>
            <a:ext cx="41886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4000" b="1">
                <a:solidFill>
                  <a:schemeClr val="accent1"/>
                </a:solidFill>
                <a:latin typeface="Comic Sans MS"/>
                <a:ea typeface="Comic Sans MS"/>
                <a:cs typeface="Comic Sans MS"/>
                <a:sym typeface="Comic Sans MS"/>
              </a:rPr>
              <a:t>Destination</a:t>
            </a:r>
            <a:endParaRPr sz="4000" b="1">
              <a:solidFill>
                <a:schemeClr val="accen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30825"/>
            <a:ext cx="3981499" cy="396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86299" y="1030825"/>
            <a:ext cx="4705300" cy="3728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2"/>
          <p:cNvSpPr txBox="1"/>
          <p:nvPr/>
        </p:nvSpPr>
        <p:spPr>
          <a:xfrm>
            <a:off x="1555325" y="259225"/>
            <a:ext cx="52800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 b="1">
                <a:solidFill>
                  <a:schemeClr val="accent1"/>
                </a:solidFill>
                <a:latin typeface="Comic Sans MS"/>
                <a:ea typeface="Comic Sans MS"/>
                <a:cs typeface="Comic Sans MS"/>
                <a:sym typeface="Comic Sans MS"/>
              </a:rPr>
              <a:t>Check new words</a:t>
            </a:r>
            <a:endParaRPr sz="2500" b="1">
              <a:solidFill>
                <a:schemeClr val="accen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52" name="Google Shape;152;p22"/>
          <p:cNvSpPr txBox="1"/>
          <p:nvPr/>
        </p:nvSpPr>
        <p:spPr>
          <a:xfrm>
            <a:off x="450225" y="1418900"/>
            <a:ext cx="21282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 u="sng" dirty="0">
                <a:latin typeface="Comic Sans MS"/>
                <a:ea typeface="Comic Sans MS"/>
                <a:cs typeface="Comic Sans MS"/>
                <a:sym typeface="Comic Sans MS"/>
              </a:rPr>
              <a:t>Floating market</a:t>
            </a:r>
            <a:endParaRPr sz="2000" b="1" u="sng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53" name="Google Shape;153;p22"/>
          <p:cNvSpPr txBox="1"/>
          <p:nvPr/>
        </p:nvSpPr>
        <p:spPr>
          <a:xfrm>
            <a:off x="3165225" y="1418900"/>
            <a:ext cx="3110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 u="sng">
                <a:latin typeface="Comic Sans MS"/>
                <a:ea typeface="Comic Sans MS"/>
                <a:cs typeface="Comic Sans MS"/>
                <a:sym typeface="Comic Sans MS"/>
              </a:rPr>
              <a:t>Playing beach voleyball</a:t>
            </a:r>
            <a:endParaRPr sz="2000" b="1" u="sng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54" name="Google Shape;154;p22"/>
          <p:cNvSpPr txBox="1"/>
          <p:nvPr/>
        </p:nvSpPr>
        <p:spPr>
          <a:xfrm>
            <a:off x="6521650" y="1418900"/>
            <a:ext cx="1869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 u="sng">
                <a:latin typeface="Comic Sans MS"/>
                <a:ea typeface="Comic Sans MS"/>
                <a:cs typeface="Comic Sans MS"/>
                <a:sym typeface="Comic Sans MS"/>
              </a:rPr>
              <a:t>Swimming</a:t>
            </a:r>
            <a:endParaRPr sz="2000" b="1" u="sng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55" name="Google Shape;15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982050"/>
            <a:ext cx="3451750" cy="243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01987" y="1982050"/>
            <a:ext cx="2437175" cy="243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46138" y="2254900"/>
            <a:ext cx="2900037" cy="17604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3"/>
          <p:cNvSpPr txBox="1"/>
          <p:nvPr/>
        </p:nvSpPr>
        <p:spPr>
          <a:xfrm>
            <a:off x="0" y="95500"/>
            <a:ext cx="82677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 b="1">
                <a:solidFill>
                  <a:schemeClr val="accent1"/>
                </a:solidFill>
                <a:latin typeface="Comic Sans MS"/>
                <a:ea typeface="Comic Sans MS"/>
                <a:cs typeface="Comic Sans MS"/>
                <a:sym typeface="Comic Sans MS"/>
              </a:rPr>
              <a:t>Watch and read the text</a:t>
            </a:r>
            <a:endParaRPr sz="2500" b="1">
              <a:solidFill>
                <a:schemeClr val="accen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63" name="Google Shape;163;p23"/>
          <p:cNvSpPr txBox="1"/>
          <p:nvPr/>
        </p:nvSpPr>
        <p:spPr>
          <a:xfrm>
            <a:off x="95500" y="2480700"/>
            <a:ext cx="4242900" cy="2555100"/>
          </a:xfrm>
          <a:prstGeom prst="rect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Comic Sans MS"/>
                <a:ea typeface="Comic Sans MS"/>
                <a:cs typeface="Comic Sans MS"/>
                <a:sym typeface="Comic Sans MS"/>
              </a:rPr>
              <a:t>Sunday 27h December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Comic Sans MS"/>
                <a:ea typeface="Comic Sans MS"/>
                <a:cs typeface="Comic Sans MS"/>
                <a:sym typeface="Comic Sans MS"/>
              </a:rPr>
              <a:t> Hi Moly, 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Comic Sans MS"/>
                <a:ea typeface="Comic Sans MS"/>
                <a:cs typeface="Comic Sans MS"/>
                <a:sym typeface="Comic Sans MS"/>
              </a:rPr>
              <a:t>Greetings from Australia. We're having a fantastic time here. Today, it's hot and sunny and we are at the beach. I'm sunbathing and my sisters are making a sandcastle. Dad and Meruert ore windsurfing. Some рeople are swimming and others are playing beach volleyball or sailing their boats. We all love it here. See you when we get back.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Comic Sans MS"/>
                <a:ea typeface="Comic Sans MS"/>
                <a:cs typeface="Comic Sans MS"/>
                <a:sym typeface="Comic Sans MS"/>
              </a:rPr>
              <a:t>Lena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64" name="Google Shape;164;p23"/>
          <p:cNvSpPr txBox="1"/>
          <p:nvPr/>
        </p:nvSpPr>
        <p:spPr>
          <a:xfrm>
            <a:off x="4761500" y="2480700"/>
            <a:ext cx="4311300" cy="2555100"/>
          </a:xfrm>
          <a:prstGeom prst="rect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latin typeface="Comic Sans MS"/>
                <a:ea typeface="Comic Sans MS"/>
                <a:cs typeface="Comic Sans MS"/>
                <a:sym typeface="Comic Sans MS"/>
              </a:rPr>
              <a:t>Monday 6th April </a:t>
            </a:r>
            <a:endParaRPr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latin typeface="Comic Sans MS"/>
                <a:ea typeface="Comic Sans MS"/>
                <a:cs typeface="Comic Sans MS"/>
                <a:sym typeface="Comic Sans MS"/>
              </a:rPr>
              <a:t>Hi Will,</a:t>
            </a:r>
            <a:endParaRPr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latin typeface="Comic Sans MS"/>
                <a:ea typeface="Comic Sans MS"/>
                <a:cs typeface="Comic Sans MS"/>
                <a:sym typeface="Comic Sans MS"/>
              </a:rPr>
              <a:t> We’re having wonderful time here at Shymbulak in the Zaili Alatau Mountains in Kazakhstan. It's a beautiful place and there is snow everywhere! It's freezing </a:t>
            </a:r>
            <a:r>
              <a:rPr lang="ru" dirty="0" smtClean="0">
                <a:latin typeface="Comic Sans MS"/>
                <a:ea typeface="Comic Sans MS"/>
                <a:cs typeface="Comic Sans MS"/>
                <a:sym typeface="Comic Sans MS"/>
              </a:rPr>
              <a:t>cold</a:t>
            </a:r>
            <a:r>
              <a:rPr lang="de-AT" dirty="0" smtClean="0">
                <a:latin typeface="Comic Sans MS"/>
                <a:ea typeface="Comic Sans MS"/>
                <a:cs typeface="Comic Sans MS"/>
                <a:sym typeface="Comic Sans MS"/>
              </a:rPr>
              <a:t>,</a:t>
            </a:r>
            <a:r>
              <a:rPr lang="ru" dirty="0" smtClean="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ru" dirty="0">
                <a:latin typeface="Comic Sans MS"/>
                <a:ea typeface="Comic Sans MS"/>
                <a:cs typeface="Comic Sans MS"/>
                <a:sym typeface="Comic Sans MS"/>
              </a:rPr>
              <a:t>but the sky is blue and the sun is shining. Assel and Sanzhar are skiing at the moment. My lesson is this afternoon, so I'm having a hot chocolate now. Were having lots of fun. Talk to you soon. </a:t>
            </a:r>
            <a:endParaRPr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latin typeface="Comic Sans MS"/>
                <a:ea typeface="Comic Sans MS"/>
                <a:cs typeface="Comic Sans MS"/>
                <a:sym typeface="Comic Sans MS"/>
              </a:rPr>
              <a:t>Berik</a:t>
            </a:r>
            <a:endParaRPr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65" name="Google Shape;165;p23"/>
          <p:cNvSpPr txBox="1"/>
          <p:nvPr/>
        </p:nvSpPr>
        <p:spPr>
          <a:xfrm>
            <a:off x="4761350" y="95500"/>
            <a:ext cx="4311300" cy="2124000"/>
          </a:xfrm>
          <a:prstGeom prst="rect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Comic Sans MS"/>
                <a:ea typeface="Comic Sans MS"/>
                <a:cs typeface="Comic Sans MS"/>
                <a:sym typeface="Comic Sans MS"/>
              </a:rPr>
              <a:t>Saturday 11th July 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Comic Sans MS"/>
                <a:ea typeface="Comic Sans MS"/>
                <a:cs typeface="Comic Sans MS"/>
                <a:sym typeface="Comic Sans MS"/>
              </a:rPr>
              <a:t>   Hi Barney,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Comic Sans MS"/>
                <a:ea typeface="Comic Sans MS"/>
                <a:cs typeface="Comic Sans MS"/>
                <a:sym typeface="Comic Sans MS"/>
              </a:rPr>
              <a:t> Hello from Thailand. The weather's strange here but we're having а wonderful time. it's warm and sunny today, but it's often cloudy and rainy. Saule and Nurlan are visiting the floating market, and Nurzhan and I are having a snack. it's great. This is an amazing country. We love it. Take care,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Comic Sans MS"/>
                <a:ea typeface="Comic Sans MS"/>
                <a:cs typeface="Comic Sans MS"/>
                <a:sym typeface="Comic Sans MS"/>
              </a:rPr>
              <a:t>Ruslan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66" name="Google Shape;166;p23"/>
          <p:cNvPicPr preferRelativeResize="0"/>
          <p:nvPr/>
        </p:nvPicPr>
        <p:blipFill rotWithShape="1">
          <a:blip r:embed="rId3">
            <a:alphaModFix/>
          </a:blip>
          <a:srcRect b="7407"/>
          <a:stretch/>
        </p:blipFill>
        <p:spPr>
          <a:xfrm>
            <a:off x="2487858" y="681627"/>
            <a:ext cx="2062017" cy="1609725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3"/>
          <p:cNvSpPr/>
          <p:nvPr/>
        </p:nvSpPr>
        <p:spPr>
          <a:xfrm>
            <a:off x="0" y="2219500"/>
            <a:ext cx="627600" cy="5694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1</a:t>
            </a:r>
            <a:endParaRPr sz="250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68" name="Google Shape;168;p23"/>
          <p:cNvSpPr/>
          <p:nvPr/>
        </p:nvSpPr>
        <p:spPr>
          <a:xfrm>
            <a:off x="4338400" y="95500"/>
            <a:ext cx="627600" cy="5694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2</a:t>
            </a:r>
            <a:endParaRPr sz="250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69" name="Google Shape;169;p23"/>
          <p:cNvSpPr/>
          <p:nvPr/>
        </p:nvSpPr>
        <p:spPr>
          <a:xfrm>
            <a:off x="4338400" y="2219500"/>
            <a:ext cx="627600" cy="5694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3</a:t>
            </a:r>
            <a:endParaRPr sz="250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70" name="Google Shape;170;p23"/>
          <p:cNvSpPr txBox="1"/>
          <p:nvPr/>
        </p:nvSpPr>
        <p:spPr>
          <a:xfrm>
            <a:off x="196425" y="766400"/>
            <a:ext cx="13098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300" b="1" u="sng">
                <a:solidFill>
                  <a:schemeClr val="hlink"/>
                </a:solidFill>
                <a:hlinkClick r:id="rId4"/>
              </a:rPr>
              <a:t>VIDEO</a:t>
            </a:r>
            <a:endParaRPr sz="2300" b="1"/>
          </a:p>
        </p:txBody>
      </p:sp>
      <p:sp>
        <p:nvSpPr>
          <p:cNvPr id="11" name="Google Shape;152;p22"/>
          <p:cNvSpPr txBox="1"/>
          <p:nvPr/>
        </p:nvSpPr>
        <p:spPr>
          <a:xfrm>
            <a:off x="148183" y="1516050"/>
            <a:ext cx="2128200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 sz="2000" b="1" dirty="0" smtClean="0">
                <a:latin typeface="Comic Sans MS"/>
                <a:ea typeface="Comic Sans MS"/>
                <a:cs typeface="Comic Sans MS"/>
                <a:sym typeface="Comic Sans MS"/>
              </a:rPr>
              <a:t>In all </a:t>
            </a:r>
            <a:r>
              <a:rPr lang="de-AT" sz="2000" b="1" dirty="0" smtClean="0">
                <a:latin typeface="Comic Sans MS"/>
                <a:ea typeface="Comic Sans MS"/>
                <a:cs typeface="Comic Sans MS"/>
                <a:sym typeface="Comic Sans MS"/>
              </a:rPr>
              <a:t>Weathers</a:t>
            </a:r>
            <a:endParaRPr sz="2000" b="1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4"/>
          <p:cNvSpPr txBox="1"/>
          <p:nvPr/>
        </p:nvSpPr>
        <p:spPr>
          <a:xfrm>
            <a:off x="163725" y="218300"/>
            <a:ext cx="82542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 b="1" dirty="0">
                <a:solidFill>
                  <a:schemeClr val="accent1"/>
                </a:solidFill>
                <a:latin typeface="Comic Sans MS"/>
                <a:ea typeface="Comic Sans MS"/>
                <a:cs typeface="Comic Sans MS"/>
                <a:sym typeface="Comic Sans MS"/>
              </a:rPr>
              <a:t>Find </a:t>
            </a:r>
            <a:r>
              <a:rPr lang="ru" sz="2500" b="1" dirty="0" smtClean="0">
                <a:solidFill>
                  <a:schemeClr val="accent1"/>
                </a:solidFill>
                <a:latin typeface="Comic Sans MS"/>
                <a:ea typeface="Comic Sans MS"/>
                <a:cs typeface="Comic Sans MS"/>
                <a:sym typeface="Comic Sans MS"/>
              </a:rPr>
              <a:t>p</a:t>
            </a:r>
            <a:r>
              <a:rPr lang="en-US" sz="2500" b="1" dirty="0" err="1" smtClean="0">
                <a:solidFill>
                  <a:schemeClr val="accent1"/>
                </a:solidFill>
                <a:latin typeface="Comic Sans MS"/>
                <a:ea typeface="Comic Sans MS"/>
                <a:cs typeface="Comic Sans MS"/>
                <a:sym typeface="Comic Sans MS"/>
              </a:rPr>
              <a:t>hotos</a:t>
            </a:r>
            <a:r>
              <a:rPr lang="ru" sz="2500" b="1" dirty="0" smtClean="0">
                <a:solidFill>
                  <a:schemeClr val="accent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ru" sz="2500" b="1" dirty="0">
                <a:solidFill>
                  <a:schemeClr val="accent1"/>
                </a:solidFill>
                <a:latin typeface="Comic Sans MS"/>
                <a:ea typeface="Comic Sans MS"/>
                <a:cs typeface="Comic Sans MS"/>
                <a:sym typeface="Comic Sans MS"/>
              </a:rPr>
              <a:t>that children sent with their letters</a:t>
            </a:r>
            <a:endParaRPr sz="2500" b="1" dirty="0">
              <a:solidFill>
                <a:schemeClr val="accen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76" name="Google Shape;17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787688"/>
            <a:ext cx="2389701" cy="1433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24975" y="2396637"/>
            <a:ext cx="2389700" cy="14920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17650" y="3290325"/>
            <a:ext cx="2333200" cy="1553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4"/>
          <p:cNvSpPr/>
          <p:nvPr/>
        </p:nvSpPr>
        <p:spPr>
          <a:xfrm>
            <a:off x="6125825" y="3589775"/>
            <a:ext cx="627600" cy="5694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C</a:t>
            </a:r>
            <a:endParaRPr sz="250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80" name="Google Shape;180;p24"/>
          <p:cNvSpPr/>
          <p:nvPr/>
        </p:nvSpPr>
        <p:spPr>
          <a:xfrm>
            <a:off x="3287950" y="4472975"/>
            <a:ext cx="627600" cy="5694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B</a:t>
            </a:r>
            <a:endParaRPr sz="250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81" name="Google Shape;181;p24"/>
          <p:cNvSpPr/>
          <p:nvPr/>
        </p:nvSpPr>
        <p:spPr>
          <a:xfrm>
            <a:off x="4120200" y="1827225"/>
            <a:ext cx="627600" cy="5694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A</a:t>
            </a:r>
            <a:endParaRPr sz="250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82" name="Google Shape;182;p24"/>
          <p:cNvSpPr txBox="1"/>
          <p:nvPr/>
        </p:nvSpPr>
        <p:spPr>
          <a:xfrm>
            <a:off x="272875" y="1391600"/>
            <a:ext cx="2865000" cy="21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873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Comic Sans MS"/>
              <a:buAutoNum type="arabicPeriod"/>
            </a:pPr>
            <a:r>
              <a:rPr lang="ru" sz="2500" b="1">
                <a:latin typeface="Comic Sans MS"/>
                <a:ea typeface="Comic Sans MS"/>
                <a:cs typeface="Comic Sans MS"/>
                <a:sym typeface="Comic Sans MS"/>
              </a:rPr>
              <a:t>Lena’s</a:t>
            </a:r>
            <a:endParaRPr sz="2500" b="1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873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Comic Sans MS"/>
              <a:buAutoNum type="arabicPeriod"/>
            </a:pPr>
            <a:r>
              <a:rPr lang="ru" sz="2500" b="1">
                <a:latin typeface="Comic Sans MS"/>
                <a:ea typeface="Comic Sans MS"/>
                <a:cs typeface="Comic Sans MS"/>
                <a:sym typeface="Comic Sans MS"/>
              </a:rPr>
              <a:t>Ruslan’s</a:t>
            </a:r>
            <a:endParaRPr sz="2500" b="1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873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Comic Sans MS"/>
              <a:buAutoNum type="arabicPeriod"/>
            </a:pPr>
            <a:r>
              <a:rPr lang="ru" sz="2500" b="1">
                <a:latin typeface="Comic Sans MS"/>
                <a:ea typeface="Comic Sans MS"/>
                <a:cs typeface="Comic Sans MS"/>
                <a:sym typeface="Comic Sans MS"/>
              </a:rPr>
              <a:t>Berik</a:t>
            </a:r>
            <a:r>
              <a:rPr lang="ru" sz="2500" b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’s</a:t>
            </a:r>
            <a:endParaRPr sz="2500" b="1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83" name="Google Shape;183;p24"/>
          <p:cNvSpPr/>
          <p:nvPr/>
        </p:nvSpPr>
        <p:spPr>
          <a:xfrm>
            <a:off x="2128275" y="1391600"/>
            <a:ext cx="627600" cy="5694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B</a:t>
            </a:r>
            <a:endParaRPr sz="250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84" name="Google Shape;184;p24"/>
          <p:cNvSpPr/>
          <p:nvPr/>
        </p:nvSpPr>
        <p:spPr>
          <a:xfrm>
            <a:off x="2128275" y="2161250"/>
            <a:ext cx="627600" cy="5694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C</a:t>
            </a:r>
            <a:endParaRPr sz="250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85" name="Google Shape;185;p24"/>
          <p:cNvSpPr/>
          <p:nvPr/>
        </p:nvSpPr>
        <p:spPr>
          <a:xfrm>
            <a:off x="2128275" y="2930888"/>
            <a:ext cx="627600" cy="5694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A</a:t>
            </a:r>
            <a:endParaRPr sz="250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5"/>
          <p:cNvSpPr txBox="1"/>
          <p:nvPr/>
        </p:nvSpPr>
        <p:spPr>
          <a:xfrm>
            <a:off x="368375" y="395650"/>
            <a:ext cx="67944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 b="1">
                <a:solidFill>
                  <a:schemeClr val="accent1"/>
                </a:solidFill>
                <a:latin typeface="Comic Sans MS"/>
                <a:ea typeface="Comic Sans MS"/>
                <a:cs typeface="Comic Sans MS"/>
                <a:sym typeface="Comic Sans MS"/>
              </a:rPr>
              <a:t>Answer the questions</a:t>
            </a:r>
            <a:endParaRPr sz="2500" b="1">
              <a:solidFill>
                <a:schemeClr val="accen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91" name="Google Shape;191;p25"/>
          <p:cNvSpPr txBox="1"/>
          <p:nvPr/>
        </p:nvSpPr>
        <p:spPr>
          <a:xfrm>
            <a:off x="450225" y="1391600"/>
            <a:ext cx="2483100" cy="492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mic Sans MS"/>
              <a:buAutoNum type="arabicPeriod"/>
            </a:pPr>
            <a:r>
              <a:rPr lang="ru" sz="200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Where is Lena?</a:t>
            </a:r>
            <a:endParaRPr sz="200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92" name="Google Shape;19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25950" y="2132100"/>
            <a:ext cx="2303375" cy="183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58875" y="890575"/>
            <a:ext cx="2571475" cy="160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40725" y="2896125"/>
            <a:ext cx="1935252" cy="1935252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5"/>
          <p:cNvSpPr txBox="1"/>
          <p:nvPr/>
        </p:nvSpPr>
        <p:spPr>
          <a:xfrm>
            <a:off x="463875" y="2278425"/>
            <a:ext cx="31269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>
                <a:solidFill>
                  <a:schemeClr val="accent1"/>
                </a:solidFill>
                <a:latin typeface="Comic Sans MS"/>
                <a:ea typeface="Comic Sans MS"/>
                <a:cs typeface="Comic Sans MS"/>
                <a:sym typeface="Comic Sans MS"/>
              </a:rPr>
              <a:t>Answer: </a:t>
            </a:r>
            <a:endParaRPr sz="2000" b="1">
              <a:solidFill>
                <a:schemeClr val="accen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latin typeface="Comic Sans MS"/>
                <a:ea typeface="Comic Sans MS"/>
                <a:cs typeface="Comic Sans MS"/>
                <a:sym typeface="Comic Sans MS"/>
              </a:rPr>
              <a:t>Lena is in Australia.</a:t>
            </a:r>
            <a:endParaRPr sz="20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6"/>
          <p:cNvSpPr txBox="1"/>
          <p:nvPr/>
        </p:nvSpPr>
        <p:spPr>
          <a:xfrm>
            <a:off x="368375" y="395650"/>
            <a:ext cx="67944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 b="1">
                <a:solidFill>
                  <a:schemeClr val="accent1"/>
                </a:solidFill>
                <a:latin typeface="Comic Sans MS"/>
                <a:ea typeface="Comic Sans MS"/>
                <a:cs typeface="Comic Sans MS"/>
                <a:sym typeface="Comic Sans MS"/>
              </a:rPr>
              <a:t>Answer the questions</a:t>
            </a:r>
            <a:endParaRPr sz="2500" b="1">
              <a:solidFill>
                <a:schemeClr val="accen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01" name="Google Shape;201;p26"/>
          <p:cNvSpPr txBox="1"/>
          <p:nvPr/>
        </p:nvSpPr>
        <p:spPr>
          <a:xfrm>
            <a:off x="450225" y="1391600"/>
            <a:ext cx="3508500" cy="492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2. What is Meruert doing?</a:t>
            </a:r>
            <a:endParaRPr sz="200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02" name="Google Shape;20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25950" y="2132100"/>
            <a:ext cx="2303375" cy="183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58875" y="890575"/>
            <a:ext cx="2571475" cy="160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40725" y="2896125"/>
            <a:ext cx="1935252" cy="1935252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6"/>
          <p:cNvSpPr txBox="1"/>
          <p:nvPr/>
        </p:nvSpPr>
        <p:spPr>
          <a:xfrm>
            <a:off x="368375" y="2571750"/>
            <a:ext cx="30000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>
                <a:solidFill>
                  <a:schemeClr val="accent1"/>
                </a:solidFill>
                <a:latin typeface="Comic Sans MS"/>
                <a:ea typeface="Comic Sans MS"/>
                <a:cs typeface="Comic Sans MS"/>
                <a:sym typeface="Comic Sans MS"/>
              </a:rPr>
              <a:t>Answer: </a:t>
            </a:r>
            <a:endParaRPr sz="2000" b="1">
              <a:solidFill>
                <a:schemeClr val="accen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Meruert is windsurfing with her dad.</a:t>
            </a:r>
            <a:endParaRPr sz="20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7"/>
          <p:cNvSpPr txBox="1"/>
          <p:nvPr/>
        </p:nvSpPr>
        <p:spPr>
          <a:xfrm>
            <a:off x="368375" y="395650"/>
            <a:ext cx="67944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 b="1">
                <a:solidFill>
                  <a:schemeClr val="accent1"/>
                </a:solidFill>
                <a:latin typeface="Comic Sans MS"/>
                <a:ea typeface="Comic Sans MS"/>
                <a:cs typeface="Comic Sans MS"/>
                <a:sym typeface="Comic Sans MS"/>
              </a:rPr>
              <a:t>Answer the questions</a:t>
            </a:r>
            <a:endParaRPr sz="2500" b="1">
              <a:solidFill>
                <a:schemeClr val="accen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11" name="Google Shape;211;p27"/>
          <p:cNvSpPr txBox="1"/>
          <p:nvPr/>
        </p:nvSpPr>
        <p:spPr>
          <a:xfrm>
            <a:off x="450225" y="1391600"/>
            <a:ext cx="3508500" cy="492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3. Where is Ruslan?</a:t>
            </a:r>
            <a:endParaRPr sz="200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12" name="Google Shape;21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25950" y="2132100"/>
            <a:ext cx="2303375" cy="183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58875" y="890575"/>
            <a:ext cx="2571475" cy="160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40725" y="2896125"/>
            <a:ext cx="1935252" cy="1935252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27"/>
          <p:cNvSpPr txBox="1"/>
          <p:nvPr/>
        </p:nvSpPr>
        <p:spPr>
          <a:xfrm>
            <a:off x="450225" y="2571750"/>
            <a:ext cx="30000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>
                <a:solidFill>
                  <a:schemeClr val="accent1"/>
                </a:solidFill>
                <a:latin typeface="Comic Sans MS"/>
                <a:ea typeface="Comic Sans MS"/>
                <a:cs typeface="Comic Sans MS"/>
                <a:sym typeface="Comic Sans MS"/>
              </a:rPr>
              <a:t>Answer:</a:t>
            </a:r>
            <a:endParaRPr sz="2000" b="1">
              <a:solidFill>
                <a:schemeClr val="accen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He is in Thailand.</a:t>
            </a:r>
            <a:endParaRPr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8"/>
          <p:cNvSpPr txBox="1"/>
          <p:nvPr/>
        </p:nvSpPr>
        <p:spPr>
          <a:xfrm>
            <a:off x="368375" y="395650"/>
            <a:ext cx="67944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 b="1">
                <a:solidFill>
                  <a:schemeClr val="accent1"/>
                </a:solidFill>
                <a:latin typeface="Comic Sans MS"/>
                <a:ea typeface="Comic Sans MS"/>
                <a:cs typeface="Comic Sans MS"/>
                <a:sym typeface="Comic Sans MS"/>
              </a:rPr>
              <a:t>Answer the questions</a:t>
            </a:r>
            <a:endParaRPr sz="2500" b="1">
              <a:solidFill>
                <a:schemeClr val="accen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21" name="Google Shape;221;p28"/>
          <p:cNvSpPr txBox="1"/>
          <p:nvPr/>
        </p:nvSpPr>
        <p:spPr>
          <a:xfrm>
            <a:off x="450225" y="1391600"/>
            <a:ext cx="3508500" cy="800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4. What is the weather like in Thailand?</a:t>
            </a:r>
            <a:endParaRPr sz="200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22" name="Google Shape;22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25950" y="2132100"/>
            <a:ext cx="2303375" cy="183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58875" y="890575"/>
            <a:ext cx="2571475" cy="160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40725" y="2896125"/>
            <a:ext cx="1935252" cy="1935252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28"/>
          <p:cNvSpPr txBox="1"/>
          <p:nvPr/>
        </p:nvSpPr>
        <p:spPr>
          <a:xfrm>
            <a:off x="450225" y="2571750"/>
            <a:ext cx="30000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>
                <a:solidFill>
                  <a:schemeClr val="accent1"/>
                </a:solidFill>
                <a:latin typeface="Comic Sans MS"/>
                <a:ea typeface="Comic Sans MS"/>
                <a:cs typeface="Comic Sans MS"/>
                <a:sym typeface="Comic Sans MS"/>
              </a:rPr>
              <a:t>Answer:</a:t>
            </a:r>
            <a:endParaRPr sz="2000" b="1">
              <a:solidFill>
                <a:schemeClr val="accen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It's warm and sunny, but it's often cloudy and rainy. </a:t>
            </a:r>
            <a:endParaRPr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9"/>
          <p:cNvSpPr txBox="1"/>
          <p:nvPr/>
        </p:nvSpPr>
        <p:spPr>
          <a:xfrm>
            <a:off x="368375" y="395650"/>
            <a:ext cx="67944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 b="1">
                <a:solidFill>
                  <a:schemeClr val="accent1"/>
                </a:solidFill>
                <a:latin typeface="Comic Sans MS"/>
                <a:ea typeface="Comic Sans MS"/>
                <a:cs typeface="Comic Sans MS"/>
                <a:sym typeface="Comic Sans MS"/>
              </a:rPr>
              <a:t>Answer the questions</a:t>
            </a:r>
            <a:endParaRPr sz="2500" b="1">
              <a:solidFill>
                <a:schemeClr val="accen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31" name="Google Shape;231;p29"/>
          <p:cNvSpPr txBox="1"/>
          <p:nvPr/>
        </p:nvSpPr>
        <p:spPr>
          <a:xfrm>
            <a:off x="450225" y="1391600"/>
            <a:ext cx="3508500" cy="492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5. Where is Berik?</a:t>
            </a:r>
            <a:endParaRPr sz="200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32" name="Google Shape;23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25950" y="2132100"/>
            <a:ext cx="2303375" cy="183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58875" y="890575"/>
            <a:ext cx="2571475" cy="160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40725" y="2896125"/>
            <a:ext cx="1935252" cy="1935252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29"/>
          <p:cNvSpPr txBox="1"/>
          <p:nvPr/>
        </p:nvSpPr>
        <p:spPr>
          <a:xfrm>
            <a:off x="450225" y="2403525"/>
            <a:ext cx="33834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>
                <a:solidFill>
                  <a:schemeClr val="accent1"/>
                </a:solidFill>
                <a:latin typeface="Comic Sans MS"/>
                <a:ea typeface="Comic Sans MS"/>
                <a:cs typeface="Comic Sans MS"/>
                <a:sym typeface="Comic Sans MS"/>
              </a:rPr>
              <a:t>Answer: </a:t>
            </a:r>
            <a:endParaRPr sz="2000" b="1">
              <a:solidFill>
                <a:schemeClr val="accen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Berik is at Shymbulak in the Zaili Alatau Mountains in Kazakhstan.</a:t>
            </a:r>
            <a:endParaRPr sz="20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0"/>
          <p:cNvSpPr txBox="1"/>
          <p:nvPr/>
        </p:nvSpPr>
        <p:spPr>
          <a:xfrm>
            <a:off x="368375" y="395650"/>
            <a:ext cx="67944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 b="1">
                <a:solidFill>
                  <a:schemeClr val="accent1"/>
                </a:solidFill>
                <a:latin typeface="Comic Sans MS"/>
                <a:ea typeface="Comic Sans MS"/>
                <a:cs typeface="Comic Sans MS"/>
                <a:sym typeface="Comic Sans MS"/>
              </a:rPr>
              <a:t>Answer the questions</a:t>
            </a:r>
            <a:endParaRPr sz="2500" b="1">
              <a:solidFill>
                <a:schemeClr val="accen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41" name="Google Shape;241;p30"/>
          <p:cNvSpPr txBox="1"/>
          <p:nvPr/>
        </p:nvSpPr>
        <p:spPr>
          <a:xfrm>
            <a:off x="450225" y="1391600"/>
            <a:ext cx="3508500" cy="800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6. What are Assel and Sanzhar doing?</a:t>
            </a:r>
            <a:endParaRPr sz="200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42" name="Google Shape;24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25950" y="2132100"/>
            <a:ext cx="2303375" cy="183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58875" y="890575"/>
            <a:ext cx="2571475" cy="160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40725" y="2896125"/>
            <a:ext cx="1935252" cy="1935252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30"/>
          <p:cNvSpPr txBox="1"/>
          <p:nvPr/>
        </p:nvSpPr>
        <p:spPr>
          <a:xfrm>
            <a:off x="450225" y="2496725"/>
            <a:ext cx="30000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>
                <a:solidFill>
                  <a:schemeClr val="accent1"/>
                </a:solidFill>
                <a:latin typeface="Comic Sans MS"/>
                <a:ea typeface="Comic Sans MS"/>
                <a:cs typeface="Comic Sans MS"/>
                <a:sym typeface="Comic Sans MS"/>
              </a:rPr>
              <a:t>Answer:</a:t>
            </a:r>
            <a:endParaRPr sz="2000" b="1">
              <a:solidFill>
                <a:schemeClr val="accen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Assel and Sanzhar are skiing.</a:t>
            </a:r>
            <a:endParaRPr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1"/>
          <p:cNvSpPr txBox="1"/>
          <p:nvPr/>
        </p:nvSpPr>
        <p:spPr>
          <a:xfrm>
            <a:off x="368375" y="395650"/>
            <a:ext cx="67944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 b="1">
                <a:solidFill>
                  <a:schemeClr val="accent1"/>
                </a:solidFill>
                <a:latin typeface="Comic Sans MS"/>
                <a:ea typeface="Comic Sans MS"/>
                <a:cs typeface="Comic Sans MS"/>
                <a:sym typeface="Comic Sans MS"/>
              </a:rPr>
              <a:t>Answer the questions</a:t>
            </a:r>
            <a:endParaRPr sz="2500" b="1">
              <a:solidFill>
                <a:schemeClr val="accen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51" name="Google Shape;251;p31"/>
          <p:cNvSpPr txBox="1"/>
          <p:nvPr/>
        </p:nvSpPr>
        <p:spPr>
          <a:xfrm>
            <a:off x="450225" y="1391600"/>
            <a:ext cx="3508500" cy="800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7. What is the weather like in Shymbulak?</a:t>
            </a:r>
            <a:endParaRPr sz="200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52" name="Google Shape;25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25950" y="2132100"/>
            <a:ext cx="2303375" cy="183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58875" y="890575"/>
            <a:ext cx="2571475" cy="160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40725" y="2896125"/>
            <a:ext cx="1935252" cy="1935252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31"/>
          <p:cNvSpPr txBox="1"/>
          <p:nvPr/>
        </p:nvSpPr>
        <p:spPr>
          <a:xfrm>
            <a:off x="450225" y="2618550"/>
            <a:ext cx="30000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 dirty="0">
                <a:solidFill>
                  <a:schemeClr val="accent1"/>
                </a:solidFill>
                <a:latin typeface="Comic Sans MS"/>
                <a:ea typeface="Comic Sans MS"/>
                <a:cs typeface="Comic Sans MS"/>
                <a:sym typeface="Comic Sans MS"/>
              </a:rPr>
              <a:t>Answer:</a:t>
            </a:r>
            <a:endParaRPr sz="2000" b="1" dirty="0">
              <a:solidFill>
                <a:schemeClr val="accen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It's freezing </a:t>
            </a:r>
            <a:r>
              <a:rPr lang="ru" sz="2000" dirty="0" smtClean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cold</a:t>
            </a:r>
            <a:r>
              <a:rPr lang="de-AT" sz="2000" dirty="0" smtClean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,</a:t>
            </a:r>
            <a:r>
              <a:rPr lang="ru" sz="2000" dirty="0" smtClean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ru" sz="20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but the sky is blue and the sun is shining.</a:t>
            </a:r>
            <a:endParaRPr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/>
        </p:nvSpPr>
        <p:spPr>
          <a:xfrm>
            <a:off x="204650" y="791300"/>
            <a:ext cx="8049600" cy="23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 b="1">
                <a:solidFill>
                  <a:schemeClr val="accent1"/>
                </a:solidFill>
                <a:latin typeface="Comic Sans MS"/>
                <a:ea typeface="Comic Sans MS"/>
                <a:cs typeface="Comic Sans MS"/>
                <a:sym typeface="Comic Sans MS"/>
              </a:rPr>
              <a:t>In today’s lesson we will: </a:t>
            </a:r>
            <a:endParaRPr sz="2500" b="1">
              <a:solidFill>
                <a:schemeClr val="accen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873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omic Sans MS"/>
              <a:buChar char="❏"/>
            </a:pPr>
            <a:r>
              <a:rPr lang="ru" sz="25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learn new words</a:t>
            </a:r>
            <a:endParaRPr sz="25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873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omic Sans MS"/>
              <a:buChar char="❏"/>
            </a:pPr>
            <a:r>
              <a:rPr lang="ru" sz="25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read the text “In all weathers” </a:t>
            </a:r>
            <a:endParaRPr sz="25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873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omic Sans MS"/>
              <a:buChar char="❏"/>
            </a:pPr>
            <a:r>
              <a:rPr lang="ru" sz="25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answer the questions related to the text</a:t>
            </a:r>
            <a:endParaRPr sz="25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21325" y="168150"/>
            <a:ext cx="2403600" cy="240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3092300"/>
            <a:ext cx="2767250" cy="205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2"/>
          <p:cNvSpPr txBox="1"/>
          <p:nvPr/>
        </p:nvSpPr>
        <p:spPr>
          <a:xfrm>
            <a:off x="286500" y="395650"/>
            <a:ext cx="50070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 b="1">
                <a:solidFill>
                  <a:schemeClr val="accent1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Hometask</a:t>
            </a:r>
            <a:endParaRPr sz="2500" b="1">
              <a:solidFill>
                <a:schemeClr val="accen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61" name="Google Shape;261;p32"/>
          <p:cNvSpPr txBox="1"/>
          <p:nvPr/>
        </p:nvSpPr>
        <p:spPr>
          <a:xfrm>
            <a:off x="259225" y="1432550"/>
            <a:ext cx="4475100" cy="18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latin typeface="Comic Sans MS"/>
                <a:ea typeface="Comic Sans MS"/>
                <a:cs typeface="Comic Sans MS"/>
                <a:sym typeface="Comic Sans MS"/>
              </a:rPr>
              <a:t>Imagine you are on holiday. Write where you are, what you do. Give details about the weather. Use words from today’s lesson.</a:t>
            </a:r>
            <a:endParaRPr sz="20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62" name="Google Shape;26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59450" y="708175"/>
            <a:ext cx="4104874" cy="3455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3"/>
          <p:cNvSpPr txBox="1"/>
          <p:nvPr/>
        </p:nvSpPr>
        <p:spPr>
          <a:xfrm>
            <a:off x="204650" y="791300"/>
            <a:ext cx="8049600" cy="23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 b="1">
                <a:solidFill>
                  <a:schemeClr val="accent1"/>
                </a:solidFill>
                <a:latin typeface="Comic Sans MS"/>
                <a:ea typeface="Comic Sans MS"/>
                <a:cs typeface="Comic Sans MS"/>
                <a:sym typeface="Comic Sans MS"/>
              </a:rPr>
              <a:t>In today’s lesson we’ve: </a:t>
            </a:r>
            <a:endParaRPr sz="2500" b="1">
              <a:solidFill>
                <a:schemeClr val="accen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873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omic Sans MS"/>
              <a:buChar char="❏"/>
            </a:pPr>
            <a:r>
              <a:rPr lang="ru" sz="25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learnt new words</a:t>
            </a:r>
            <a:endParaRPr sz="25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873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omic Sans MS"/>
              <a:buChar char="❏"/>
            </a:pPr>
            <a:r>
              <a:rPr lang="ru" sz="25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read the text “In all weathers” </a:t>
            </a:r>
            <a:endParaRPr sz="25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873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omic Sans MS"/>
              <a:buChar char="❏"/>
            </a:pPr>
            <a:r>
              <a:rPr lang="ru" sz="25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answered the questions related to the text</a:t>
            </a:r>
            <a:endParaRPr sz="25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68" name="Google Shape;268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21325" y="168150"/>
            <a:ext cx="2403600" cy="240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3092300"/>
            <a:ext cx="2767250" cy="205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/>
        </p:nvSpPr>
        <p:spPr>
          <a:xfrm>
            <a:off x="122800" y="327450"/>
            <a:ext cx="87453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 b="1">
                <a:solidFill>
                  <a:schemeClr val="accent1"/>
                </a:solidFill>
                <a:latin typeface="Comic Sans MS"/>
                <a:ea typeface="Comic Sans MS"/>
                <a:cs typeface="Comic Sans MS"/>
                <a:sym typeface="Comic Sans MS"/>
              </a:rPr>
              <a:t>Look at the pictures and match them to the sentences </a:t>
            </a:r>
            <a:endParaRPr sz="2500" b="1">
              <a:solidFill>
                <a:schemeClr val="accen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9" name="Google Shape;69;p15"/>
          <p:cNvSpPr txBox="1"/>
          <p:nvPr/>
        </p:nvSpPr>
        <p:spPr>
          <a:xfrm>
            <a:off x="532100" y="1105125"/>
            <a:ext cx="24285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>
                <a:latin typeface="Comic Sans MS"/>
                <a:ea typeface="Comic Sans MS"/>
                <a:cs typeface="Comic Sans MS"/>
                <a:sym typeface="Comic Sans MS"/>
              </a:rPr>
              <a:t>It’s hot</a:t>
            </a:r>
            <a:endParaRPr sz="2000" b="1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70" name="Google Shape;70;p15"/>
          <p:cNvSpPr txBox="1"/>
          <p:nvPr/>
        </p:nvSpPr>
        <p:spPr>
          <a:xfrm>
            <a:off x="532100" y="1806000"/>
            <a:ext cx="24285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>
                <a:latin typeface="Comic Sans MS"/>
                <a:ea typeface="Comic Sans MS"/>
                <a:cs typeface="Comic Sans MS"/>
                <a:sym typeface="Comic Sans MS"/>
              </a:rPr>
              <a:t>It’s sunny</a:t>
            </a:r>
            <a:endParaRPr sz="2000" b="1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71" name="Google Shape;71;p15"/>
          <p:cNvSpPr txBox="1"/>
          <p:nvPr/>
        </p:nvSpPr>
        <p:spPr>
          <a:xfrm>
            <a:off x="532100" y="2506875"/>
            <a:ext cx="24285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>
                <a:latin typeface="Comic Sans MS"/>
                <a:ea typeface="Comic Sans MS"/>
                <a:cs typeface="Comic Sans MS"/>
                <a:sym typeface="Comic Sans MS"/>
              </a:rPr>
              <a:t>It’s cold</a:t>
            </a:r>
            <a:endParaRPr sz="2000" b="1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72" name="Google Shape;72;p15"/>
          <p:cNvSpPr txBox="1"/>
          <p:nvPr/>
        </p:nvSpPr>
        <p:spPr>
          <a:xfrm>
            <a:off x="532100" y="3120400"/>
            <a:ext cx="24285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>
                <a:latin typeface="Comic Sans MS"/>
                <a:ea typeface="Comic Sans MS"/>
                <a:cs typeface="Comic Sans MS"/>
                <a:sym typeface="Comic Sans MS"/>
              </a:rPr>
              <a:t>It’s freezing</a:t>
            </a:r>
            <a:endParaRPr sz="2000" b="1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73" name="Google Shape;73;p15"/>
          <p:cNvSpPr txBox="1"/>
          <p:nvPr/>
        </p:nvSpPr>
        <p:spPr>
          <a:xfrm>
            <a:off x="532100" y="3733925"/>
            <a:ext cx="24285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>
                <a:latin typeface="Comic Sans MS"/>
                <a:ea typeface="Comic Sans MS"/>
                <a:cs typeface="Comic Sans MS"/>
                <a:sym typeface="Comic Sans MS"/>
              </a:rPr>
              <a:t>It’s cloudy</a:t>
            </a:r>
            <a:endParaRPr sz="2000" b="1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74" name="Google Shape;74;p15"/>
          <p:cNvSpPr txBox="1"/>
          <p:nvPr/>
        </p:nvSpPr>
        <p:spPr>
          <a:xfrm>
            <a:off x="532100" y="4347450"/>
            <a:ext cx="24285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>
                <a:latin typeface="Comic Sans MS"/>
                <a:ea typeface="Comic Sans MS"/>
                <a:cs typeface="Comic Sans MS"/>
                <a:sym typeface="Comic Sans MS"/>
              </a:rPr>
              <a:t>It’s rainy</a:t>
            </a:r>
            <a:endParaRPr sz="2000" b="1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75" name="Google Shape;75;p15"/>
          <p:cNvSpPr/>
          <p:nvPr/>
        </p:nvSpPr>
        <p:spPr>
          <a:xfrm>
            <a:off x="177350" y="1173325"/>
            <a:ext cx="354900" cy="362400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>
                <a:latin typeface="Comic Sans MS"/>
                <a:ea typeface="Comic Sans MS"/>
                <a:cs typeface="Comic Sans MS"/>
                <a:sym typeface="Comic Sans MS"/>
              </a:rPr>
              <a:t>1</a:t>
            </a:r>
            <a:endParaRPr sz="25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76" name="Google Shape;76;p15"/>
          <p:cNvSpPr/>
          <p:nvPr/>
        </p:nvSpPr>
        <p:spPr>
          <a:xfrm>
            <a:off x="177350" y="1871100"/>
            <a:ext cx="354900" cy="362400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>
                <a:latin typeface="Comic Sans MS"/>
                <a:ea typeface="Comic Sans MS"/>
                <a:cs typeface="Comic Sans MS"/>
                <a:sym typeface="Comic Sans MS"/>
              </a:rPr>
              <a:t>6</a:t>
            </a:r>
            <a:endParaRPr sz="25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77" name="Google Shape;77;p15"/>
          <p:cNvSpPr/>
          <p:nvPr/>
        </p:nvSpPr>
        <p:spPr>
          <a:xfrm>
            <a:off x="177350" y="2568875"/>
            <a:ext cx="354900" cy="362400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>
                <a:latin typeface="Comic Sans MS"/>
                <a:ea typeface="Comic Sans MS"/>
                <a:cs typeface="Comic Sans MS"/>
                <a:sym typeface="Comic Sans MS"/>
              </a:rPr>
              <a:t>4</a:t>
            </a:r>
            <a:endParaRPr sz="25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78" name="Google Shape;78;p15"/>
          <p:cNvSpPr/>
          <p:nvPr/>
        </p:nvSpPr>
        <p:spPr>
          <a:xfrm>
            <a:off x="177350" y="3207750"/>
            <a:ext cx="354900" cy="362400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>
                <a:latin typeface="Comic Sans MS"/>
                <a:ea typeface="Comic Sans MS"/>
                <a:cs typeface="Comic Sans MS"/>
                <a:sym typeface="Comic Sans MS"/>
              </a:rPr>
              <a:t>2</a:t>
            </a:r>
            <a:endParaRPr sz="25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79" name="Google Shape;79;p15"/>
          <p:cNvSpPr/>
          <p:nvPr/>
        </p:nvSpPr>
        <p:spPr>
          <a:xfrm>
            <a:off x="177350" y="3846625"/>
            <a:ext cx="354900" cy="362400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>
                <a:latin typeface="Comic Sans MS"/>
                <a:ea typeface="Comic Sans MS"/>
                <a:cs typeface="Comic Sans MS"/>
                <a:sym typeface="Comic Sans MS"/>
              </a:rPr>
              <a:t>3</a:t>
            </a:r>
            <a:endParaRPr sz="25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0" name="Google Shape;80;p15"/>
          <p:cNvSpPr/>
          <p:nvPr/>
        </p:nvSpPr>
        <p:spPr>
          <a:xfrm>
            <a:off x="177350" y="4442650"/>
            <a:ext cx="354900" cy="362400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>
                <a:latin typeface="Comic Sans MS"/>
                <a:ea typeface="Comic Sans MS"/>
                <a:cs typeface="Comic Sans MS"/>
                <a:sym typeface="Comic Sans MS"/>
              </a:rPr>
              <a:t>5</a:t>
            </a:r>
            <a:endParaRPr sz="25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81" name="Google Shape;8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3000" y="1049250"/>
            <a:ext cx="2116198" cy="195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27412" y="2931275"/>
            <a:ext cx="1882025" cy="188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3000" y="3151875"/>
            <a:ext cx="1839225" cy="183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5"/>
          <p:cNvPicPr preferRelativeResize="0"/>
          <p:nvPr/>
        </p:nvPicPr>
        <p:blipFill rotWithShape="1">
          <a:blip r:embed="rId6">
            <a:alphaModFix/>
          </a:blip>
          <a:srcRect b="5917"/>
          <a:stretch/>
        </p:blipFill>
        <p:spPr>
          <a:xfrm>
            <a:off x="5143250" y="1173325"/>
            <a:ext cx="1514560" cy="188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 rotWithShape="1">
          <a:blip r:embed="rId7">
            <a:alphaModFix/>
          </a:blip>
          <a:srcRect b="7510"/>
          <a:stretch/>
        </p:blipFill>
        <p:spPr>
          <a:xfrm>
            <a:off x="6810200" y="1049250"/>
            <a:ext cx="2181400" cy="159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859974" y="3096375"/>
            <a:ext cx="1950225" cy="1950225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5"/>
          <p:cNvSpPr/>
          <p:nvPr/>
        </p:nvSpPr>
        <p:spPr>
          <a:xfrm>
            <a:off x="3028800" y="2646800"/>
            <a:ext cx="354900" cy="2844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5"/>
          <p:cNvSpPr/>
          <p:nvPr/>
        </p:nvSpPr>
        <p:spPr>
          <a:xfrm>
            <a:off x="3028800" y="4555650"/>
            <a:ext cx="354900" cy="2844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15"/>
          <p:cNvSpPr/>
          <p:nvPr/>
        </p:nvSpPr>
        <p:spPr>
          <a:xfrm>
            <a:off x="6867200" y="2646800"/>
            <a:ext cx="354900" cy="2844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5"/>
          <p:cNvSpPr/>
          <p:nvPr/>
        </p:nvSpPr>
        <p:spPr>
          <a:xfrm>
            <a:off x="4766550" y="2770950"/>
            <a:ext cx="354900" cy="2844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15"/>
          <p:cNvSpPr/>
          <p:nvPr/>
        </p:nvSpPr>
        <p:spPr>
          <a:xfrm>
            <a:off x="6927400" y="4555650"/>
            <a:ext cx="354900" cy="2844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15"/>
          <p:cNvSpPr/>
          <p:nvPr/>
        </p:nvSpPr>
        <p:spPr>
          <a:xfrm>
            <a:off x="4766550" y="4555650"/>
            <a:ext cx="354900" cy="2844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15"/>
          <p:cNvSpPr txBox="1"/>
          <p:nvPr/>
        </p:nvSpPr>
        <p:spPr>
          <a:xfrm>
            <a:off x="3028800" y="2571750"/>
            <a:ext cx="354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>
                <a:latin typeface="Comic Sans MS"/>
                <a:ea typeface="Comic Sans MS"/>
                <a:cs typeface="Comic Sans MS"/>
                <a:sym typeface="Comic Sans MS"/>
              </a:rPr>
              <a:t>1</a:t>
            </a:r>
            <a:endParaRPr sz="2000" b="1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4" name="Google Shape;94;p15"/>
          <p:cNvSpPr txBox="1"/>
          <p:nvPr/>
        </p:nvSpPr>
        <p:spPr>
          <a:xfrm>
            <a:off x="6927400" y="4451550"/>
            <a:ext cx="354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>
                <a:latin typeface="Comic Sans MS"/>
                <a:ea typeface="Comic Sans MS"/>
                <a:cs typeface="Comic Sans MS"/>
                <a:sym typeface="Comic Sans MS"/>
              </a:rPr>
              <a:t>6</a:t>
            </a:r>
            <a:endParaRPr sz="2000" b="1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5" name="Google Shape;95;p15"/>
          <p:cNvSpPr txBox="1"/>
          <p:nvPr/>
        </p:nvSpPr>
        <p:spPr>
          <a:xfrm>
            <a:off x="3028800" y="4451550"/>
            <a:ext cx="354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>
                <a:latin typeface="Comic Sans MS"/>
                <a:ea typeface="Comic Sans MS"/>
                <a:cs typeface="Comic Sans MS"/>
                <a:sym typeface="Comic Sans MS"/>
              </a:rPr>
              <a:t>4</a:t>
            </a:r>
            <a:endParaRPr sz="2000" b="1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6" name="Google Shape;96;p15"/>
          <p:cNvSpPr txBox="1"/>
          <p:nvPr/>
        </p:nvSpPr>
        <p:spPr>
          <a:xfrm>
            <a:off x="4766550" y="2666850"/>
            <a:ext cx="354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>
                <a:latin typeface="Comic Sans MS"/>
                <a:ea typeface="Comic Sans MS"/>
                <a:cs typeface="Comic Sans MS"/>
                <a:sym typeface="Comic Sans MS"/>
              </a:rPr>
              <a:t>2</a:t>
            </a:r>
            <a:endParaRPr sz="2000" b="1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7" name="Google Shape;97;p15"/>
          <p:cNvSpPr txBox="1"/>
          <p:nvPr/>
        </p:nvSpPr>
        <p:spPr>
          <a:xfrm>
            <a:off x="6867200" y="2571750"/>
            <a:ext cx="354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>
                <a:latin typeface="Comic Sans MS"/>
                <a:ea typeface="Comic Sans MS"/>
                <a:cs typeface="Comic Sans MS"/>
                <a:sym typeface="Comic Sans MS"/>
              </a:rPr>
              <a:t>3</a:t>
            </a:r>
            <a:endParaRPr sz="2000" b="1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8" name="Google Shape;98;p15"/>
          <p:cNvSpPr txBox="1"/>
          <p:nvPr/>
        </p:nvSpPr>
        <p:spPr>
          <a:xfrm>
            <a:off x="4766550" y="4451550"/>
            <a:ext cx="354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>
                <a:latin typeface="Comic Sans MS"/>
                <a:ea typeface="Comic Sans MS"/>
                <a:cs typeface="Comic Sans MS"/>
                <a:sym typeface="Comic Sans MS"/>
              </a:rPr>
              <a:t>5</a:t>
            </a:r>
            <a:endParaRPr sz="2000" b="1"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6"/>
          <p:cNvSpPr txBox="1"/>
          <p:nvPr/>
        </p:nvSpPr>
        <p:spPr>
          <a:xfrm>
            <a:off x="272875" y="300150"/>
            <a:ext cx="84315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 b="1">
                <a:solidFill>
                  <a:schemeClr val="accent1"/>
                </a:solidFill>
                <a:latin typeface="Comic Sans MS"/>
                <a:ea typeface="Comic Sans MS"/>
                <a:cs typeface="Comic Sans MS"/>
                <a:sym typeface="Comic Sans MS"/>
              </a:rPr>
              <a:t>Complete the sentences</a:t>
            </a:r>
            <a:endParaRPr sz="2500" b="1">
              <a:solidFill>
                <a:schemeClr val="accen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4" name="Google Shape;104;p16"/>
          <p:cNvSpPr txBox="1"/>
          <p:nvPr/>
        </p:nvSpPr>
        <p:spPr>
          <a:xfrm>
            <a:off x="382000" y="1091450"/>
            <a:ext cx="6753300" cy="23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873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omic Sans MS"/>
              <a:buAutoNum type="arabicPeriod"/>
            </a:pPr>
            <a:r>
              <a:rPr lang="ru" sz="2500">
                <a:latin typeface="Comic Sans MS"/>
                <a:ea typeface="Comic Sans MS"/>
                <a:cs typeface="Comic Sans MS"/>
                <a:sym typeface="Comic Sans MS"/>
              </a:rPr>
              <a:t>In my country </a:t>
            </a:r>
            <a:r>
              <a:rPr lang="ru" sz="2500">
                <a:solidFill>
                  <a:schemeClr val="accent1"/>
                </a:solidFill>
                <a:latin typeface="Comic Sans MS"/>
                <a:ea typeface="Comic Sans MS"/>
                <a:cs typeface="Comic Sans MS"/>
                <a:sym typeface="Comic Sans MS"/>
              </a:rPr>
              <a:t>it is cold</a:t>
            </a:r>
            <a:r>
              <a:rPr lang="ru" sz="2500">
                <a:latin typeface="Comic Sans MS"/>
                <a:ea typeface="Comic Sans MS"/>
                <a:cs typeface="Comic Sans MS"/>
                <a:sym typeface="Comic Sans MS"/>
              </a:rPr>
              <a:t> in winter.</a:t>
            </a:r>
            <a:endParaRPr sz="25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873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omic Sans MS"/>
              <a:buAutoNum type="arabicPeriod"/>
            </a:pPr>
            <a:r>
              <a:rPr lang="ru" sz="2500">
                <a:latin typeface="Comic Sans MS"/>
                <a:ea typeface="Comic Sans MS"/>
                <a:cs typeface="Comic Sans MS"/>
                <a:sym typeface="Comic Sans MS"/>
              </a:rPr>
              <a:t>In spring it is ……. .</a:t>
            </a:r>
            <a:endParaRPr sz="25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873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omic Sans MS"/>
              <a:buAutoNum type="arabicPeriod"/>
            </a:pPr>
            <a:r>
              <a:rPr lang="ru" sz="2500">
                <a:latin typeface="Comic Sans MS"/>
                <a:ea typeface="Comic Sans MS"/>
                <a:cs typeface="Comic Sans MS"/>
                <a:sym typeface="Comic Sans MS"/>
              </a:rPr>
              <a:t>Summers are …….. .</a:t>
            </a:r>
            <a:endParaRPr sz="25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873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omic Sans MS"/>
              <a:buAutoNum type="arabicPeriod"/>
            </a:pPr>
            <a:r>
              <a:rPr lang="ru" sz="2500">
                <a:latin typeface="Comic Sans MS"/>
                <a:ea typeface="Comic Sans MS"/>
                <a:cs typeface="Comic Sans MS"/>
                <a:sym typeface="Comic Sans MS"/>
              </a:rPr>
              <a:t>In autumn it is usually …….. .</a:t>
            </a:r>
            <a:endParaRPr sz="25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05" name="Google Shape;10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11725" y="1650850"/>
            <a:ext cx="3492649" cy="3492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7"/>
          <p:cNvSpPr txBox="1"/>
          <p:nvPr/>
        </p:nvSpPr>
        <p:spPr>
          <a:xfrm>
            <a:off x="272875" y="300150"/>
            <a:ext cx="84315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 b="1">
                <a:solidFill>
                  <a:schemeClr val="accent1"/>
                </a:solidFill>
                <a:latin typeface="Comic Sans MS"/>
                <a:ea typeface="Comic Sans MS"/>
                <a:cs typeface="Comic Sans MS"/>
                <a:sym typeface="Comic Sans MS"/>
              </a:rPr>
              <a:t>Complete the sentences</a:t>
            </a:r>
            <a:endParaRPr sz="2500" b="1">
              <a:solidFill>
                <a:schemeClr val="accen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11" name="Google Shape;111;p17"/>
          <p:cNvSpPr txBox="1"/>
          <p:nvPr/>
        </p:nvSpPr>
        <p:spPr>
          <a:xfrm>
            <a:off x="382000" y="1091450"/>
            <a:ext cx="6753300" cy="23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873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omic Sans MS"/>
              <a:buAutoNum type="arabicPeriod"/>
            </a:pPr>
            <a:r>
              <a:rPr lang="ru" sz="2500">
                <a:latin typeface="Comic Sans MS"/>
                <a:ea typeface="Comic Sans MS"/>
                <a:cs typeface="Comic Sans MS"/>
                <a:sym typeface="Comic Sans MS"/>
              </a:rPr>
              <a:t>In my country </a:t>
            </a:r>
            <a:r>
              <a:rPr lang="ru" sz="2500">
                <a:solidFill>
                  <a:schemeClr val="accent1"/>
                </a:solidFill>
                <a:latin typeface="Comic Sans MS"/>
                <a:ea typeface="Comic Sans MS"/>
                <a:cs typeface="Comic Sans MS"/>
                <a:sym typeface="Comic Sans MS"/>
              </a:rPr>
              <a:t>it is cold</a:t>
            </a:r>
            <a:r>
              <a:rPr lang="ru" sz="2500">
                <a:latin typeface="Comic Sans MS"/>
                <a:ea typeface="Comic Sans MS"/>
                <a:cs typeface="Comic Sans MS"/>
                <a:sym typeface="Comic Sans MS"/>
              </a:rPr>
              <a:t> in winter.</a:t>
            </a:r>
            <a:endParaRPr sz="25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873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omic Sans MS"/>
              <a:buAutoNum type="arabicPeriod"/>
            </a:pPr>
            <a:r>
              <a:rPr lang="ru" sz="2500">
                <a:latin typeface="Comic Sans MS"/>
                <a:ea typeface="Comic Sans MS"/>
                <a:cs typeface="Comic Sans MS"/>
                <a:sym typeface="Comic Sans MS"/>
              </a:rPr>
              <a:t>In spring </a:t>
            </a:r>
            <a:r>
              <a:rPr lang="ru" sz="2500">
                <a:solidFill>
                  <a:schemeClr val="accent1"/>
                </a:solidFill>
                <a:latin typeface="Comic Sans MS"/>
                <a:ea typeface="Comic Sans MS"/>
                <a:cs typeface="Comic Sans MS"/>
                <a:sym typeface="Comic Sans MS"/>
              </a:rPr>
              <a:t>it is sunny.</a:t>
            </a:r>
            <a:endParaRPr sz="2500">
              <a:solidFill>
                <a:schemeClr val="accen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873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omic Sans MS"/>
              <a:buAutoNum type="arabicPeriod"/>
            </a:pPr>
            <a:r>
              <a:rPr lang="ru" sz="2500">
                <a:latin typeface="Comic Sans MS"/>
                <a:ea typeface="Comic Sans MS"/>
                <a:cs typeface="Comic Sans MS"/>
                <a:sym typeface="Comic Sans MS"/>
              </a:rPr>
              <a:t>Summers are …….. .</a:t>
            </a:r>
            <a:endParaRPr sz="25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873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omic Sans MS"/>
              <a:buAutoNum type="arabicPeriod"/>
            </a:pPr>
            <a:r>
              <a:rPr lang="ru" sz="2500">
                <a:latin typeface="Comic Sans MS"/>
                <a:ea typeface="Comic Sans MS"/>
                <a:cs typeface="Comic Sans MS"/>
                <a:sym typeface="Comic Sans MS"/>
              </a:rPr>
              <a:t>In autumn it is usually …….. .</a:t>
            </a:r>
            <a:endParaRPr sz="25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12" name="Google Shape;11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11725" y="1650850"/>
            <a:ext cx="3492649" cy="3492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8"/>
          <p:cNvSpPr txBox="1"/>
          <p:nvPr/>
        </p:nvSpPr>
        <p:spPr>
          <a:xfrm>
            <a:off x="272875" y="300150"/>
            <a:ext cx="84315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 b="1">
                <a:solidFill>
                  <a:schemeClr val="accent1"/>
                </a:solidFill>
                <a:latin typeface="Comic Sans MS"/>
                <a:ea typeface="Comic Sans MS"/>
                <a:cs typeface="Comic Sans MS"/>
                <a:sym typeface="Comic Sans MS"/>
              </a:rPr>
              <a:t>Complete the sentences</a:t>
            </a:r>
            <a:endParaRPr sz="2500" b="1">
              <a:solidFill>
                <a:schemeClr val="accen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18" name="Google Shape;118;p18"/>
          <p:cNvSpPr txBox="1"/>
          <p:nvPr/>
        </p:nvSpPr>
        <p:spPr>
          <a:xfrm>
            <a:off x="382000" y="1091450"/>
            <a:ext cx="6753300" cy="23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873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omic Sans MS"/>
              <a:buAutoNum type="arabicPeriod"/>
            </a:pPr>
            <a:r>
              <a:rPr lang="ru" sz="2500">
                <a:latin typeface="Comic Sans MS"/>
                <a:ea typeface="Comic Sans MS"/>
                <a:cs typeface="Comic Sans MS"/>
                <a:sym typeface="Comic Sans MS"/>
              </a:rPr>
              <a:t>In my country </a:t>
            </a:r>
            <a:r>
              <a:rPr lang="ru" sz="2500">
                <a:solidFill>
                  <a:schemeClr val="accent1"/>
                </a:solidFill>
                <a:latin typeface="Comic Sans MS"/>
                <a:ea typeface="Comic Sans MS"/>
                <a:cs typeface="Comic Sans MS"/>
                <a:sym typeface="Comic Sans MS"/>
              </a:rPr>
              <a:t>it is cold</a:t>
            </a:r>
            <a:r>
              <a:rPr lang="ru" sz="2500">
                <a:latin typeface="Comic Sans MS"/>
                <a:ea typeface="Comic Sans MS"/>
                <a:cs typeface="Comic Sans MS"/>
                <a:sym typeface="Comic Sans MS"/>
              </a:rPr>
              <a:t> in winter.</a:t>
            </a:r>
            <a:endParaRPr sz="25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873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omic Sans MS"/>
              <a:buAutoNum type="arabicPeriod"/>
            </a:pPr>
            <a:r>
              <a:rPr lang="ru" sz="2500">
                <a:latin typeface="Comic Sans MS"/>
                <a:ea typeface="Comic Sans MS"/>
                <a:cs typeface="Comic Sans MS"/>
                <a:sym typeface="Comic Sans MS"/>
              </a:rPr>
              <a:t>In spring </a:t>
            </a:r>
            <a:r>
              <a:rPr lang="ru" sz="2500">
                <a:solidFill>
                  <a:schemeClr val="accent1"/>
                </a:solidFill>
                <a:latin typeface="Comic Sans MS"/>
                <a:ea typeface="Comic Sans MS"/>
                <a:cs typeface="Comic Sans MS"/>
                <a:sym typeface="Comic Sans MS"/>
              </a:rPr>
              <a:t>it is sunny.</a:t>
            </a:r>
            <a:endParaRPr sz="2500">
              <a:solidFill>
                <a:schemeClr val="accen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873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omic Sans MS"/>
              <a:buAutoNum type="arabicPeriod"/>
            </a:pPr>
            <a:r>
              <a:rPr lang="ru" sz="2500">
                <a:latin typeface="Comic Sans MS"/>
                <a:ea typeface="Comic Sans MS"/>
                <a:cs typeface="Comic Sans MS"/>
                <a:sym typeface="Comic Sans MS"/>
              </a:rPr>
              <a:t>Summers </a:t>
            </a:r>
            <a:r>
              <a:rPr lang="ru" sz="2500">
                <a:solidFill>
                  <a:schemeClr val="accent1"/>
                </a:solidFill>
                <a:latin typeface="Comic Sans MS"/>
                <a:ea typeface="Comic Sans MS"/>
                <a:cs typeface="Comic Sans MS"/>
                <a:sym typeface="Comic Sans MS"/>
              </a:rPr>
              <a:t>are hot.</a:t>
            </a:r>
            <a:endParaRPr sz="2500">
              <a:solidFill>
                <a:schemeClr val="accen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873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omic Sans MS"/>
              <a:buAutoNum type="arabicPeriod"/>
            </a:pPr>
            <a:r>
              <a:rPr lang="ru" sz="2500">
                <a:latin typeface="Comic Sans MS"/>
                <a:ea typeface="Comic Sans MS"/>
                <a:cs typeface="Comic Sans MS"/>
                <a:sym typeface="Comic Sans MS"/>
              </a:rPr>
              <a:t>In autumn it is usually …….. .</a:t>
            </a:r>
            <a:endParaRPr sz="25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19" name="Google Shape;11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11725" y="1650850"/>
            <a:ext cx="3492649" cy="3492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9"/>
          <p:cNvSpPr txBox="1"/>
          <p:nvPr/>
        </p:nvSpPr>
        <p:spPr>
          <a:xfrm>
            <a:off x="272875" y="300150"/>
            <a:ext cx="84315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 b="1">
                <a:solidFill>
                  <a:schemeClr val="accent1"/>
                </a:solidFill>
                <a:latin typeface="Comic Sans MS"/>
                <a:ea typeface="Comic Sans MS"/>
                <a:cs typeface="Comic Sans MS"/>
                <a:sym typeface="Comic Sans MS"/>
              </a:rPr>
              <a:t>Complete the sentences</a:t>
            </a:r>
            <a:endParaRPr sz="2500" b="1">
              <a:solidFill>
                <a:schemeClr val="accen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25" name="Google Shape;125;p19"/>
          <p:cNvSpPr txBox="1"/>
          <p:nvPr/>
        </p:nvSpPr>
        <p:spPr>
          <a:xfrm>
            <a:off x="382000" y="1091450"/>
            <a:ext cx="6753300" cy="23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873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omic Sans MS"/>
              <a:buAutoNum type="arabicPeriod"/>
            </a:pPr>
            <a:r>
              <a:rPr lang="ru" sz="2500">
                <a:latin typeface="Comic Sans MS"/>
                <a:ea typeface="Comic Sans MS"/>
                <a:cs typeface="Comic Sans MS"/>
                <a:sym typeface="Comic Sans MS"/>
              </a:rPr>
              <a:t>In my country </a:t>
            </a:r>
            <a:r>
              <a:rPr lang="ru" sz="2500">
                <a:solidFill>
                  <a:schemeClr val="accent1"/>
                </a:solidFill>
                <a:latin typeface="Comic Sans MS"/>
                <a:ea typeface="Comic Sans MS"/>
                <a:cs typeface="Comic Sans MS"/>
                <a:sym typeface="Comic Sans MS"/>
              </a:rPr>
              <a:t>it is cold</a:t>
            </a:r>
            <a:r>
              <a:rPr lang="ru" sz="2500">
                <a:latin typeface="Comic Sans MS"/>
                <a:ea typeface="Comic Sans MS"/>
                <a:cs typeface="Comic Sans MS"/>
                <a:sym typeface="Comic Sans MS"/>
              </a:rPr>
              <a:t> in winter.</a:t>
            </a:r>
            <a:endParaRPr sz="25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873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omic Sans MS"/>
              <a:buAutoNum type="arabicPeriod"/>
            </a:pPr>
            <a:r>
              <a:rPr lang="ru" sz="2500">
                <a:latin typeface="Comic Sans MS"/>
                <a:ea typeface="Comic Sans MS"/>
                <a:cs typeface="Comic Sans MS"/>
                <a:sym typeface="Comic Sans MS"/>
              </a:rPr>
              <a:t>In spring </a:t>
            </a:r>
            <a:r>
              <a:rPr lang="ru" sz="2500">
                <a:solidFill>
                  <a:schemeClr val="accent1"/>
                </a:solidFill>
                <a:latin typeface="Comic Sans MS"/>
                <a:ea typeface="Comic Sans MS"/>
                <a:cs typeface="Comic Sans MS"/>
                <a:sym typeface="Comic Sans MS"/>
              </a:rPr>
              <a:t>it is sunny.</a:t>
            </a:r>
            <a:endParaRPr sz="2500">
              <a:solidFill>
                <a:schemeClr val="accen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873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omic Sans MS"/>
              <a:buAutoNum type="arabicPeriod"/>
            </a:pPr>
            <a:r>
              <a:rPr lang="ru" sz="2500">
                <a:latin typeface="Comic Sans MS"/>
                <a:ea typeface="Comic Sans MS"/>
                <a:cs typeface="Comic Sans MS"/>
                <a:sym typeface="Comic Sans MS"/>
              </a:rPr>
              <a:t>Summers </a:t>
            </a:r>
            <a:r>
              <a:rPr lang="ru" sz="2500">
                <a:solidFill>
                  <a:schemeClr val="accent1"/>
                </a:solidFill>
                <a:latin typeface="Comic Sans MS"/>
                <a:ea typeface="Comic Sans MS"/>
                <a:cs typeface="Comic Sans MS"/>
                <a:sym typeface="Comic Sans MS"/>
              </a:rPr>
              <a:t>are hot.</a:t>
            </a:r>
            <a:endParaRPr sz="2500">
              <a:solidFill>
                <a:schemeClr val="accen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873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omic Sans MS"/>
              <a:buAutoNum type="arabicPeriod"/>
            </a:pPr>
            <a:r>
              <a:rPr lang="ru" sz="2500">
                <a:latin typeface="Comic Sans MS"/>
                <a:ea typeface="Comic Sans MS"/>
                <a:cs typeface="Comic Sans MS"/>
                <a:sym typeface="Comic Sans MS"/>
              </a:rPr>
              <a:t>In autumn </a:t>
            </a:r>
            <a:r>
              <a:rPr lang="ru" sz="2500">
                <a:solidFill>
                  <a:schemeClr val="accent1"/>
                </a:solidFill>
                <a:latin typeface="Comic Sans MS"/>
                <a:ea typeface="Comic Sans MS"/>
                <a:cs typeface="Comic Sans MS"/>
                <a:sym typeface="Comic Sans MS"/>
              </a:rPr>
              <a:t>it is </a:t>
            </a:r>
            <a:r>
              <a:rPr lang="ru" sz="25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usually </a:t>
            </a:r>
            <a:r>
              <a:rPr lang="ru" sz="2500">
                <a:solidFill>
                  <a:schemeClr val="accent1"/>
                </a:solidFill>
                <a:latin typeface="Comic Sans MS"/>
                <a:ea typeface="Comic Sans MS"/>
                <a:cs typeface="Comic Sans MS"/>
                <a:sym typeface="Comic Sans MS"/>
              </a:rPr>
              <a:t>cloudy.</a:t>
            </a:r>
            <a:r>
              <a:rPr lang="ru" sz="250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sz="25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26" name="Google Shape;12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70950" y="1650850"/>
            <a:ext cx="3492649" cy="3492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0"/>
          <p:cNvSpPr txBox="1"/>
          <p:nvPr/>
        </p:nvSpPr>
        <p:spPr>
          <a:xfrm>
            <a:off x="1923675" y="354725"/>
            <a:ext cx="46113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 b="1">
                <a:solidFill>
                  <a:schemeClr val="accent1"/>
                </a:solidFill>
                <a:latin typeface="Comic Sans MS"/>
                <a:ea typeface="Comic Sans MS"/>
                <a:cs typeface="Comic Sans MS"/>
                <a:sym typeface="Comic Sans MS"/>
              </a:rPr>
              <a:t>Self-evaluation</a:t>
            </a:r>
            <a:endParaRPr sz="2500" b="1">
              <a:solidFill>
                <a:schemeClr val="accen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32" name="Google Shape;132;p20"/>
          <p:cNvSpPr txBox="1"/>
          <p:nvPr/>
        </p:nvSpPr>
        <p:spPr>
          <a:xfrm>
            <a:off x="54575" y="1364325"/>
            <a:ext cx="7374900" cy="29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latin typeface="Comic Sans MS"/>
                <a:ea typeface="Comic Sans MS"/>
                <a:cs typeface="Comic Sans MS"/>
                <a:sym typeface="Comic Sans MS"/>
              </a:rPr>
              <a:t>If you completed all the sentences, you’re the shiny sun.</a:t>
            </a:r>
            <a:endParaRPr sz="20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latin typeface="Comic Sans MS"/>
                <a:ea typeface="Comic Sans MS"/>
                <a:cs typeface="Comic Sans MS"/>
                <a:sym typeface="Comic Sans MS"/>
              </a:rPr>
              <a:t>If you had some mistakes, you are the smiley sun.</a:t>
            </a:r>
            <a:endParaRPr sz="20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latin typeface="Comic Sans MS"/>
                <a:ea typeface="Comic Sans MS"/>
                <a:cs typeface="Comic Sans MS"/>
                <a:sym typeface="Comic Sans MS"/>
              </a:rPr>
              <a:t>If you couldn’t complete the sentences, please try again.</a:t>
            </a:r>
            <a:endParaRPr sz="20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33" name="Google Shape;13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16975" y="793625"/>
            <a:ext cx="1452350" cy="144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66350" y="2155625"/>
            <a:ext cx="2139275" cy="160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29387" y="3461300"/>
            <a:ext cx="1452350" cy="1586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1"/>
          <p:cNvSpPr txBox="1"/>
          <p:nvPr/>
        </p:nvSpPr>
        <p:spPr>
          <a:xfrm>
            <a:off x="1555325" y="259225"/>
            <a:ext cx="52800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 b="1">
                <a:solidFill>
                  <a:schemeClr val="accent1"/>
                </a:solidFill>
                <a:latin typeface="Comic Sans MS"/>
                <a:ea typeface="Comic Sans MS"/>
                <a:cs typeface="Comic Sans MS"/>
                <a:sym typeface="Comic Sans MS"/>
              </a:rPr>
              <a:t>Check new words</a:t>
            </a:r>
            <a:endParaRPr sz="2500" b="1">
              <a:solidFill>
                <a:schemeClr val="accen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41" name="Google Shape;141;p21"/>
          <p:cNvSpPr txBox="1"/>
          <p:nvPr/>
        </p:nvSpPr>
        <p:spPr>
          <a:xfrm>
            <a:off x="463875" y="1418900"/>
            <a:ext cx="1869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 u="sng">
                <a:latin typeface="Comic Sans MS"/>
                <a:ea typeface="Comic Sans MS"/>
                <a:cs typeface="Comic Sans MS"/>
                <a:sym typeface="Comic Sans MS"/>
              </a:rPr>
              <a:t>Sunbathing</a:t>
            </a:r>
            <a:endParaRPr sz="2000" b="1" u="sng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42" name="Google Shape;142;p21"/>
          <p:cNvSpPr txBox="1"/>
          <p:nvPr/>
        </p:nvSpPr>
        <p:spPr>
          <a:xfrm>
            <a:off x="3260825" y="1418900"/>
            <a:ext cx="1869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 u="sng">
                <a:latin typeface="Comic Sans MS"/>
                <a:ea typeface="Comic Sans MS"/>
                <a:cs typeface="Comic Sans MS"/>
                <a:sym typeface="Comic Sans MS"/>
              </a:rPr>
              <a:t>Sandcastle</a:t>
            </a:r>
            <a:endParaRPr sz="2000" b="1" u="sng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43" name="Google Shape;143;p21"/>
          <p:cNvSpPr txBox="1"/>
          <p:nvPr/>
        </p:nvSpPr>
        <p:spPr>
          <a:xfrm>
            <a:off x="6057775" y="1418900"/>
            <a:ext cx="1869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 u="sng">
                <a:latin typeface="Comic Sans MS"/>
                <a:ea typeface="Comic Sans MS"/>
                <a:cs typeface="Comic Sans MS"/>
                <a:sym typeface="Comic Sans MS"/>
              </a:rPr>
              <a:t>Skiing</a:t>
            </a:r>
            <a:endParaRPr sz="2000" b="1" u="sng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44" name="Google Shape;14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3113" y="2050250"/>
            <a:ext cx="2030525" cy="203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62029" y="2050250"/>
            <a:ext cx="2202972" cy="203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13400" y="2050250"/>
            <a:ext cx="2272900" cy="2272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1f7b5541a18e5b50b7260c060275cf075b9ac63"/>
</p:tagLst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685</Words>
  <Application>Microsoft Office PowerPoint</Application>
  <PresentationFormat>Экран (16:9)</PresentationFormat>
  <Paragraphs>120</Paragraphs>
  <Slides>21</Slides>
  <Notes>21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4" baseType="lpstr">
      <vt:lpstr>Arial</vt:lpstr>
      <vt:lpstr>Comic Sans MS</vt:lpstr>
      <vt:lpstr>Simple Light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Пользователь Windows</cp:lastModifiedBy>
  <cp:revision>3</cp:revision>
  <dcterms:modified xsi:type="dcterms:W3CDTF">2021-04-09T13:39:39Z</dcterms:modified>
</cp:coreProperties>
</file>