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73" r:id="rId7"/>
    <p:sldId id="268" r:id="rId8"/>
    <p:sldId id="267" r:id="rId9"/>
    <p:sldId id="266" r:id="rId10"/>
    <p:sldId id="272" r:id="rId11"/>
    <p:sldId id="265" r:id="rId12"/>
    <p:sldId id="269" r:id="rId13"/>
    <p:sldId id="277" r:id="rId14"/>
    <p:sldId id="271" r:id="rId15"/>
    <p:sldId id="275" r:id="rId16"/>
    <p:sldId id="276" r:id="rId17"/>
    <p:sldId id="274" r:id="rId18"/>
    <p:sldId id="262" r:id="rId19"/>
    <p:sldId id="26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6400800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BBDEC-5672-4294-B463-82E63B7B0F09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B77B-8B5A-47A8-AE73-7C8F06A94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5" Type="http://schemas.openxmlformats.org/officeDocument/2006/relationships/image" Target="../media/image22.gif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9.xml"/><Relationship Id="rId7" Type="http://schemas.openxmlformats.org/officeDocument/2006/relationships/image" Target="../media/image25.png"/><Relationship Id="rId2" Type="http://schemas.openxmlformats.org/officeDocument/2006/relationships/hyperlink" Target="mirivie-turne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slide" Target="slide18.xml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32.png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595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1484784"/>
            <a:ext cx="6400800" cy="86409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grade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>
            <a:extLst>
              <a:ext uri="{FF2B5EF4-FFF2-40B4-BE49-F238E27FC236}">
                <a16:creationId xmlns:a16="http://schemas.microsoft.com/office/drawing/2014/main" id="{84C16CC4-347D-4AC6-9D09-32E131212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79" y="1052736"/>
            <a:ext cx="5901795" cy="4032448"/>
          </a:xfrm>
        </p:spPr>
      </p:pic>
    </p:spTree>
    <p:extLst>
      <p:ext uri="{BB962C8B-B14F-4D97-AF65-F5344CB8AC3E}">
        <p14:creationId xmlns:p14="http://schemas.microsoft.com/office/powerpoint/2010/main" val="1408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B199A4-3266-4A57-AE91-234CDAA4160B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E39D00-1DBC-448A-8ABD-0A1B5EF9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88" t="19200" r="44487" b="30400"/>
          <a:stretch/>
        </p:blipFill>
        <p:spPr>
          <a:xfrm>
            <a:off x="267298" y="1838287"/>
            <a:ext cx="5986462" cy="46850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B4D17B-4192-4F1A-8CFE-BDAAA202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the word to the picture.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6DA88A4-E957-4220-BE04-89FB9779BA45}"/>
              </a:ext>
            </a:extLst>
          </p:cNvPr>
          <p:cNvSpPr txBox="1">
            <a:spLocks/>
          </p:cNvSpPr>
          <p:nvPr/>
        </p:nvSpPr>
        <p:spPr>
          <a:xfrm>
            <a:off x="6724215" y="1838287"/>
            <a:ext cx="2160240" cy="4572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/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play beach volleyball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go sightseeing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row a boat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pack a bag</a:t>
            </a:r>
          </a:p>
          <a:p>
            <a:endParaRPr lang="en-US" sz="2500" dirty="0"/>
          </a:p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5BC4F2A-33C9-4EF2-9616-D5F745634F4B}"/>
              </a:ext>
            </a:extLst>
          </p:cNvPr>
          <p:cNvSpPr txBox="1">
            <a:spLocks/>
          </p:cNvSpPr>
          <p:nvPr/>
        </p:nvSpPr>
        <p:spPr>
          <a:xfrm>
            <a:off x="467544" y="2020630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1.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747A236-C600-4725-8B10-4A68721D45B1}"/>
              </a:ext>
            </a:extLst>
          </p:cNvPr>
          <p:cNvSpPr txBox="1">
            <a:spLocks/>
          </p:cNvSpPr>
          <p:nvPr/>
        </p:nvSpPr>
        <p:spPr>
          <a:xfrm>
            <a:off x="3260529" y="2020629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2.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3F1968D-FAEE-499B-AC37-0AA62F63E1AE}"/>
              </a:ext>
            </a:extLst>
          </p:cNvPr>
          <p:cNvSpPr txBox="1">
            <a:spLocks/>
          </p:cNvSpPr>
          <p:nvPr/>
        </p:nvSpPr>
        <p:spPr>
          <a:xfrm>
            <a:off x="574006" y="4378196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9A8DA57-7A29-4526-99B7-D2567EA6F744}"/>
              </a:ext>
            </a:extLst>
          </p:cNvPr>
          <p:cNvSpPr txBox="1">
            <a:spLocks/>
          </p:cNvSpPr>
          <p:nvPr/>
        </p:nvSpPr>
        <p:spPr>
          <a:xfrm>
            <a:off x="3366765" y="4365104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4.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10572-8303-42EF-9E92-DE89F8C1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420888"/>
            <a:ext cx="7355160" cy="301034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activities do you like doing when you are on holiday?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you like taking photos?</a:t>
            </a:r>
            <a:br>
              <a:rPr lang="en-US" dirty="0"/>
            </a:br>
            <a:r>
              <a:rPr lang="en-US" dirty="0"/>
              <a:t>Can you swim?</a:t>
            </a:r>
            <a:br>
              <a:rPr lang="en-US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970B6-EC7C-40C7-9E0D-08B0DD585DD2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Гифка прозрачный свобода форум гиф картинка, скачать анимированный gif на  GIFER от Vudonos">
            <a:extLst>
              <a:ext uri="{FF2B5EF4-FFF2-40B4-BE49-F238E27FC236}">
                <a16:creationId xmlns:a16="http://schemas.microsoft.com/office/drawing/2014/main" id="{4D60566E-5A60-4202-9C68-CC5FF800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1408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DE57D-382D-404F-A4CA-4033EC37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the text with the correct words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5998F-87E9-475A-9283-77F2B7F3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350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season is                . It’s very            </a:t>
            </a:r>
          </a:p>
          <a:p>
            <a:pPr marL="0" indent="0">
              <a:buNone/>
            </a:pPr>
            <a:r>
              <a:rPr lang="en-US" dirty="0"/>
              <a:t> in my country and people spend most mornings</a:t>
            </a:r>
          </a:p>
          <a:p>
            <a:pPr marL="0" indent="0">
              <a:buNone/>
            </a:pPr>
            <a:r>
              <a:rPr lang="en-US" dirty="0"/>
              <a:t> at the beach. They go             or  row a           . I</a:t>
            </a:r>
          </a:p>
          <a:p>
            <a:pPr marL="0" indent="0">
              <a:buNone/>
            </a:pPr>
            <a:r>
              <a:rPr lang="en-US" dirty="0"/>
              <a:t> like             but my brother prefers           . At</a:t>
            </a:r>
          </a:p>
          <a:p>
            <a:pPr marL="0" indent="0">
              <a:buNone/>
            </a:pPr>
            <a:r>
              <a:rPr lang="en-US" dirty="0"/>
              <a:t> weekends, we usually               with family.</a:t>
            </a:r>
          </a:p>
          <a:p>
            <a:pPr marL="0" indent="0">
              <a:buNone/>
            </a:pPr>
            <a:r>
              <a:rPr lang="en-US" dirty="0"/>
              <a:t>Summers are fun.     </a:t>
            </a:r>
            <a:endParaRPr lang="ru-RU" dirty="0"/>
          </a:p>
        </p:txBody>
      </p:sp>
      <p:pic>
        <p:nvPicPr>
          <p:cNvPr id="1026" name="Picture 2" descr="19,664,923 Summer Stock Photos, Pictures &amp; Royalty-Free Images - iStock">
            <a:extLst>
              <a:ext uri="{FF2B5EF4-FFF2-40B4-BE49-F238E27FC236}">
                <a16:creationId xmlns:a16="http://schemas.microsoft.com/office/drawing/2014/main" id="{82E16CB0-3596-48DE-BEB3-089B5FB2D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382" r="8000" b="27737"/>
          <a:stretch/>
        </p:blipFill>
        <p:spPr bwMode="auto">
          <a:xfrm>
            <a:off x="4318844" y="1853863"/>
            <a:ext cx="13990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t Weather Policy - Valley View Eagles Softball Club CDSA - GameDay">
            <a:extLst>
              <a:ext uri="{FF2B5EF4-FFF2-40B4-BE49-F238E27FC236}">
                <a16:creationId xmlns:a16="http://schemas.microsoft.com/office/drawing/2014/main" id="{B7C6CA9C-A781-46AA-93D0-5238DA614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8"/>
          <a:stretch/>
        </p:blipFill>
        <p:spPr bwMode="auto">
          <a:xfrm>
            <a:off x="7344309" y="1621295"/>
            <a:ext cx="936104" cy="7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ny Cartoon Boy Swimmer In The Swimming Pool Royalty Free Cliparts,  Vectors, And Stock Illustration. Image 65826751.">
            <a:extLst>
              <a:ext uri="{FF2B5EF4-FFF2-40B4-BE49-F238E27FC236}">
                <a16:creationId xmlns:a16="http://schemas.microsoft.com/office/drawing/2014/main" id="{177520D8-96E2-49D6-8D66-FF9F9EA8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20622" r="5239" b="12155"/>
          <a:stretch/>
        </p:blipFill>
        <p:spPr bwMode="auto">
          <a:xfrm>
            <a:off x="4211960" y="3063873"/>
            <a:ext cx="1073849" cy="5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Scuba Diving - Diving Cartoon, HD Png Download , Transparent Png  Image - PNGitem">
            <a:extLst>
              <a:ext uri="{FF2B5EF4-FFF2-40B4-BE49-F238E27FC236}">
                <a16:creationId xmlns:a16="http://schemas.microsoft.com/office/drawing/2014/main" id="{2FA82F0D-94D5-4876-8626-F4BF7284C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17153"/>
          <a:stretch/>
        </p:blipFill>
        <p:spPr bwMode="auto">
          <a:xfrm>
            <a:off x="1331640" y="3622635"/>
            <a:ext cx="936104" cy="5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Boat HD Stock Images | Shutterstock">
            <a:extLst>
              <a:ext uri="{FF2B5EF4-FFF2-40B4-BE49-F238E27FC236}">
                <a16:creationId xmlns:a16="http://schemas.microsoft.com/office/drawing/2014/main" id="{E7C03FF7-86CB-47F6-A5DA-E39BC240C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3669" b="10020"/>
          <a:stretch/>
        </p:blipFill>
        <p:spPr bwMode="auto">
          <a:xfrm>
            <a:off x="6912261" y="2962772"/>
            <a:ext cx="864096" cy="5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hildren Playing Volleyball On The Beach Cartoon Vector Illustration  Royalty Free Cliparts, Vectors, And Stock Illustration. Image 51425257.">
            <a:extLst>
              <a:ext uri="{FF2B5EF4-FFF2-40B4-BE49-F238E27FC236}">
                <a16:creationId xmlns:a16="http://schemas.microsoft.com/office/drawing/2014/main" id="{231FA9D9-797F-429C-93CA-07AD27104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7775" r="4374" b="8227"/>
          <a:stretch/>
        </p:blipFill>
        <p:spPr bwMode="auto">
          <a:xfrm>
            <a:off x="6228184" y="3575628"/>
            <a:ext cx="936104" cy="6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mping Cartoon HD Stock Images | Shutterstock">
            <a:extLst>
              <a:ext uri="{FF2B5EF4-FFF2-40B4-BE49-F238E27FC236}">
                <a16:creationId xmlns:a16="http://schemas.microsoft.com/office/drawing/2014/main" id="{F03E7A1A-1ACE-40A2-9D94-B24C9E85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" b="12201"/>
          <a:stretch/>
        </p:blipFill>
        <p:spPr bwMode="auto">
          <a:xfrm>
            <a:off x="4318844" y="4248030"/>
            <a:ext cx="1161306" cy="7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0F24F2-5BBC-4C17-8A66-413651262F62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AA7A9-96E6-4C95-9948-1AFCF2A6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AB3A80-069B-46A6-B5BC-4075DDA9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8840"/>
            <a:ext cx="7272808" cy="430149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a report about your last holiday.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describe the place, weather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write about activities people can 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tell why you like this place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8589E8-4849-46C9-A662-7B4E0E2ABE95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Free Animated Cliparts Books, Download Free Clip Art, Free Clip Art on  Clipart Library">
            <a:extLst>
              <a:ext uri="{FF2B5EF4-FFF2-40B4-BE49-F238E27FC236}">
                <a16:creationId xmlns:a16="http://schemas.microsoft.com/office/drawing/2014/main" id="{F4E65179-830D-44E5-9824-6AD263E60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60802"/>
            <a:ext cx="34579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today’s lesson: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203575" y="2698750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66131" y="2226703"/>
            <a:ext cx="53737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 about new places to visit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54105" y="3165054"/>
            <a:ext cx="552717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 holiday activities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18149" y="4015505"/>
            <a:ext cx="48291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talked about your holidays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4976862" flipH="1">
            <a:off x="2940050" y="2420938"/>
            <a:ext cx="323850" cy="311150"/>
            <a:chOff x="1944" y="1111"/>
            <a:chExt cx="204" cy="196"/>
          </a:xfrm>
        </p:grpSpPr>
        <p:pic>
          <p:nvPicPr>
            <p:cNvPr id="10" name="Picture 10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5" name="Group 25"/>
          <p:cNvGrpSpPr>
            <a:grpSpLocks/>
          </p:cNvGrpSpPr>
          <p:nvPr/>
        </p:nvGrpSpPr>
        <p:grpSpPr bwMode="auto">
          <a:xfrm flipH="1">
            <a:off x="210453" y="2284413"/>
            <a:ext cx="3438525" cy="3429000"/>
            <a:chOff x="1955" y="1224"/>
            <a:chExt cx="1911" cy="1911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3" name="Picture 33" descr="worldmap_ani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044384" y="3155263"/>
            <a:ext cx="1789635" cy="1793165"/>
          </a:xfrm>
          <a:prstGeom prst="rect">
            <a:avLst/>
          </a:prstGeom>
          <a:noFill/>
        </p:spPr>
      </p:pic>
      <p:grpSp>
        <p:nvGrpSpPr>
          <p:cNvPr id="34" name="Group 34"/>
          <p:cNvGrpSpPr>
            <a:grpSpLocks/>
          </p:cNvGrpSpPr>
          <p:nvPr/>
        </p:nvGrpSpPr>
        <p:grpSpPr bwMode="auto">
          <a:xfrm rot="4976862" flipH="1">
            <a:off x="3238307" y="3331171"/>
            <a:ext cx="323850" cy="311150"/>
            <a:chOff x="1944" y="1111"/>
            <a:chExt cx="204" cy="196"/>
          </a:xfrm>
        </p:grpSpPr>
        <p:pic>
          <p:nvPicPr>
            <p:cNvPr id="35" name="Picture 3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36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0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" name="Picture 4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50" name="Group 50"/>
          <p:cNvGrpSpPr>
            <a:grpSpLocks/>
          </p:cNvGrpSpPr>
          <p:nvPr/>
        </p:nvGrpSpPr>
        <p:grpSpPr bwMode="auto">
          <a:xfrm rot="4976862" flipH="1">
            <a:off x="3559180" y="4201211"/>
            <a:ext cx="323850" cy="311150"/>
            <a:chOff x="1944" y="1111"/>
            <a:chExt cx="204" cy="196"/>
          </a:xfrm>
        </p:grpSpPr>
        <p:pic>
          <p:nvPicPr>
            <p:cNvPr id="51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52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6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8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4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" name="Picture 65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4068149" y="4462271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Line 99"/>
          <p:cNvSpPr>
            <a:spLocks noChangeShapeType="1"/>
          </p:cNvSpPr>
          <p:nvPr/>
        </p:nvSpPr>
        <p:spPr bwMode="auto">
          <a:xfrm>
            <a:off x="3871394" y="3609258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FD5779C-88B0-4F1F-8860-2C9B37E2659D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>
            <a:extLst>
              <a:ext uri="{FF2B5EF4-FFF2-40B4-BE49-F238E27FC236}">
                <a16:creationId xmlns:a16="http://schemas.microsoft.com/office/drawing/2014/main" id="{84C16CC4-347D-4AC6-9D09-32E131212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27798"/>
            <a:ext cx="4392488" cy="3001202"/>
          </a:xfrm>
        </p:spPr>
      </p:pic>
      <p:pic>
        <p:nvPicPr>
          <p:cNvPr id="3" name="Picture 2" descr="Смайлики картинки гиф анимации: Thanks! Спасибо! Смайлик благодарит скачать">
            <a:extLst>
              <a:ext uri="{FF2B5EF4-FFF2-40B4-BE49-F238E27FC236}">
                <a16:creationId xmlns:a16="http://schemas.microsoft.com/office/drawing/2014/main" id="{CFC3C966-EF16-4508-B17A-94EC81087E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42" y="3363182"/>
            <a:ext cx="3906666" cy="308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D8E8E-0F32-46F8-9F55-AC402EF6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080276-6DB5-4B74-A52F-3DAAF3DB82FB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CHIUSURA ESTIVA - SUMMER CLOSURE - aitek">
            <a:extLst>
              <a:ext uri="{FF2B5EF4-FFF2-40B4-BE49-F238E27FC236}">
                <a16:creationId xmlns:a16="http://schemas.microsoft.com/office/drawing/2014/main" id="{690ACC64-B28D-47A6-973A-F8FC0170B0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6" y="152636"/>
            <a:ext cx="88209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61899F-0135-4757-B6C2-E7DAA5F7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04" y="4149764"/>
            <a:ext cx="8496944" cy="2088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 is the capital of Great Britain. London is a beautiful city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places of interest to visit in this city: cinemas, museums, libraries and parks. Big Ben  is a popular clock.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richest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galleries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Tussaud's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waxworks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32" name="Picture 8" descr="Maharashtra likely to get its own Mumbai Eye akin to London Eye | Times of  India Travel">
            <a:extLst>
              <a:ext uri="{FF2B5EF4-FFF2-40B4-BE49-F238E27FC236}">
                <a16:creationId xmlns:a16="http://schemas.microsoft.com/office/drawing/2014/main" id="{D323C03D-F94A-4882-AE19-54079662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437">
            <a:off x="167076" y="749331"/>
            <a:ext cx="3128499" cy="2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udio guide HOUSES OF PARLIAMENT - Westminster Big Ben - Tour Guide | MyWoWo">
            <a:extLst>
              <a:ext uri="{FF2B5EF4-FFF2-40B4-BE49-F238E27FC236}">
                <a16:creationId xmlns:a16="http://schemas.microsoft.com/office/drawing/2014/main" id="{62CDBCD8-0D56-436B-B5FA-BD4C3362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6"/>
          <a:stretch/>
        </p:blipFill>
        <p:spPr bwMode="auto">
          <a:xfrm>
            <a:off x="3089961" y="65651"/>
            <a:ext cx="2808312" cy="21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езентация на тему &quot;The National Gallery&quot; по английскому языку для 11  класса">
            <a:extLst>
              <a:ext uri="{FF2B5EF4-FFF2-40B4-BE49-F238E27FC236}">
                <a16:creationId xmlns:a16="http://schemas.microsoft.com/office/drawing/2014/main" id="{CD4FAA6C-58A1-4AC7-AC23-9561F5B8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3800" r="1700" b="20601"/>
          <a:stretch/>
        </p:blipFill>
        <p:spPr bwMode="auto">
          <a:xfrm>
            <a:off x="3507864" y="2440277"/>
            <a:ext cx="2448272" cy="15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msterdam, The Netherlands - May 21, 2018: Front Facade Of Wax.. Stock  Photo, Picture And Royalty Free Image. Image 116397553.">
            <a:extLst>
              <a:ext uri="{FF2B5EF4-FFF2-40B4-BE49-F238E27FC236}">
                <a16:creationId xmlns:a16="http://schemas.microsoft.com/office/drawing/2014/main" id="{5615C6AB-4C8A-4BA7-9551-D4236FD6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3" y="447573"/>
            <a:ext cx="31347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CE97DA0-395B-4F4B-AFFC-D41D7DB61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99" y="154386"/>
            <a:ext cx="15144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iner Hand ITC" panose="03070502030502020203" pitchFamily="66" charset="0"/>
              </a:rPr>
              <a:t>Big Ben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8E6ED56-AAB9-4DDA-9E07-99E1A8EAF901}"/>
              </a:ext>
            </a:extLst>
          </p:cNvPr>
          <p:cNvSpPr>
            <a:spLocks noChangeArrowheads="1"/>
          </p:cNvSpPr>
          <p:nvPr/>
        </p:nvSpPr>
        <p:spPr bwMode="auto">
          <a:xfrm rot="20948155">
            <a:off x="337114" y="852374"/>
            <a:ext cx="25154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Viner Hand ITC" panose="03070502030502020203" pitchFamily="66" charset="0"/>
              </a:rPr>
              <a:t>London eye</a:t>
            </a:r>
          </a:p>
        </p:txBody>
      </p:sp>
      <p:sp>
        <p:nvSpPr>
          <p:cNvPr id="2" name="Стрелка: изогнутая вверх 1">
            <a:hlinkClick r:id="rId6" action="ppaction://hlinksldjump"/>
            <a:extLst>
              <a:ext uri="{FF2B5EF4-FFF2-40B4-BE49-F238E27FC236}">
                <a16:creationId xmlns:a16="http://schemas.microsoft.com/office/drawing/2014/main" id="{D499170C-F50F-47D6-B4F5-FC5CCED148B4}"/>
              </a:ext>
            </a:extLst>
          </p:cNvPr>
          <p:cNvSpPr/>
          <p:nvPr/>
        </p:nvSpPr>
        <p:spPr>
          <a:xfrm rot="16200000">
            <a:off x="8250078" y="6206172"/>
            <a:ext cx="576064" cy="443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0436B486-4BEB-4831-8E2C-7F3C0F1A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1" y="4959041"/>
            <a:ext cx="8229600" cy="1143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Paris is the capital of France. It is a large city and has a population of 2,2 million.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famous landmarks like Eiffel tower and the Arc de Triomphe. A lot of tourists come to Paris every year. You can walk in the parks and take pictures.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Coronavirus in Frankreich: Maßnahmen in Paris sollen verschärft werden -  Panorama - Stuttgarter Nachrichten">
            <a:extLst>
              <a:ext uri="{FF2B5EF4-FFF2-40B4-BE49-F238E27FC236}">
                <a16:creationId xmlns:a16="http://schemas.microsoft.com/office/drawing/2014/main" id="{182DD007-AA67-41CA-A44E-2647F22B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995">
            <a:off x="259395" y="495851"/>
            <a:ext cx="4432961" cy="29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Time to Visit Paris - For weather, shopping, &amp; honeymoon">
            <a:extLst>
              <a:ext uri="{FF2B5EF4-FFF2-40B4-BE49-F238E27FC236}">
                <a16:creationId xmlns:a16="http://schemas.microsoft.com/office/drawing/2014/main" id="{B5D88EFA-719B-4CC7-812F-2FF68449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40" y="74722"/>
            <a:ext cx="349052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10400B-A15F-4DFA-B7A0-611C0ABBC75D}"/>
              </a:ext>
            </a:extLst>
          </p:cNvPr>
          <p:cNvSpPr/>
          <p:nvPr/>
        </p:nvSpPr>
        <p:spPr>
          <a:xfrm rot="21172964">
            <a:off x="1821610" y="3425358"/>
            <a:ext cx="208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de Triumph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30B73E-8BCA-47E2-B0EA-916FCF5D1522}"/>
              </a:ext>
            </a:extLst>
          </p:cNvPr>
          <p:cNvSpPr/>
          <p:nvPr/>
        </p:nvSpPr>
        <p:spPr>
          <a:xfrm>
            <a:off x="5940152" y="4109787"/>
            <a:ext cx="1531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Eiffel tower </a:t>
            </a:r>
            <a:endParaRPr lang="ru-RU" sz="2000" b="1" dirty="0"/>
          </a:p>
        </p:txBody>
      </p:sp>
      <p:sp>
        <p:nvSpPr>
          <p:cNvPr id="7" name="Стрелка: изогнутая вверх 6">
            <a:hlinkClick r:id="rId4" action="ppaction://hlinksldjump"/>
            <a:extLst>
              <a:ext uri="{FF2B5EF4-FFF2-40B4-BE49-F238E27FC236}">
                <a16:creationId xmlns:a16="http://schemas.microsoft.com/office/drawing/2014/main" id="{8818B98D-A6D5-48A6-B27F-5D3A16A78880}"/>
              </a:ext>
            </a:extLst>
          </p:cNvPr>
          <p:cNvSpPr/>
          <p:nvPr/>
        </p:nvSpPr>
        <p:spPr>
          <a:xfrm rot="16200000">
            <a:off x="8250078" y="6206172"/>
            <a:ext cx="576064" cy="443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today’s lesson: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203575" y="2698750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4166" y="2256024"/>
            <a:ext cx="53737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new places to visit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54105" y="3165054"/>
            <a:ext cx="552717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 holiday activities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95768" y="4003826"/>
            <a:ext cx="48291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holidays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 rot="4976862" flipH="1">
            <a:off x="2940050" y="2420938"/>
            <a:ext cx="323850" cy="311150"/>
            <a:chOff x="1944" y="1111"/>
            <a:chExt cx="204" cy="196"/>
          </a:xfrm>
        </p:grpSpPr>
        <p:pic>
          <p:nvPicPr>
            <p:cNvPr id="10" name="Picture 10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1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7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5" name="Group 25"/>
          <p:cNvGrpSpPr>
            <a:grpSpLocks/>
          </p:cNvGrpSpPr>
          <p:nvPr/>
        </p:nvGrpSpPr>
        <p:grpSpPr bwMode="auto">
          <a:xfrm flipH="1">
            <a:off x="210453" y="2284413"/>
            <a:ext cx="3438525" cy="3429000"/>
            <a:chOff x="1955" y="1224"/>
            <a:chExt cx="1911" cy="1911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3" name="Picture 33" descr="worldmap_ani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044384" y="3155263"/>
            <a:ext cx="1789635" cy="1793165"/>
          </a:xfrm>
          <a:prstGeom prst="rect">
            <a:avLst/>
          </a:prstGeom>
          <a:noFill/>
        </p:spPr>
      </p:pic>
      <p:grpSp>
        <p:nvGrpSpPr>
          <p:cNvPr id="34" name="Group 34"/>
          <p:cNvGrpSpPr>
            <a:grpSpLocks/>
          </p:cNvGrpSpPr>
          <p:nvPr/>
        </p:nvGrpSpPr>
        <p:grpSpPr bwMode="auto">
          <a:xfrm rot="4976862" flipH="1">
            <a:off x="3238307" y="3331171"/>
            <a:ext cx="323850" cy="311150"/>
            <a:chOff x="1944" y="1111"/>
            <a:chExt cx="204" cy="196"/>
          </a:xfrm>
        </p:grpSpPr>
        <p:pic>
          <p:nvPicPr>
            <p:cNvPr id="35" name="Picture 35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36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0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6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1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2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8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9" name="Picture 49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50" name="Group 50"/>
          <p:cNvGrpSpPr>
            <a:grpSpLocks/>
          </p:cNvGrpSpPr>
          <p:nvPr/>
        </p:nvGrpSpPr>
        <p:grpSpPr bwMode="auto">
          <a:xfrm rot="4976862" flipH="1">
            <a:off x="3559180" y="4201211"/>
            <a:ext cx="323850" cy="311150"/>
            <a:chOff x="1944" y="1111"/>
            <a:chExt cx="204" cy="196"/>
          </a:xfrm>
        </p:grpSpPr>
        <p:pic>
          <p:nvPicPr>
            <p:cNvPr id="51" name="Picture 5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52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6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7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8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4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5" name="Picture 65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sp>
        <p:nvSpPr>
          <p:cNvPr id="98" name="Line 98"/>
          <p:cNvSpPr>
            <a:spLocks noChangeShapeType="1"/>
          </p:cNvSpPr>
          <p:nvPr/>
        </p:nvSpPr>
        <p:spPr bwMode="auto">
          <a:xfrm>
            <a:off x="4068149" y="4462271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Line 99"/>
          <p:cNvSpPr>
            <a:spLocks noChangeShapeType="1"/>
          </p:cNvSpPr>
          <p:nvPr/>
        </p:nvSpPr>
        <p:spPr bwMode="auto">
          <a:xfrm>
            <a:off x="3871394" y="3609258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FD5779C-88B0-4F1F-8860-2C9B37E2659D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gray">
          <a:xfrm flipH="1">
            <a:off x="2724150" y="4627563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gray">
          <a:xfrm>
            <a:off x="2263775" y="3187700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690813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649788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3163888" y="3581400"/>
            <a:ext cx="2819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330366" y="3616267"/>
            <a:ext cx="249835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Viner Hand ITC" panose="03070502030502020203" pitchFamily="66" charset="0"/>
              </a:rPr>
              <a:t>What do you need</a:t>
            </a:r>
            <a:endParaRPr lang="kk-KZ" sz="2000" b="1" dirty="0">
              <a:solidFill>
                <a:schemeClr val="bg1"/>
              </a:solidFill>
              <a:latin typeface="Viner Hand ITC" panose="03070502030502020203" pitchFamily="66" charset="0"/>
            </a:endParaRPr>
          </a:p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Viner Hand ITC" panose="03070502030502020203" pitchFamily="66" charset="0"/>
              </a:rPr>
              <a:t> for travelling?</a:t>
            </a:r>
            <a:endParaRPr lang="en-US" sz="20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pic>
        <p:nvPicPr>
          <p:cNvPr id="1034" name="Picture 10" descr="Открытый чемодан на белом | Премиум Фото">
            <a:extLst>
              <a:ext uri="{FF2B5EF4-FFF2-40B4-BE49-F238E27FC236}">
                <a16:creationId xmlns:a16="http://schemas.microsoft.com/office/drawing/2014/main" id="{1BA37CC0-65BA-4124-B0F8-6434A74C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04" y="14881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ньги (Money) - это">
            <a:extLst>
              <a:ext uri="{FF2B5EF4-FFF2-40B4-BE49-F238E27FC236}">
                <a16:creationId xmlns:a16="http://schemas.microsoft.com/office/drawing/2014/main" id="{236D0942-FBE0-4822-9462-5D3207C12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7740" r="9052" b="14819"/>
          <a:stretch/>
        </p:blipFill>
        <p:spPr bwMode="auto">
          <a:xfrm>
            <a:off x="7331582" y="5398806"/>
            <a:ext cx="1696187" cy="13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ньги исчезают в полночь">
            <a:extLst>
              <a:ext uri="{FF2B5EF4-FFF2-40B4-BE49-F238E27FC236}">
                <a16:creationId xmlns:a16="http://schemas.microsoft.com/office/drawing/2014/main" id="{6071398D-18D2-4FD9-9B2F-F108BDE7E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3148" r="15649" b="8705"/>
          <a:stretch/>
        </p:blipFill>
        <p:spPr bwMode="auto">
          <a:xfrm>
            <a:off x="7741872" y="215900"/>
            <a:ext cx="1285897" cy="20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F956AF1A-BC5D-41A0-8EBB-4E17DB0E4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4C9A300C-C551-4E17-B5F9-7CE9FBAA09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64EC3D9A-5A88-46BB-92EF-363E280775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F86D103E-305A-432E-8E13-76CFB20790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A44875AE-5886-4983-BF32-8D631DDEC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7BABBB8B-C9D9-427F-A71A-0D378DBCC9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ᐈ Паспорта казахстана фото, фотографии паспорт казахстан | скачать на  Depositphotos®">
            <a:extLst>
              <a:ext uri="{FF2B5EF4-FFF2-40B4-BE49-F238E27FC236}">
                <a16:creationId xmlns:a16="http://schemas.microsoft.com/office/drawing/2014/main" id="{73B1FBAB-4959-47D4-A2BA-AD628C46F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24313" r="12648" b="11052"/>
          <a:stretch/>
        </p:blipFill>
        <p:spPr bwMode="auto">
          <a:xfrm>
            <a:off x="130270" y="14881"/>
            <a:ext cx="1608534" cy="19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етская летняя пляжная шляпа размера для детей, шляпа от солнца с логотипом  и именем на заказ, соломенная шляпа для девочек с кружевной лентой и бантом  и широкими полями, уличная Прямая поставка|Мужские шляпы">
            <a:extLst>
              <a:ext uri="{FF2B5EF4-FFF2-40B4-BE49-F238E27FC236}">
                <a16:creationId xmlns:a16="http://schemas.microsoft.com/office/drawing/2014/main" id="{A84E4696-44A9-485A-ABFD-EF1358EA6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96" r="5167" b="11121"/>
          <a:stretch/>
        </p:blipFill>
        <p:spPr bwMode="auto">
          <a:xfrm>
            <a:off x="179235" y="2522699"/>
            <a:ext cx="1608535" cy="12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ляжная сумка 16708100: цвет зеленый, 3 990 тг | Интернет-магазин kari">
            <a:extLst>
              <a:ext uri="{FF2B5EF4-FFF2-40B4-BE49-F238E27FC236}">
                <a16:creationId xmlns:a16="http://schemas.microsoft.com/office/drawing/2014/main" id="{4CA1D02D-E17F-43E7-BCB3-67DCF042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8644" r="8962" b="9960"/>
          <a:stretch/>
        </p:blipFill>
        <p:spPr bwMode="auto">
          <a:xfrm>
            <a:off x="7551655" y="2848282"/>
            <a:ext cx="1392289" cy="20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نحاس مدمن صمغ солнцезащитные очки - psidiagnosticins.com">
            <a:extLst>
              <a:ext uri="{FF2B5EF4-FFF2-40B4-BE49-F238E27FC236}">
                <a16:creationId xmlns:a16="http://schemas.microsoft.com/office/drawing/2014/main" id="{A48BB2DE-2CA0-42B5-AA9C-626148823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29712"/>
          <a:stretch/>
        </p:blipFill>
        <p:spPr bwMode="auto">
          <a:xfrm>
            <a:off x="6894532" y="99990"/>
            <a:ext cx="874100" cy="4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Женская шуба из норки с воротником-стойкой и кокеткой, купить шубы в  SAGITTA в Нижнем Новгороде и Самаре">
            <a:extLst>
              <a:ext uri="{FF2B5EF4-FFF2-40B4-BE49-F238E27FC236}">
                <a16:creationId xmlns:a16="http://schemas.microsoft.com/office/drawing/2014/main" id="{AF4764D1-DCE2-4F66-BEB2-E67076AB8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3402" r="4717" b="14091"/>
          <a:stretch/>
        </p:blipFill>
        <p:spPr bwMode="auto">
          <a:xfrm>
            <a:off x="116231" y="4702601"/>
            <a:ext cx="1407374" cy="20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Сланцы Men's Sports Style (Blue ) XL 46/47. Купить Сланцы Men's Sports  Style (Blue ) XL 46/47 по лучшей цене | интернет-магазин www.minigo.kz">
            <a:extLst>
              <a:ext uri="{FF2B5EF4-FFF2-40B4-BE49-F238E27FC236}">
                <a16:creationId xmlns:a16="http://schemas.microsoft.com/office/drawing/2014/main" id="{B10B7456-925C-4ABE-915F-BC89F59D3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r="-2868" b="6724"/>
          <a:stretch/>
        </p:blipFill>
        <p:spPr bwMode="auto">
          <a:xfrm>
            <a:off x="1643225" y="5004263"/>
            <a:ext cx="1241099" cy="12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Фотообои Политическая карта мира №20735 - каталог: Карты | Klv-oboi">
            <a:extLst>
              <a:ext uri="{FF2B5EF4-FFF2-40B4-BE49-F238E27FC236}">
                <a16:creationId xmlns:a16="http://schemas.microsoft.com/office/drawing/2014/main" id="{419C9267-9683-4FF0-9DCD-83D04B2D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25" y="1627760"/>
            <a:ext cx="1728159" cy="10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Утюг Tefal FV5737E0 в Алматы - цены, купить в интернет - магазине Sulpak |  отзывы, описание">
            <a:extLst>
              <a:ext uri="{FF2B5EF4-FFF2-40B4-BE49-F238E27FC236}">
                <a16:creationId xmlns:a16="http://schemas.microsoft.com/office/drawing/2014/main" id="{E79F1378-C9D8-44E3-B2DB-738B13D5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66" y="5579880"/>
            <a:ext cx="1112819" cy="11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Женская меховая шапка ушанка из лисы - Kaminsky Store">
            <a:extLst>
              <a:ext uri="{FF2B5EF4-FFF2-40B4-BE49-F238E27FC236}">
                <a16:creationId xmlns:a16="http://schemas.microsoft.com/office/drawing/2014/main" id="{C62265DB-14FA-4269-B4BE-E8E63C63C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6950" r="11429" b="15509"/>
          <a:stretch/>
        </p:blipFill>
        <p:spPr bwMode="auto">
          <a:xfrm>
            <a:off x="1954003" y="99990"/>
            <a:ext cx="1046476" cy="11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us Ноутбук ASUS - Zenbook UX533FD купить в Алматы id694c-id121b">
            <a:extLst>
              <a:ext uri="{FF2B5EF4-FFF2-40B4-BE49-F238E27FC236}">
                <a16:creationId xmlns:a16="http://schemas.microsoft.com/office/drawing/2014/main" id="{13C1B314-1F8D-437B-B0E1-0C328B17C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 r="104" b="18606"/>
          <a:stretch/>
        </p:blipFill>
        <p:spPr bwMode="auto">
          <a:xfrm>
            <a:off x="5304324" y="5577781"/>
            <a:ext cx="1696187" cy="10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6B4E7E00-67B4-4E4C-8673-FF2CFE61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12865">
            <a:off x="3749882" y="1119492"/>
            <a:ext cx="3137045" cy="15456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Let’s pack the suitcase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gray">
          <a:xfrm flipH="1">
            <a:off x="2724150" y="4627563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gray">
          <a:xfrm>
            <a:off x="2263775" y="3187700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690813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649788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3163888" y="3581400"/>
            <a:ext cx="2819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330366" y="3616267"/>
            <a:ext cx="249835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Viner Hand ITC" panose="03070502030502020203" pitchFamily="66" charset="0"/>
              </a:rPr>
              <a:t>What do you need</a:t>
            </a:r>
            <a:endParaRPr lang="kk-KZ" sz="2000" b="1" dirty="0">
              <a:solidFill>
                <a:schemeClr val="bg1"/>
              </a:solidFill>
              <a:latin typeface="Viner Hand ITC" panose="03070502030502020203" pitchFamily="66" charset="0"/>
            </a:endParaRPr>
          </a:p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Viner Hand ITC" panose="03070502030502020203" pitchFamily="66" charset="0"/>
              </a:rPr>
              <a:t> for travelling?</a:t>
            </a:r>
            <a:endParaRPr lang="en-US" sz="20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pic>
        <p:nvPicPr>
          <p:cNvPr id="1034" name="Picture 10" descr="Открытый чемодан на белом | Премиум Фото">
            <a:extLst>
              <a:ext uri="{FF2B5EF4-FFF2-40B4-BE49-F238E27FC236}">
                <a16:creationId xmlns:a16="http://schemas.microsoft.com/office/drawing/2014/main" id="{1BA37CC0-65BA-4124-B0F8-6434A74C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04" y="62781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ньги (Money) - это">
            <a:extLst>
              <a:ext uri="{FF2B5EF4-FFF2-40B4-BE49-F238E27FC236}">
                <a16:creationId xmlns:a16="http://schemas.microsoft.com/office/drawing/2014/main" id="{236D0942-FBE0-4822-9462-5D3207C12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7740" r="9052" b="14819"/>
          <a:stretch/>
        </p:blipFill>
        <p:spPr bwMode="auto">
          <a:xfrm>
            <a:off x="5043409" y="2745568"/>
            <a:ext cx="1248512" cy="9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ньги исчезают в полночь">
            <a:extLst>
              <a:ext uri="{FF2B5EF4-FFF2-40B4-BE49-F238E27FC236}">
                <a16:creationId xmlns:a16="http://schemas.microsoft.com/office/drawing/2014/main" id="{6071398D-18D2-4FD9-9B2F-F108BDE7E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3148" r="15649" b="8705"/>
          <a:stretch/>
        </p:blipFill>
        <p:spPr bwMode="auto">
          <a:xfrm rot="20882045">
            <a:off x="5410886" y="713742"/>
            <a:ext cx="1285897" cy="20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F956AF1A-BC5D-41A0-8EBB-4E17DB0E4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4C9A300C-C551-4E17-B5F9-7CE9FBAA09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64EC3D9A-5A88-46BB-92EF-363E280775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F86D103E-305A-432E-8E13-76CFB20790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A44875AE-5886-4983-BF32-8D631DDEC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Перевод паспорта Казахстана в Алматы. Нотариальный перевод паспорта - 1472  тг.">
            <a:extLst>
              <a:ext uri="{FF2B5EF4-FFF2-40B4-BE49-F238E27FC236}">
                <a16:creationId xmlns:a16="http://schemas.microsoft.com/office/drawing/2014/main" id="{7BABBB8B-C9D9-427F-A71A-0D378DBCC9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ᐈ Паспорта казахстана фото, фотографии паспорт казахстан | скачать на  Depositphotos®">
            <a:extLst>
              <a:ext uri="{FF2B5EF4-FFF2-40B4-BE49-F238E27FC236}">
                <a16:creationId xmlns:a16="http://schemas.microsoft.com/office/drawing/2014/main" id="{73B1FBAB-4959-47D4-A2BA-AD628C46F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24313" r="12648" b="11052"/>
          <a:stretch/>
        </p:blipFill>
        <p:spPr bwMode="auto">
          <a:xfrm rot="20394908">
            <a:off x="4230836" y="1461092"/>
            <a:ext cx="1035925" cy="12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ляжная сумка 16708100: цвет зеленый, 3 990 тг | Интернет-магазин kari">
            <a:extLst>
              <a:ext uri="{FF2B5EF4-FFF2-40B4-BE49-F238E27FC236}">
                <a16:creationId xmlns:a16="http://schemas.microsoft.com/office/drawing/2014/main" id="{4CA1D02D-E17F-43E7-BCB3-67DCF042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8644" r="8962" b="9960"/>
          <a:stretch/>
        </p:blipFill>
        <p:spPr bwMode="auto">
          <a:xfrm rot="4347548">
            <a:off x="3120966" y="3058769"/>
            <a:ext cx="655749" cy="9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Женская шуба из норки с воротником-стойкой и кокеткой, купить шубы в  SAGITTA в Нижнем Новгороде и Самаре">
            <a:extLst>
              <a:ext uri="{FF2B5EF4-FFF2-40B4-BE49-F238E27FC236}">
                <a16:creationId xmlns:a16="http://schemas.microsoft.com/office/drawing/2014/main" id="{AF4764D1-DCE2-4F66-BEB2-E67076AB8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3402" r="4717" b="14091"/>
          <a:stretch/>
        </p:blipFill>
        <p:spPr bwMode="auto">
          <a:xfrm>
            <a:off x="363597" y="4347201"/>
            <a:ext cx="1407374" cy="20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Сланцы Men's Sports Style (Blue ) XL 46/47. Купить Сланцы Men's Sports  Style (Blue ) XL 46/47 по лучшей цене | интернет-магазин www.minigo.kz">
            <a:extLst>
              <a:ext uri="{FF2B5EF4-FFF2-40B4-BE49-F238E27FC236}">
                <a16:creationId xmlns:a16="http://schemas.microsoft.com/office/drawing/2014/main" id="{B10B7456-925C-4ABE-915F-BC89F59D3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r="-2868" b="6724"/>
          <a:stretch/>
        </p:blipFill>
        <p:spPr bwMode="auto">
          <a:xfrm>
            <a:off x="4738609" y="3576324"/>
            <a:ext cx="875488" cy="9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Фотообои Политическая карта мира №20735 - каталог: Карты | Klv-oboi">
            <a:extLst>
              <a:ext uri="{FF2B5EF4-FFF2-40B4-BE49-F238E27FC236}">
                <a16:creationId xmlns:a16="http://schemas.microsoft.com/office/drawing/2014/main" id="{419C9267-9683-4FF0-9DCD-83D04B2D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99" y="620520"/>
            <a:ext cx="1325553" cy="84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Утюг Tefal FV5737E0 в Алматы - цены, купить в интернет - магазине Sulpak |  отзывы, описание">
            <a:extLst>
              <a:ext uri="{FF2B5EF4-FFF2-40B4-BE49-F238E27FC236}">
                <a16:creationId xmlns:a16="http://schemas.microsoft.com/office/drawing/2014/main" id="{E79F1378-C9D8-44E3-B2DB-738B13D5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98" y="5587081"/>
            <a:ext cx="1112819" cy="11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Женская меховая шапка ушанка из лисы - Kaminsky Store">
            <a:extLst>
              <a:ext uri="{FF2B5EF4-FFF2-40B4-BE49-F238E27FC236}">
                <a16:creationId xmlns:a16="http://schemas.microsoft.com/office/drawing/2014/main" id="{C62265DB-14FA-4269-B4BE-E8E63C63C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6950" r="11429" b="15509"/>
          <a:stretch/>
        </p:blipFill>
        <p:spPr bwMode="auto">
          <a:xfrm>
            <a:off x="7691846" y="911038"/>
            <a:ext cx="1046476" cy="11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us Ноутбук ASUS - Zenbook UX533FD купить в Алматы id694c-id121b">
            <a:extLst>
              <a:ext uri="{FF2B5EF4-FFF2-40B4-BE49-F238E27FC236}">
                <a16:creationId xmlns:a16="http://schemas.microsoft.com/office/drawing/2014/main" id="{13C1B314-1F8D-437B-B0E1-0C328B17C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 r="104" b="18606"/>
          <a:stretch/>
        </p:blipFill>
        <p:spPr bwMode="auto">
          <a:xfrm>
            <a:off x="7457882" y="3187700"/>
            <a:ext cx="1696187" cy="10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етская летняя пляжная шляпа размера для детей, шляпа от солнца с логотипом  и именем на заказ, соломенная шляпа для девочек с кружевной лентой и бантом  и широкими полями, уличная Прямая поставка|Мужские шляпы">
            <a:extLst>
              <a:ext uri="{FF2B5EF4-FFF2-40B4-BE49-F238E27FC236}">
                <a16:creationId xmlns:a16="http://schemas.microsoft.com/office/drawing/2014/main" id="{A84E4696-44A9-485A-ABFD-EF1358EA6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96" r="5167" b="11121"/>
          <a:stretch/>
        </p:blipFill>
        <p:spPr bwMode="auto">
          <a:xfrm>
            <a:off x="3716804" y="3379395"/>
            <a:ext cx="1052289" cy="8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نحاس مدمن صمغ солнцезащитные очки - psidiagnosticins.com">
            <a:extLst>
              <a:ext uri="{FF2B5EF4-FFF2-40B4-BE49-F238E27FC236}">
                <a16:creationId xmlns:a16="http://schemas.microsoft.com/office/drawing/2014/main" id="{A48BB2DE-2CA0-42B5-AA9C-626148823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29712"/>
          <a:stretch/>
        </p:blipFill>
        <p:spPr bwMode="auto">
          <a:xfrm>
            <a:off x="4082775" y="3108517"/>
            <a:ext cx="874100" cy="4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майлики картинки гиф анимации: Thanks! Спасибо! Смайлик благодарит скачать">
            <a:extLst>
              <a:ext uri="{FF2B5EF4-FFF2-40B4-BE49-F238E27FC236}">
                <a16:creationId xmlns:a16="http://schemas.microsoft.com/office/drawing/2014/main" id="{1074C85C-A834-46A9-8588-36EBE89B8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" y="740175"/>
            <a:ext cx="3001769" cy="23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020" y="274638"/>
            <a:ext cx="6566468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would you like to go?</a:t>
            </a:r>
            <a:br>
              <a:rPr lang="kk-K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go …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5576" y="2630726"/>
            <a:ext cx="7632848" cy="3678594"/>
            <a:chOff x="664" y="1951"/>
            <a:chExt cx="4308" cy="2120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prstShdw prst="shdw17" dist="25400" dir="5400000">
                <a:srgbClr val="333333">
                  <a:alpha val="50000"/>
                </a:srgbClr>
              </a:prst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6350" cap="flat" cmpd="sng">
              <a:solidFill>
                <a:srgbClr val="5F5F5F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40161" dir="4293903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" name="Oval 112"/>
          <p:cNvSpPr>
            <a:spLocks noChangeArrowheads="1"/>
          </p:cNvSpPr>
          <p:nvPr/>
        </p:nvSpPr>
        <p:spPr bwMode="gray">
          <a:xfrm>
            <a:off x="1640876" y="3397678"/>
            <a:ext cx="260350" cy="260350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gray">
          <a:xfrm>
            <a:off x="4397375" y="4552156"/>
            <a:ext cx="260350" cy="260350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gray">
          <a:xfrm>
            <a:off x="6944471" y="5523161"/>
            <a:ext cx="260350" cy="260350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gray">
          <a:xfrm>
            <a:off x="4215872" y="3165163"/>
            <a:ext cx="235896" cy="171783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gray">
          <a:xfrm>
            <a:off x="4498737" y="3488259"/>
            <a:ext cx="220942" cy="186788"/>
          </a:xfrm>
          <a:prstGeom prst="ellipse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EBF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2F072D0A-7021-45AE-88F4-FE6D0DE3E2F5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AutoShape 119">
            <a:extLst>
              <a:ext uri="{FF2B5EF4-FFF2-40B4-BE49-F238E27FC236}">
                <a16:creationId xmlns:a16="http://schemas.microsoft.com/office/drawing/2014/main" id="{E09F2F4A-4998-41F8-A7C3-B2D827EC3C2F}"/>
              </a:ext>
            </a:extLst>
          </p:cNvPr>
          <p:cNvSpPr>
            <a:spLocks/>
          </p:cNvSpPr>
          <p:nvPr/>
        </p:nvSpPr>
        <p:spPr bwMode="black">
          <a:xfrm>
            <a:off x="5333132" y="2149065"/>
            <a:ext cx="977900" cy="434976"/>
          </a:xfrm>
          <a:prstGeom prst="callout2">
            <a:avLst>
              <a:gd name="adj1" fmla="val 80625"/>
              <a:gd name="adj2" fmla="val 2606"/>
              <a:gd name="adj3" fmla="val 91927"/>
              <a:gd name="adj4" fmla="val -14396"/>
              <a:gd name="adj5" fmla="val 304746"/>
              <a:gd name="adj6" fmla="val -64731"/>
            </a:avLst>
          </a:prstGeom>
          <a:noFill/>
          <a:ln w="9525">
            <a:solidFill>
              <a:schemeClr val="tx2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2000" b="1" dirty="0"/>
              <a:t>Paris</a:t>
            </a:r>
          </a:p>
        </p:txBody>
      </p:sp>
      <p:sp>
        <p:nvSpPr>
          <p:cNvPr id="123" name="AutoShape 119">
            <a:extLst>
              <a:ext uri="{FF2B5EF4-FFF2-40B4-BE49-F238E27FC236}">
                <a16:creationId xmlns:a16="http://schemas.microsoft.com/office/drawing/2014/main" id="{BBF35C04-26D9-4E8C-AA49-44B179C245FE}"/>
              </a:ext>
            </a:extLst>
          </p:cNvPr>
          <p:cNvSpPr>
            <a:spLocks/>
          </p:cNvSpPr>
          <p:nvPr/>
        </p:nvSpPr>
        <p:spPr bwMode="black">
          <a:xfrm>
            <a:off x="3524251" y="1978818"/>
            <a:ext cx="977900" cy="434976"/>
          </a:xfrm>
          <a:prstGeom prst="callout2">
            <a:avLst>
              <a:gd name="adj1" fmla="val 26375"/>
              <a:gd name="adj2" fmla="val -2421"/>
              <a:gd name="adj3" fmla="val 26375"/>
              <a:gd name="adj4" fmla="val -5347"/>
              <a:gd name="adj5" fmla="val 245975"/>
              <a:gd name="adj6" fmla="val 67988"/>
            </a:avLst>
          </a:prstGeom>
          <a:noFill/>
          <a:ln w="9525">
            <a:solidFill>
              <a:schemeClr val="tx2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eaLnBrk="0" hangingPunct="0"/>
            <a:endParaRPr lang="en-US" sz="2000" b="1" dirty="0"/>
          </a:p>
        </p:txBody>
      </p:sp>
      <p:sp>
        <p:nvSpPr>
          <p:cNvPr id="3" name="Прямоугольник 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3EBDBE60-0037-48FE-B74B-F8BAECB08727}"/>
              </a:ext>
            </a:extLst>
          </p:cNvPr>
          <p:cNvSpPr/>
          <p:nvPr/>
        </p:nvSpPr>
        <p:spPr>
          <a:xfrm>
            <a:off x="3501978" y="176188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London</a:t>
            </a:r>
          </a:p>
        </p:txBody>
      </p:sp>
      <p:pic>
        <p:nvPicPr>
          <p:cNvPr id="2052" name="Picture 4" descr="Year 6 Activity Weekend in France | Walmsley C.E. Primary School">
            <a:hlinkClick r:id="rId3" action="ppaction://hlinksldjump"/>
            <a:extLst>
              <a:ext uri="{FF2B5EF4-FFF2-40B4-BE49-F238E27FC236}">
                <a16:creationId xmlns:a16="http://schemas.microsoft.com/office/drawing/2014/main" id="{60C612C5-CC34-41E0-8AA5-BCE83A76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6765" r="16145"/>
          <a:stretch/>
        </p:blipFill>
        <p:spPr bwMode="auto">
          <a:xfrm>
            <a:off x="5958540" y="1978818"/>
            <a:ext cx="686818" cy="4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gland flag – Aerospace Manufacturing">
            <a:hlinkClick r:id="rId5" action="ppaction://hlinksldjump"/>
            <a:extLst>
              <a:ext uri="{FF2B5EF4-FFF2-40B4-BE49-F238E27FC236}">
                <a16:creationId xmlns:a16="http://schemas.microsoft.com/office/drawing/2014/main" id="{55FFCCF7-2B44-40E5-898A-A17C4298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0810" y="1771609"/>
            <a:ext cx="456481" cy="3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 of the United States of America | Britannica">
            <a:extLst>
              <a:ext uri="{FF2B5EF4-FFF2-40B4-BE49-F238E27FC236}">
                <a16:creationId xmlns:a16="http://schemas.microsoft.com/office/drawing/2014/main" id="{BB4B007C-7BF3-461F-BF36-2212101F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08" y="3237769"/>
            <a:ext cx="449166" cy="2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Файл:Flag of Australia (converted).svg — Википедия">
            <a:extLst>
              <a:ext uri="{FF2B5EF4-FFF2-40B4-BE49-F238E27FC236}">
                <a16:creationId xmlns:a16="http://schemas.microsoft.com/office/drawing/2014/main" id="{33ADBE00-5026-49B4-B5CD-8F1D3F66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88" y="5591810"/>
            <a:ext cx="628136" cy="31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Vector | Egypt flag background">
            <a:extLst>
              <a:ext uri="{FF2B5EF4-FFF2-40B4-BE49-F238E27FC236}">
                <a16:creationId xmlns:a16="http://schemas.microsoft.com/office/drawing/2014/main" id="{2A27735F-C33F-49BF-9761-C8090A1E2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26254" r="12526" b="24755"/>
          <a:stretch/>
        </p:blipFill>
        <p:spPr bwMode="auto">
          <a:xfrm>
            <a:off x="3671122" y="4629124"/>
            <a:ext cx="654555" cy="4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ational Flag of Kazakhstan — Official website of the President of the  Republic of Kazakhstan">
            <a:extLst>
              <a:ext uri="{FF2B5EF4-FFF2-40B4-BE49-F238E27FC236}">
                <a16:creationId xmlns:a16="http://schemas.microsoft.com/office/drawing/2014/main" id="{9C677B47-50EC-4822-A7AB-3D222E6E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95" y="3551507"/>
            <a:ext cx="635434" cy="3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Definitive Guide to the Russian Flag - History, Meaning, &amp; Colors —  Young Pioneer Tours">
            <a:extLst>
              <a:ext uri="{FF2B5EF4-FFF2-40B4-BE49-F238E27FC236}">
                <a16:creationId xmlns:a16="http://schemas.microsoft.com/office/drawing/2014/main" id="{DBD301AB-B541-4982-900F-A563A868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99" y="3018008"/>
            <a:ext cx="573163" cy="3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0EBC8B6-8772-47DC-9FA5-046D4FFC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6" y="4165075"/>
            <a:ext cx="8502667" cy="2913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London is a capital of England. 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Big Ben  is not a popular clock.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 lot of cinemas, museums and parks in London.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Madam</a:t>
            </a:r>
            <a:r>
              <a:rPr lang="ru-RU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Tussaud's</a:t>
            </a:r>
            <a:r>
              <a:rPr lang="ru-RU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in New York.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population of Paris is 3,2 million.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see Eiffel tower in Paris.</a:t>
            </a:r>
            <a:br>
              <a:rPr lang="en-US" sz="2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Amazon.com: True or False? Trivia Quiz!: Appstore for Android">
            <a:extLst>
              <a:ext uri="{FF2B5EF4-FFF2-40B4-BE49-F238E27FC236}">
                <a16:creationId xmlns:a16="http://schemas.microsoft.com/office/drawing/2014/main" id="{628813F3-4CBB-4A8D-8DD4-1DAC5DD4746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3" b="29654"/>
          <a:stretch/>
        </p:blipFill>
        <p:spPr bwMode="auto">
          <a:xfrm>
            <a:off x="1187624" y="0"/>
            <a:ext cx="7455690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B0DD8CE7-01EE-44B3-9E61-C0FD36324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9824" r="51046" b="16647"/>
          <a:stretch/>
        </p:blipFill>
        <p:spPr bwMode="auto">
          <a:xfrm>
            <a:off x="4901598" y="1434823"/>
            <a:ext cx="897237" cy="8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564C97A3-F516-46F4-93EE-099893C6E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19824" r="6530" b="16647"/>
          <a:stretch/>
        </p:blipFill>
        <p:spPr bwMode="auto">
          <a:xfrm>
            <a:off x="5042586" y="2430403"/>
            <a:ext cx="864095" cy="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2092D012-D0FC-4BA0-98E6-540DD798B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9824" r="51046" b="16647"/>
          <a:stretch/>
        </p:blipFill>
        <p:spPr bwMode="auto">
          <a:xfrm>
            <a:off x="8212124" y="3010638"/>
            <a:ext cx="897237" cy="8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D29C9FDB-7016-45FD-BDF9-6E7728788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19824" r="6530" b="16647"/>
          <a:stretch/>
        </p:blipFill>
        <p:spPr bwMode="auto">
          <a:xfrm>
            <a:off x="6765378" y="3856972"/>
            <a:ext cx="864095" cy="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EECF6E1B-3CB9-4653-903B-4AA9CA0B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19824" r="6530" b="16647"/>
          <a:stretch/>
        </p:blipFill>
        <p:spPr bwMode="auto">
          <a:xfrm>
            <a:off x="5901283" y="4673409"/>
            <a:ext cx="864095" cy="8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rue False Stock Illustrations – 3,546 True False Stock Illustrations,  Vectors &amp; Clipart - Dreamstime">
            <a:extLst>
              <a:ext uri="{FF2B5EF4-FFF2-40B4-BE49-F238E27FC236}">
                <a16:creationId xmlns:a16="http://schemas.microsoft.com/office/drawing/2014/main" id="{C8C6A212-0FB2-4153-8EB5-5D1E8B6E4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9824" r="51046" b="16647"/>
          <a:stretch/>
        </p:blipFill>
        <p:spPr bwMode="auto">
          <a:xfrm>
            <a:off x="5244583" y="5489846"/>
            <a:ext cx="897237" cy="8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6DEBC-E012-4922-9686-B1024C01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Holiday activities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542AD-F290-4572-B408-30FC73E5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stay in a hotel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pack a bag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snorkel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go camping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take photos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play beach volleyball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make a sandcastle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go sightseeing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ride on a rollercoaster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write a postcard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have a picnic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      row a boat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347D1D-A0D8-4814-BB70-816B15024534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stay in a hotel">
            <a:hlinkClick r:id="" action="ppaction://media"/>
            <a:extLst>
              <a:ext uri="{FF2B5EF4-FFF2-40B4-BE49-F238E27FC236}">
                <a16:creationId xmlns:a16="http://schemas.microsoft.com/office/drawing/2014/main" id="{1D1F6D46-21CA-4DE8-B059-B32D5524E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596" y="1687582"/>
            <a:ext cx="487363" cy="487363"/>
          </a:xfrm>
          <a:prstGeom prst="rect">
            <a:avLst/>
          </a:prstGeom>
        </p:spPr>
      </p:pic>
      <p:pic>
        <p:nvPicPr>
          <p:cNvPr id="14" name="pack a bag">
            <a:hlinkClick r:id="" action="ppaction://media"/>
            <a:extLst>
              <a:ext uri="{FF2B5EF4-FFF2-40B4-BE49-F238E27FC236}">
                <a16:creationId xmlns:a16="http://schemas.microsoft.com/office/drawing/2014/main" id="{DDECCD02-DAE6-4FED-9926-46405564DC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96381" y="2477155"/>
            <a:ext cx="487363" cy="487363"/>
          </a:xfrm>
          <a:prstGeom prst="rect">
            <a:avLst/>
          </a:prstGeom>
        </p:spPr>
      </p:pic>
      <p:pic>
        <p:nvPicPr>
          <p:cNvPr id="15" name="snorkel_0">
            <a:hlinkClick r:id="" action="ppaction://media"/>
            <a:extLst>
              <a:ext uri="{FF2B5EF4-FFF2-40B4-BE49-F238E27FC236}">
                <a16:creationId xmlns:a16="http://schemas.microsoft.com/office/drawing/2014/main" id="{EA3937D9-3B61-486E-9BF4-603D408A29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41440" y="3192155"/>
            <a:ext cx="487363" cy="487363"/>
          </a:xfrm>
          <a:prstGeom prst="rect">
            <a:avLst/>
          </a:prstGeom>
        </p:spPr>
      </p:pic>
      <p:pic>
        <p:nvPicPr>
          <p:cNvPr id="16" name="go camping">
            <a:hlinkClick r:id="" action="ppaction://media"/>
            <a:extLst>
              <a:ext uri="{FF2B5EF4-FFF2-40B4-BE49-F238E27FC236}">
                <a16:creationId xmlns:a16="http://schemas.microsoft.com/office/drawing/2014/main" id="{44122EBF-F077-4580-9328-8A20B17DB35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96381" y="3974330"/>
            <a:ext cx="487363" cy="487363"/>
          </a:xfrm>
          <a:prstGeom prst="rect">
            <a:avLst/>
          </a:prstGeom>
        </p:spPr>
      </p:pic>
      <p:pic>
        <p:nvPicPr>
          <p:cNvPr id="17" name="play beach volley ball">
            <a:hlinkClick r:id="" action="ppaction://media"/>
            <a:extLst>
              <a:ext uri="{FF2B5EF4-FFF2-40B4-BE49-F238E27FC236}">
                <a16:creationId xmlns:a16="http://schemas.microsoft.com/office/drawing/2014/main" id="{CF75E570-ACE1-4C10-99DD-E8A213E78A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17673" y="5513486"/>
            <a:ext cx="487363" cy="487363"/>
          </a:xfrm>
          <a:prstGeom prst="rect">
            <a:avLst/>
          </a:prstGeom>
        </p:spPr>
      </p:pic>
      <p:pic>
        <p:nvPicPr>
          <p:cNvPr id="18" name="make a sandcastle">
            <a:hlinkClick r:id="" action="ppaction://media"/>
            <a:extLst>
              <a:ext uri="{FF2B5EF4-FFF2-40B4-BE49-F238E27FC236}">
                <a16:creationId xmlns:a16="http://schemas.microsoft.com/office/drawing/2014/main" id="{9A0EAB4B-2435-4E18-9585-4F8FF67837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27694" y="1697976"/>
            <a:ext cx="530920" cy="530920"/>
          </a:xfrm>
          <a:prstGeom prst="rect">
            <a:avLst/>
          </a:prstGeom>
        </p:spPr>
      </p:pic>
      <p:pic>
        <p:nvPicPr>
          <p:cNvPr id="19" name="go sightseeing">
            <a:hlinkClick r:id="" action="ppaction://media"/>
            <a:extLst>
              <a:ext uri="{FF2B5EF4-FFF2-40B4-BE49-F238E27FC236}">
                <a16:creationId xmlns:a16="http://schemas.microsoft.com/office/drawing/2014/main" id="{A798B557-5E45-449C-B19C-0720EB6DE8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95351" y="2512117"/>
            <a:ext cx="450354" cy="487363"/>
          </a:xfrm>
          <a:prstGeom prst="rect">
            <a:avLst/>
          </a:prstGeom>
        </p:spPr>
      </p:pic>
      <p:pic>
        <p:nvPicPr>
          <p:cNvPr id="20" name="ride on a rollercoaster">
            <a:hlinkClick r:id="" action="ppaction://media"/>
            <a:extLst>
              <a:ext uri="{FF2B5EF4-FFF2-40B4-BE49-F238E27FC236}">
                <a16:creationId xmlns:a16="http://schemas.microsoft.com/office/drawing/2014/main" id="{8DF7BF61-3AC5-4C1A-823B-461C21DC9E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95351" y="3315769"/>
            <a:ext cx="487363" cy="487363"/>
          </a:xfrm>
          <a:prstGeom prst="rect">
            <a:avLst/>
          </a:prstGeom>
        </p:spPr>
      </p:pic>
      <p:pic>
        <p:nvPicPr>
          <p:cNvPr id="21" name="take photos">
            <a:hlinkClick r:id="" action="ppaction://media"/>
            <a:extLst>
              <a:ext uri="{FF2B5EF4-FFF2-40B4-BE49-F238E27FC236}">
                <a16:creationId xmlns:a16="http://schemas.microsoft.com/office/drawing/2014/main" id="{ECC66BC1-577C-410D-936A-5E559A29151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1242" y="4723913"/>
            <a:ext cx="487363" cy="487363"/>
          </a:xfrm>
          <a:prstGeom prst="rect">
            <a:avLst/>
          </a:prstGeom>
        </p:spPr>
      </p:pic>
      <p:pic>
        <p:nvPicPr>
          <p:cNvPr id="22" name="write a postcard">
            <a:hlinkClick r:id="" action="ppaction://media"/>
            <a:extLst>
              <a:ext uri="{FF2B5EF4-FFF2-40B4-BE49-F238E27FC236}">
                <a16:creationId xmlns:a16="http://schemas.microsoft.com/office/drawing/2014/main" id="{FB58FE95-9F32-4348-B1D0-60113F4D6C2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65855" y="4096843"/>
            <a:ext cx="487363" cy="487363"/>
          </a:xfrm>
          <a:prstGeom prst="rect">
            <a:avLst/>
          </a:prstGeom>
        </p:spPr>
      </p:pic>
      <p:pic>
        <p:nvPicPr>
          <p:cNvPr id="23" name="have a picnic">
            <a:hlinkClick r:id="" action="ppaction://media"/>
            <a:extLst>
              <a:ext uri="{FF2B5EF4-FFF2-40B4-BE49-F238E27FC236}">
                <a16:creationId xmlns:a16="http://schemas.microsoft.com/office/drawing/2014/main" id="{6E3E57F4-B184-4A3F-8E51-E1F26E95C255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28318" y="4841506"/>
            <a:ext cx="487363" cy="487363"/>
          </a:xfrm>
          <a:prstGeom prst="rect">
            <a:avLst/>
          </a:prstGeom>
        </p:spPr>
      </p:pic>
      <p:pic>
        <p:nvPicPr>
          <p:cNvPr id="24" name="row a boat">
            <a:hlinkClick r:id="" action="ppaction://media"/>
            <a:extLst>
              <a:ext uri="{FF2B5EF4-FFF2-40B4-BE49-F238E27FC236}">
                <a16:creationId xmlns:a16="http://schemas.microsoft.com/office/drawing/2014/main" id="{7054E7A6-B65A-46D6-948F-CE12F1557E1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70919" y="5685357"/>
            <a:ext cx="487363" cy="4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82EA5-D84F-4BF8-84CD-32B21B6F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the word to the picture.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E6166-5362-4C5E-9B9A-2087F3DE9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832" y="1998675"/>
            <a:ext cx="2304256" cy="4235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a picnic</a:t>
            </a:r>
          </a:p>
          <a:p>
            <a:pPr marL="0" indent="0" algn="ctr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snorkel</a:t>
            </a:r>
          </a:p>
          <a:p>
            <a:pPr marL="0" indent="0" algn="ctr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a sandcastle</a:t>
            </a:r>
          </a:p>
          <a:p>
            <a:pPr marL="0" indent="0" algn="ctr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camping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9246DE-84B4-43C2-90F9-FF180D3E5C9C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2E6E43E7-0D5F-4D75-BB4C-15B6C61F2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2" t="35331" r="43533" b="14552"/>
          <a:stretch/>
        </p:blipFill>
        <p:spPr>
          <a:xfrm>
            <a:off x="179512" y="1916832"/>
            <a:ext cx="5904656" cy="44644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A6D7DFC-520B-4059-A632-B36C48BC0200}"/>
              </a:ext>
            </a:extLst>
          </p:cNvPr>
          <p:cNvSpPr txBox="1">
            <a:spLocks/>
          </p:cNvSpPr>
          <p:nvPr/>
        </p:nvSpPr>
        <p:spPr>
          <a:xfrm>
            <a:off x="356985" y="2002228"/>
            <a:ext cx="86409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1.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8F8F83C-BD8A-4569-BE6A-32D5A548DF9E}"/>
              </a:ext>
            </a:extLst>
          </p:cNvPr>
          <p:cNvSpPr txBox="1">
            <a:spLocks/>
          </p:cNvSpPr>
          <p:nvPr/>
        </p:nvSpPr>
        <p:spPr>
          <a:xfrm>
            <a:off x="3129761" y="2020629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2.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5F3C070-63AC-476B-B67D-2E81D7F22463}"/>
              </a:ext>
            </a:extLst>
          </p:cNvPr>
          <p:cNvSpPr txBox="1">
            <a:spLocks/>
          </p:cNvSpPr>
          <p:nvPr/>
        </p:nvSpPr>
        <p:spPr>
          <a:xfrm>
            <a:off x="358493" y="4306530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3.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667A4DB-DB3A-4A31-93FB-5C6C598603CF}"/>
              </a:ext>
            </a:extLst>
          </p:cNvPr>
          <p:cNvSpPr txBox="1">
            <a:spLocks/>
          </p:cNvSpPr>
          <p:nvPr/>
        </p:nvSpPr>
        <p:spPr>
          <a:xfrm>
            <a:off x="3129761" y="4293096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4.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52A5E-F276-4068-B744-11E9EC0A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Match the word to the picture.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85EAF3-DDB8-449F-A186-64F2B9111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9" t="20600" r="44486" b="29000"/>
          <a:stretch/>
        </p:blipFill>
        <p:spPr>
          <a:xfrm>
            <a:off x="229517" y="1844824"/>
            <a:ext cx="5980665" cy="468052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1648A6-EB50-4461-8ADB-FF02B37CB6C5}"/>
              </a:ext>
            </a:extLst>
          </p:cNvPr>
          <p:cNvSpPr/>
          <p:nvPr/>
        </p:nvSpPr>
        <p:spPr>
          <a:xfrm>
            <a:off x="6660232" y="6669360"/>
            <a:ext cx="2376264" cy="1886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1CB7E11-53AC-4389-BB35-F28398EA1E5F}"/>
              </a:ext>
            </a:extLst>
          </p:cNvPr>
          <p:cNvSpPr txBox="1">
            <a:spLocks/>
          </p:cNvSpPr>
          <p:nvPr/>
        </p:nvSpPr>
        <p:spPr>
          <a:xfrm>
            <a:off x="467544" y="2020630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1.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991E6BB-F246-498E-B5DD-F38210A95D60}"/>
              </a:ext>
            </a:extLst>
          </p:cNvPr>
          <p:cNvSpPr txBox="1">
            <a:spLocks/>
          </p:cNvSpPr>
          <p:nvPr/>
        </p:nvSpPr>
        <p:spPr>
          <a:xfrm>
            <a:off x="3273855" y="2020630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2.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D6445B1-A149-418B-BCBA-2839909AC8BC}"/>
              </a:ext>
            </a:extLst>
          </p:cNvPr>
          <p:cNvSpPr txBox="1">
            <a:spLocks/>
          </p:cNvSpPr>
          <p:nvPr/>
        </p:nvSpPr>
        <p:spPr>
          <a:xfrm>
            <a:off x="467544" y="4480095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3.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11D3398-5BE4-472A-9283-7E5160C8727E}"/>
              </a:ext>
            </a:extLst>
          </p:cNvPr>
          <p:cNvSpPr txBox="1">
            <a:spLocks/>
          </p:cNvSpPr>
          <p:nvPr/>
        </p:nvSpPr>
        <p:spPr>
          <a:xfrm>
            <a:off x="3273855" y="4365104"/>
            <a:ext cx="864096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4.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EE5803C-DF11-47AE-8148-EDDE038E008C}"/>
              </a:ext>
            </a:extLst>
          </p:cNvPr>
          <p:cNvSpPr txBox="1">
            <a:spLocks/>
          </p:cNvSpPr>
          <p:nvPr/>
        </p:nvSpPr>
        <p:spPr>
          <a:xfrm>
            <a:off x="6724215" y="1838287"/>
            <a:ext cx="2160240" cy="4572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/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take photos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write a postcard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ride on a rollercoaster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stay in a hotel</a:t>
            </a:r>
          </a:p>
          <a:p>
            <a:endParaRPr lang="en-US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882ce2f5adef1ed6d827f3e724ba7d284a5aa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437</Words>
  <Application>Microsoft Office PowerPoint</Application>
  <PresentationFormat>Экран (4:3)</PresentationFormat>
  <Paragraphs>100</Paragraphs>
  <Slides>19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Viner Hand ITC</vt:lpstr>
      <vt:lpstr>Wingdings</vt:lpstr>
      <vt:lpstr>Тема Office</vt:lpstr>
      <vt:lpstr>Destination</vt:lpstr>
      <vt:lpstr>In today’s lesson:</vt:lpstr>
      <vt:lpstr>Let’s pack the suitcase</vt:lpstr>
      <vt:lpstr>Презентация PowerPoint</vt:lpstr>
      <vt:lpstr>Where would you like to go? I would like to go …</vt:lpstr>
      <vt:lpstr>London is a capital of England.   Big Ben  is not a popular clock.  There a lot of cinemas, museums and parks in London.  Madam Tussaud's Museum is in New York.  The population of Paris is 3,2 million.  You can see Eiffel tower in Paris.       </vt:lpstr>
      <vt:lpstr>Holiday activities</vt:lpstr>
      <vt:lpstr>Match the word to the picture.</vt:lpstr>
      <vt:lpstr>Match the word to the picture.</vt:lpstr>
      <vt:lpstr>Презентация PowerPoint</vt:lpstr>
      <vt:lpstr>Match the word to the picture.</vt:lpstr>
      <vt:lpstr>What activities do you like doing when you are on holiday?  Do you like taking photos? Can you swim?  </vt:lpstr>
      <vt:lpstr>Complete the text with the correct words</vt:lpstr>
      <vt:lpstr>Home task</vt:lpstr>
      <vt:lpstr>In today’s lesson: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Мировое турне</dc:title>
  <dc:creator>obstinate</dc:creator>
  <dc:description>Шаблон презентации с сайта http://presentation-creation.ru/</dc:description>
  <cp:lastModifiedBy>Пользователь</cp:lastModifiedBy>
  <cp:revision>47</cp:revision>
  <dcterms:created xsi:type="dcterms:W3CDTF">2018-04-04T16:36:11Z</dcterms:created>
  <dcterms:modified xsi:type="dcterms:W3CDTF">2021-04-09T09:28:47Z</dcterms:modified>
</cp:coreProperties>
</file>