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2.png" ContentType="image/png"/>
  <Override PartName="/ppt/media/image9.png" ContentType="image/png"/>
  <Override PartName="/ppt/media/image11.png" ContentType="image/png"/>
  <Override PartName="/ppt/media/image3.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33BD8E7-B5C1-4DB1-B5DE-88158B10A73C}"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Light"/>
              </a:rPr>
              <a:t>Click to edit the title text format</a:t>
            </a:r>
            <a:endParaRPr b="0" lang="en-US"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Click to edit the outline text format</a:t>
            </a:r>
            <a:endParaRPr b="0" lang="en-US"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Second Outline Level</a:t>
            </a:r>
            <a:endParaRPr b="0" lang="en-US"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Third Outline Level</a:t>
            </a:r>
            <a:endParaRPr b="0" lang="en-US"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Fourth Outline Level</a:t>
            </a:r>
            <a:endParaRPr b="0" lang="en-US"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Fifth Outline Level</a:t>
            </a:r>
            <a:endParaRPr b="0" lang="en-US"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Sixth Outline Level</a:t>
            </a:r>
            <a:endParaRPr b="0" lang="en-US"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Seventh Outline Level</a:t>
            </a:r>
            <a:endParaRPr b="0" lang="en-US"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1FE073-12AD-48DD-9C9E-18B8533EAECA}" type="slidenum">
              <a:rPr b="0" lang="ru-RU" sz="1200" strike="noStrike" u="none">
                <a:solidFill>
                  <a:srgbClr val="898989"/>
                </a:solidFill>
                <a:uFillTx/>
                <a:latin typeface="Calibri"/>
              </a:rPr>
              <a:t>&lt;number&gt;</a:t>
            </a:fld>
            <a:endParaRPr b="0" lang="en-US"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83282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ahoma"/>
                <a:ea typeface="Tahoma"/>
              </a:rPr>
              <a:t>Сабақтың тақырыбы: Векторлық суреттерді құру</a:t>
            </a:r>
            <a:endParaRPr b="0" lang="en-US" sz="2400" strike="noStrike" u="none">
              <a:solidFill>
                <a:srgbClr val="000000"/>
              </a:solidFill>
              <a:uFillTx/>
              <a:latin typeface="Calibri"/>
            </a:endParaRPr>
          </a:p>
        </p:txBody>
      </p:sp>
      <p:sp>
        <p:nvSpPr>
          <p:cNvPr id="12" name="TextBox 9"/>
          <p:cNvSpPr/>
          <p:nvPr/>
        </p:nvSpPr>
        <p:spPr>
          <a:xfrm>
            <a:off x="9045360" y="196920"/>
            <a:ext cx="18414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ИНФОРМАТИКА</a:t>
            </a:r>
            <a:endParaRPr b="0" lang="en-US"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5-СЫНЫП</a:t>
            </a:r>
            <a:endParaRPr b="0" lang="en-US" sz="1600" strike="noStrike" u="none">
              <a:solidFill>
                <a:srgbClr val="000000"/>
              </a:solidFill>
              <a:uFillTx/>
              <a:latin typeface="Calibri"/>
            </a:endParaRPr>
          </a:p>
        </p:txBody>
      </p:sp>
      <p:sp>
        <p:nvSpPr>
          <p:cNvPr id="13" name="TextBox 1"/>
          <p:cNvSpPr/>
          <p:nvPr/>
        </p:nvSpPr>
        <p:spPr>
          <a:xfrm>
            <a:off x="1226160" y="320760"/>
            <a:ext cx="61106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ea typeface="Arial"/>
              </a:rPr>
              <a:t>Бөлім тақырыбы: КОМПЬЮТЕРЛІК ГРАФИКА</a:t>
            </a:r>
            <a:endParaRPr b="0" lang="en-US"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Рисунок 48" descr=""/>
          <p:cNvPicPr/>
          <p:nvPr/>
        </p:nvPicPr>
        <p:blipFill>
          <a:blip r:embed="rId1"/>
          <a:stretch/>
        </p:blipFill>
        <p:spPr>
          <a:xfrm>
            <a:off x="652320" y="7978680"/>
            <a:ext cx="200160" cy="203400"/>
          </a:xfrm>
          <a:prstGeom prst="rect">
            <a:avLst/>
          </a:prstGeom>
          <a:ln w="0">
            <a:noFill/>
          </a:ln>
        </p:spPr>
      </p:pic>
      <p:sp>
        <p:nvSpPr>
          <p:cNvPr id="89"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9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9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92" name="Google Shape;77;p1"/>
          <p:cNvCxnSpPr/>
          <p:nvPr/>
        </p:nvCxnSpPr>
        <p:spPr>
          <a:xfrm>
            <a:off x="212400" y="6621120"/>
            <a:ext cx="11729160" cy="26280"/>
          </a:xfrm>
          <a:prstGeom prst="straightConnector1">
            <a:avLst/>
          </a:prstGeom>
          <a:ln w="57240">
            <a:solidFill>
              <a:srgbClr val="33cccc"/>
            </a:solidFill>
            <a:miter/>
          </a:ln>
        </p:spPr>
      </p:cxnSp>
      <p:cxnSp>
        <p:nvCxnSpPr>
          <p:cNvPr id="93" name="Google Shape;78;p1"/>
          <p:cNvCxnSpPr/>
          <p:nvPr/>
        </p:nvCxnSpPr>
        <p:spPr>
          <a:xfrm>
            <a:off x="757080" y="6364080"/>
            <a:ext cx="10694160" cy="37080"/>
          </a:xfrm>
          <a:prstGeom prst="straightConnector1">
            <a:avLst/>
          </a:prstGeom>
          <a:ln w="38160">
            <a:solidFill>
              <a:srgbClr val="4472c4"/>
            </a:solidFill>
            <a:miter/>
          </a:ln>
        </p:spPr>
      </p:cxnSp>
      <p:sp>
        <p:nvSpPr>
          <p:cNvPr id="94"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2-т</a:t>
            </a:r>
            <a:r>
              <a:rPr b="1" lang="kk-KZ" sz="2400" strike="noStrike" u="none">
                <a:solidFill>
                  <a:srgbClr val="ffffff"/>
                </a:solidFill>
                <a:uFillTx/>
                <a:latin typeface="Tahoma"/>
                <a:ea typeface="Tahoma"/>
              </a:rPr>
              <a:t>апсырма</a:t>
            </a:r>
            <a:endParaRPr b="0" lang="en-US" sz="2400" strike="noStrike" u="none">
              <a:solidFill>
                <a:srgbClr val="000000"/>
              </a:solidFill>
              <a:uFillTx/>
              <a:latin typeface="Calibri"/>
            </a:endParaRPr>
          </a:p>
        </p:txBody>
      </p:sp>
      <p:sp>
        <p:nvSpPr>
          <p:cNvPr id="95" name="TextBox 9"/>
          <p:cNvSpPr/>
          <p:nvPr/>
        </p:nvSpPr>
        <p:spPr>
          <a:xfrm>
            <a:off x="856440" y="3957480"/>
            <a:ext cx="13442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Calibri"/>
                <a:ea typeface="Arial"/>
              </a:rPr>
              <a:t>дескриптор</a:t>
            </a:r>
            <a:endParaRPr b="0" lang="en-US" sz="1800" strike="noStrike" u="none">
              <a:solidFill>
                <a:srgbClr val="000000"/>
              </a:solidFill>
              <a:uFillTx/>
              <a:latin typeface="Calibri"/>
            </a:endParaRPr>
          </a:p>
        </p:txBody>
      </p:sp>
      <p:sp>
        <p:nvSpPr>
          <p:cNvPr id="96" name="TextBox 2"/>
          <p:cNvSpPr/>
          <p:nvPr/>
        </p:nvSpPr>
        <p:spPr>
          <a:xfrm>
            <a:off x="316080" y="4437000"/>
            <a:ext cx="4538520" cy="91692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ea typeface="Arial"/>
              </a:rPr>
              <a:t>-</a:t>
            </a:r>
            <a:r>
              <a:rPr b="0" lang="ru-RU" sz="1800" strike="noStrike" u="none">
                <a:solidFill>
                  <a:srgbClr val="000000"/>
                </a:solidFill>
                <a:uFillTx/>
                <a:latin typeface="Calibri"/>
                <a:ea typeface="Arial"/>
              </a:rPr>
              <a:t>	</a:t>
            </a:r>
            <a:r>
              <a:rPr b="0" lang="ru-RU" sz="1800" strike="noStrike" u="none">
                <a:solidFill>
                  <a:srgbClr val="000000"/>
                </a:solidFill>
                <a:uFillTx/>
                <a:latin typeface="Calibri"/>
                <a:ea typeface="Arial"/>
              </a:rPr>
              <a:t>сурет салу кезеңдерін анықтайды;</a:t>
            </a:r>
            <a:endParaRPr b="0" lang="en-US" sz="18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ea typeface="Arial"/>
              </a:rPr>
              <a:t>-</a:t>
            </a:r>
            <a:r>
              <a:rPr b="0" lang="ru-RU" sz="1800" strike="noStrike" u="none">
                <a:solidFill>
                  <a:srgbClr val="000000"/>
                </a:solidFill>
                <a:uFillTx/>
                <a:latin typeface="Calibri"/>
                <a:ea typeface="Arial"/>
              </a:rPr>
              <a:t>	</a:t>
            </a:r>
            <a:r>
              <a:rPr b="0" lang="ru-RU" sz="1800" strike="noStrike" u="none">
                <a:solidFill>
                  <a:srgbClr val="000000"/>
                </a:solidFill>
                <a:uFillTx/>
                <a:latin typeface="Calibri"/>
                <a:ea typeface="Arial"/>
              </a:rPr>
              <a:t>суреттің пішімін анықтайды.</a:t>
            </a:r>
            <a:endParaRPr b="0" lang="en-US" sz="18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97" name="Прямоугольник 2"/>
          <p:cNvSpPr/>
          <p:nvPr/>
        </p:nvSpPr>
        <p:spPr>
          <a:xfrm>
            <a:off x="944640" y="1185840"/>
            <a:ext cx="10318680" cy="1234440"/>
          </a:xfrm>
          <a:prstGeom prst="rect">
            <a:avLst/>
          </a:prstGeom>
          <a:noFill/>
          <a:ln w="0">
            <a:noFill/>
          </a:ln>
        </p:spPr>
        <p:style>
          <a:lnRef idx="0"/>
          <a:fillRef idx="0"/>
          <a:effectRef idx="0"/>
          <a:fontRef idx="minor"/>
        </p:style>
        <p:txBody>
          <a:bodyPr lIns="90000" rIns="90000" tIns="46800" bIns="46800" anchor="t">
            <a:spAutoFit/>
          </a:bodyPr>
          <a:p>
            <a:pPr marL="6480" algn="just">
              <a:lnSpc>
                <a:spcPct val="104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Қазақстанда Қызыл кітапқа енген өсімдіктердің бірі – қызғалдақ. Photo-Brush редакторында берілген қызғалдақ суретін кезең-кезеңімен сал. Суретке атау беріп, *.jpg форматында сақта.</a:t>
            </a:r>
            <a:endParaRPr b="0" lang="en-US" sz="2400" strike="noStrike" u="none">
              <a:solidFill>
                <a:srgbClr val="000000"/>
              </a:solidFill>
              <a:uFillTx/>
              <a:latin typeface="Calibri"/>
            </a:endParaRPr>
          </a:p>
        </p:txBody>
      </p:sp>
      <p:pic>
        <p:nvPicPr>
          <p:cNvPr id="98" name="Рисунок 3" descr=""/>
          <p:cNvPicPr/>
          <p:nvPr/>
        </p:nvPicPr>
        <p:blipFill>
          <a:blip r:embed="rId2"/>
          <a:stretch/>
        </p:blipFill>
        <p:spPr>
          <a:xfrm>
            <a:off x="5278320" y="2459160"/>
            <a:ext cx="6004080" cy="300168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Рисунок 48" descr=""/>
          <p:cNvPicPr/>
          <p:nvPr/>
        </p:nvPicPr>
        <p:blipFill>
          <a:blip r:embed="rId1"/>
          <a:stretch/>
        </p:blipFill>
        <p:spPr>
          <a:xfrm>
            <a:off x="652320" y="7978680"/>
            <a:ext cx="200160" cy="203400"/>
          </a:xfrm>
          <a:prstGeom prst="rect">
            <a:avLst/>
          </a:prstGeom>
          <a:ln w="0">
            <a:noFill/>
          </a:ln>
        </p:spPr>
      </p:pic>
      <p:sp>
        <p:nvSpPr>
          <p:cNvPr id="100"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0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0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03" name="Google Shape;77;p1"/>
          <p:cNvCxnSpPr/>
          <p:nvPr/>
        </p:nvCxnSpPr>
        <p:spPr>
          <a:xfrm>
            <a:off x="212400" y="6621120"/>
            <a:ext cx="11729160" cy="26280"/>
          </a:xfrm>
          <a:prstGeom prst="straightConnector1">
            <a:avLst/>
          </a:prstGeom>
          <a:ln w="57240">
            <a:solidFill>
              <a:srgbClr val="33cccc"/>
            </a:solidFill>
            <a:miter/>
          </a:ln>
        </p:spPr>
      </p:cxnSp>
      <p:cxnSp>
        <p:nvCxnSpPr>
          <p:cNvPr id="104" name="Google Shape;78;p1"/>
          <p:cNvCxnSpPr/>
          <p:nvPr/>
        </p:nvCxnSpPr>
        <p:spPr>
          <a:xfrm>
            <a:off x="757080" y="6364080"/>
            <a:ext cx="10694160" cy="37080"/>
          </a:xfrm>
          <a:prstGeom prst="straightConnector1">
            <a:avLst/>
          </a:prstGeom>
          <a:ln w="57240">
            <a:solidFill>
              <a:srgbClr val="0070c0"/>
            </a:solidFill>
            <a:miter/>
          </a:ln>
        </p:spPr>
      </p:cxnSp>
      <p:sp>
        <p:nvSpPr>
          <p:cNvPr id="105"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Өзіңді тексер</a:t>
            </a:r>
            <a:endParaRPr b="0" lang="en-US" sz="2400" strike="noStrike" u="none">
              <a:solidFill>
                <a:srgbClr val="000000"/>
              </a:solidFill>
              <a:uFillTx/>
              <a:latin typeface="Calibri"/>
            </a:endParaRPr>
          </a:p>
        </p:txBody>
      </p:sp>
      <p:sp>
        <p:nvSpPr>
          <p:cNvPr id="106" name="TextBox 10"/>
          <p:cNvSpPr/>
          <p:nvPr/>
        </p:nvSpPr>
        <p:spPr>
          <a:xfrm>
            <a:off x="546120" y="1155600"/>
            <a:ext cx="83455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ea typeface="Arial"/>
              </a:rPr>
              <a:t>Термин мен атауларды дұрыс сәйкестендір</a:t>
            </a:r>
            <a:endParaRPr b="0" lang="en-US" sz="2400" strike="noStrike" u="none">
              <a:solidFill>
                <a:srgbClr val="000000"/>
              </a:solidFill>
              <a:uFillTx/>
              <a:latin typeface="Calibri"/>
            </a:endParaRPr>
          </a:p>
        </p:txBody>
      </p:sp>
      <p:pic>
        <p:nvPicPr>
          <p:cNvPr id="107" name="Рисунок 1" descr=""/>
          <p:cNvPicPr/>
          <p:nvPr/>
        </p:nvPicPr>
        <p:blipFill>
          <a:blip r:embed="rId2"/>
          <a:stretch/>
        </p:blipFill>
        <p:spPr>
          <a:xfrm>
            <a:off x="2973240" y="1836720"/>
            <a:ext cx="5651640" cy="408456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Рисунок 48" descr=""/>
          <p:cNvPicPr/>
          <p:nvPr/>
        </p:nvPicPr>
        <p:blipFill>
          <a:blip r:embed="rId1"/>
          <a:stretch/>
        </p:blipFill>
        <p:spPr>
          <a:xfrm>
            <a:off x="652320" y="7978680"/>
            <a:ext cx="200160" cy="203400"/>
          </a:xfrm>
          <a:prstGeom prst="rect">
            <a:avLst/>
          </a:prstGeom>
          <a:ln w="0">
            <a:noFill/>
          </a:ln>
        </p:spPr>
      </p:pic>
      <p:sp>
        <p:nvSpPr>
          <p:cNvPr id="109"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1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1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12" name="Google Shape;77;p1"/>
          <p:cNvCxnSpPr/>
          <p:nvPr/>
        </p:nvCxnSpPr>
        <p:spPr>
          <a:xfrm>
            <a:off x="212400" y="6621120"/>
            <a:ext cx="11729160" cy="26280"/>
          </a:xfrm>
          <a:prstGeom prst="straightConnector1">
            <a:avLst/>
          </a:prstGeom>
          <a:ln w="57240">
            <a:solidFill>
              <a:srgbClr val="33cccc"/>
            </a:solidFill>
            <a:miter/>
          </a:ln>
        </p:spPr>
      </p:cxnSp>
      <p:cxnSp>
        <p:nvCxnSpPr>
          <p:cNvPr id="113" name="Google Shape;78;p1"/>
          <p:cNvCxnSpPr/>
          <p:nvPr/>
        </p:nvCxnSpPr>
        <p:spPr>
          <a:xfrm>
            <a:off x="757080" y="6364080"/>
            <a:ext cx="10694160" cy="37080"/>
          </a:xfrm>
          <a:prstGeom prst="straightConnector1">
            <a:avLst/>
          </a:prstGeom>
          <a:ln w="38160">
            <a:solidFill>
              <a:srgbClr val="4472c4"/>
            </a:solidFill>
            <a:miter/>
          </a:ln>
        </p:spPr>
      </p:cxnSp>
      <p:sp>
        <p:nvSpPr>
          <p:cNvPr id="114" name="Прямоугольник 1"/>
          <p:cNvSpPr/>
          <p:nvPr/>
        </p:nvSpPr>
        <p:spPr>
          <a:xfrm>
            <a:off x="1106640" y="184320"/>
            <a:ext cx="3709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Calibri"/>
                <a:ea typeface="Arial"/>
              </a:rPr>
              <a:t>Бекіту сұрақтары</a:t>
            </a:r>
            <a:r>
              <a:rPr b="0" lang="ru-RU" sz="1800" strike="noStrike" u="none">
                <a:solidFill>
                  <a:srgbClr val="000000"/>
                </a:solidFill>
                <a:uFillTx/>
                <a:latin typeface="Calibri"/>
                <a:ea typeface="Arial"/>
              </a:rPr>
              <a:t>:</a:t>
            </a:r>
            <a:endParaRPr b="0" lang="en-US" sz="1800" strike="noStrike" u="none">
              <a:solidFill>
                <a:srgbClr val="000000"/>
              </a:solidFill>
              <a:uFillTx/>
              <a:latin typeface="Calibri"/>
            </a:endParaRPr>
          </a:p>
        </p:txBody>
      </p:sp>
      <p:sp>
        <p:nvSpPr>
          <p:cNvPr id="115" name="TextBox 2"/>
          <p:cNvSpPr/>
          <p:nvPr/>
        </p:nvSpPr>
        <p:spPr>
          <a:xfrm>
            <a:off x="1677960" y="2084400"/>
            <a:ext cx="5835600" cy="3385800"/>
          </a:xfrm>
          <a:prstGeom prst="rect">
            <a:avLst/>
          </a:prstGeom>
          <a:noFill/>
          <a:ln w="0">
            <a:noFill/>
          </a:ln>
        </p:spPr>
        <p:style>
          <a:lnRef idx="0"/>
          <a:fillRef idx="0"/>
          <a:effectRef idx="0"/>
          <a:fontRef idx="minor"/>
        </p:style>
        <p:txBody>
          <a:bodyPr lIns="90000" rIns="90000" tIns="46800" bIns="46800" anchor="t">
            <a:spAutoFit/>
          </a:bodyPr>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Векторлық кескіндерді салу және өңдеу үшін қандай графикалық редакторын пайдаланамыз?</a:t>
            </a:r>
            <a:endParaRPr b="0" lang="en-US" sz="24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Photo-Brush-тағы сурет салу және өңдеу құралдарын неше топқа бөліп қарастыруға болады?</a:t>
            </a:r>
            <a:endParaRPr b="0" lang="en-US" sz="24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Растрлық және векторлық суреттердің айырмашылығы неде?</a:t>
            </a:r>
            <a:endParaRPr b="0" lang="en-US" sz="2400" strike="noStrike" u="none">
              <a:solidFill>
                <a:srgbClr val="000000"/>
              </a:solidFill>
              <a:uFillTx/>
              <a:latin typeface="Calibri"/>
            </a:endParaRPr>
          </a:p>
          <a:p>
            <a:pPr marL="343080" indent="-3430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uFillTx/>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Рисунок 48" descr=""/>
          <p:cNvPicPr/>
          <p:nvPr/>
        </p:nvPicPr>
        <p:blipFill>
          <a:blip r:embed="rId1"/>
          <a:stretch/>
        </p:blipFill>
        <p:spPr>
          <a:xfrm>
            <a:off x="652320" y="7978680"/>
            <a:ext cx="200160" cy="203400"/>
          </a:xfrm>
          <a:prstGeom prst="rect">
            <a:avLst/>
          </a:prstGeom>
          <a:ln w="0">
            <a:noFill/>
          </a:ln>
        </p:spPr>
      </p:pic>
      <p:sp>
        <p:nvSpPr>
          <p:cNvPr id="117"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1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1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20" name="Google Shape;77;p1"/>
          <p:cNvCxnSpPr/>
          <p:nvPr/>
        </p:nvCxnSpPr>
        <p:spPr>
          <a:xfrm>
            <a:off x="212400" y="6621120"/>
            <a:ext cx="11729160" cy="26280"/>
          </a:xfrm>
          <a:prstGeom prst="straightConnector1">
            <a:avLst/>
          </a:prstGeom>
          <a:ln w="57240">
            <a:solidFill>
              <a:srgbClr val="33cccc"/>
            </a:solidFill>
            <a:miter/>
          </a:ln>
        </p:spPr>
      </p:cxnSp>
      <p:cxnSp>
        <p:nvCxnSpPr>
          <p:cNvPr id="121" name="Google Shape;78;p1"/>
          <p:cNvCxnSpPr/>
          <p:nvPr/>
        </p:nvCxnSpPr>
        <p:spPr>
          <a:xfrm>
            <a:off x="757080" y="6364080"/>
            <a:ext cx="10694160" cy="37080"/>
          </a:xfrm>
          <a:prstGeom prst="straightConnector1">
            <a:avLst/>
          </a:prstGeom>
          <a:ln w="38160">
            <a:solidFill>
              <a:srgbClr val="4472c4"/>
            </a:solidFill>
            <a:miter/>
          </a:ln>
        </p:spPr>
      </p:cxnSp>
      <p:sp>
        <p:nvSpPr>
          <p:cNvPr id="122" name="TextBox 1"/>
          <p:cNvSpPr/>
          <p:nvPr/>
        </p:nvSpPr>
        <p:spPr>
          <a:xfrm>
            <a:off x="541440" y="219240"/>
            <a:ext cx="5821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Қосымша тапсырма</a:t>
            </a:r>
            <a:endParaRPr b="0" lang="en-US" sz="2400" strike="noStrike" u="none">
              <a:solidFill>
                <a:srgbClr val="000000"/>
              </a:solidFill>
              <a:uFillTx/>
              <a:latin typeface="Calibri"/>
            </a:endParaRPr>
          </a:p>
        </p:txBody>
      </p:sp>
      <p:sp>
        <p:nvSpPr>
          <p:cNvPr id="123" name="Прямоугольник 2"/>
          <p:cNvSpPr/>
          <p:nvPr/>
        </p:nvSpPr>
        <p:spPr>
          <a:xfrm>
            <a:off x="1501920" y="2174760"/>
            <a:ext cx="8569080" cy="265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Calibri"/>
              </a:rPr>
              <a:t>«Векторлық графика» тақырыбындағы зерттеу жобасын орында.</a:t>
            </a:r>
            <a:endParaRPr b="0" lang="en-US" sz="24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Calibri"/>
              </a:rPr>
              <a:t>Векторлық әдіспен сурет салатын программалар.</a:t>
            </a:r>
            <a:r>
              <a:rPr b="0" lang="ru-RU" sz="2400" strike="noStrike" u="none">
                <a:solidFill>
                  <a:srgbClr val="000000"/>
                </a:solidFill>
                <a:uFillTx/>
                <a:latin typeface="Calibri"/>
              </a:rPr>
              <a:t>	</a:t>
            </a:r>
            <a:endParaRPr b="0" lang="en-US" sz="24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Calibri"/>
              </a:rPr>
              <a:t>Векторлық суреттердің қасиеттері.</a:t>
            </a:r>
            <a:endParaRPr b="0" lang="en-US" sz="24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Calibri"/>
              </a:rPr>
              <a:t>Векторлық суреттердің ерекшелігі.</a:t>
            </a:r>
            <a:endParaRPr b="0" lang="en-US" sz="24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Calibri"/>
              </a:rPr>
              <a:t>Векторлық суреттерді пайдаланудың тиімділігі.</a:t>
            </a:r>
            <a:r>
              <a:rPr b="0" lang="ru-RU" sz="2400" strike="noStrike" u="none">
                <a:solidFill>
                  <a:srgbClr val="000000"/>
                </a:solidFill>
                <a:uFillTx/>
                <a:latin typeface="Calibri"/>
              </a:rPr>
              <a:t>	</a:t>
            </a:r>
            <a:endParaRPr b="0" lang="en-US" sz="24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мақсаты</a:t>
            </a:r>
            <a:endParaRPr b="0" lang="en-US" sz="2400" strike="noStrike" u="none">
              <a:solidFill>
                <a:srgbClr val="000000"/>
              </a:solidFill>
              <a:uFillTx/>
              <a:latin typeface="Calibri"/>
            </a:endParaRPr>
          </a:p>
        </p:txBody>
      </p:sp>
      <p:sp>
        <p:nvSpPr>
          <p:cNvPr id="21" name="TextBox 1"/>
          <p:cNvSpPr/>
          <p:nvPr/>
        </p:nvSpPr>
        <p:spPr>
          <a:xfrm>
            <a:off x="1143720" y="3740040"/>
            <a:ext cx="23972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Сабақ  мақсаты</a:t>
            </a:r>
            <a:endParaRPr b="0" lang="en-US" sz="2400" strike="noStrike" u="none">
              <a:solidFill>
                <a:srgbClr val="000000"/>
              </a:solidFill>
              <a:uFillTx/>
              <a:latin typeface="Calibri"/>
            </a:endParaRPr>
          </a:p>
        </p:txBody>
      </p:sp>
      <p:sp>
        <p:nvSpPr>
          <p:cNvPr id="22" name="TextBox 3"/>
          <p:cNvSpPr/>
          <p:nvPr/>
        </p:nvSpPr>
        <p:spPr>
          <a:xfrm>
            <a:off x="2144880" y="1754280"/>
            <a:ext cx="6470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5.2.2.3 векторлық суреттер жасау және өңдеу</a:t>
            </a:r>
            <a:endParaRPr b="0" lang="en-US" sz="2000" strike="noStrike" u="none">
              <a:solidFill>
                <a:srgbClr val="000000"/>
              </a:solidFill>
              <a:uFillTx/>
              <a:latin typeface="Calibri"/>
            </a:endParaRPr>
          </a:p>
        </p:txBody>
      </p:sp>
      <p:sp>
        <p:nvSpPr>
          <p:cNvPr id="23" name="TextBox 4"/>
          <p:cNvSpPr/>
          <p:nvPr/>
        </p:nvSpPr>
        <p:spPr>
          <a:xfrm>
            <a:off x="1652760" y="4578480"/>
            <a:ext cx="888840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графикалық редактордың сурет салу және өңдеу құралдарын анықтайды</a:t>
            </a:r>
            <a:r>
              <a:rPr b="0" lang="kk-KZ" sz="1800" strike="noStrike" u="none">
                <a:solidFill>
                  <a:srgbClr val="000000"/>
                </a:solidFill>
                <a:uFillTx/>
                <a:latin typeface="Calibri"/>
                <a:ea typeface="Arial"/>
              </a:rPr>
              <a:t>.</a:t>
            </a:r>
            <a:endParaRPr b="0" lang="en-US" sz="1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Рисунок 48" descr=""/>
          <p:cNvPicPr/>
          <p:nvPr/>
        </p:nvPicPr>
        <p:blipFill>
          <a:blip r:embed="rId1"/>
          <a:stretch/>
        </p:blipFill>
        <p:spPr>
          <a:xfrm>
            <a:off x="652320" y="7978680"/>
            <a:ext cx="200160" cy="203400"/>
          </a:xfrm>
          <a:prstGeom prst="rect">
            <a:avLst/>
          </a:prstGeom>
          <a:ln w="0">
            <a:noFill/>
          </a:ln>
        </p:spPr>
      </p:pic>
      <p:sp>
        <p:nvSpPr>
          <p:cNvPr id="2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2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2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28" name="Google Shape;77;p1"/>
          <p:cNvCxnSpPr/>
          <p:nvPr/>
        </p:nvCxnSpPr>
        <p:spPr>
          <a:xfrm>
            <a:off x="212400" y="6621120"/>
            <a:ext cx="11729160" cy="26280"/>
          </a:xfrm>
          <a:prstGeom prst="straightConnector1">
            <a:avLst/>
          </a:prstGeom>
          <a:ln w="57240">
            <a:solidFill>
              <a:srgbClr val="33cccc"/>
            </a:solidFill>
            <a:miter/>
          </a:ln>
        </p:spPr>
      </p:cxnSp>
      <p:cxnSp>
        <p:nvCxnSpPr>
          <p:cNvPr id="29" name="Google Shape;78;p1"/>
          <p:cNvCxnSpPr/>
          <p:nvPr/>
        </p:nvCxnSpPr>
        <p:spPr>
          <a:xfrm>
            <a:off x="757080" y="6364080"/>
            <a:ext cx="10694160" cy="37080"/>
          </a:xfrm>
          <a:prstGeom prst="straightConnector1">
            <a:avLst/>
          </a:prstGeom>
          <a:ln w="38160">
            <a:solidFill>
              <a:srgbClr val="4472c4"/>
            </a:solidFill>
            <a:miter/>
          </a:ln>
        </p:spPr>
      </p:cxnSp>
      <p:sp>
        <p:nvSpPr>
          <p:cNvPr id="3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31"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en-US" sz="2400" strike="noStrike" u="none">
              <a:solidFill>
                <a:srgbClr val="000000"/>
              </a:solidFill>
              <a:uFillTx/>
              <a:latin typeface="Calibri"/>
            </a:endParaRPr>
          </a:p>
        </p:txBody>
      </p:sp>
      <p:sp>
        <p:nvSpPr>
          <p:cNvPr id="32" name="TextBox 1"/>
          <p:cNvSpPr/>
          <p:nvPr/>
        </p:nvSpPr>
        <p:spPr>
          <a:xfrm>
            <a:off x="1835280" y="2263680"/>
            <a:ext cx="8537400" cy="131364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графикалық редакторды қолдана отырып сурет салады </a:t>
            </a:r>
            <a:endParaRPr b="0" lang="en-US"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Графикалық редактордың негізгі құралдарымен жұмыс жасайды</a:t>
            </a:r>
            <a:endParaRPr b="0" lang="en-US"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және растрлық кескіндерді өңдейді</a:t>
            </a:r>
            <a:endParaRPr b="0" lang="en-US" sz="2000" strike="noStrike" u="none">
              <a:solidFill>
                <a:srgbClr val="000000"/>
              </a:solidFill>
              <a:uFillTx/>
              <a:latin typeface="Calibri"/>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Рисунок 48" descr=""/>
          <p:cNvPicPr/>
          <p:nvPr/>
        </p:nvPicPr>
        <p:blipFill>
          <a:blip r:embed="rId1"/>
          <a:stretch/>
        </p:blipFill>
        <p:spPr>
          <a:xfrm>
            <a:off x="652320" y="7978680"/>
            <a:ext cx="200160" cy="203400"/>
          </a:xfrm>
          <a:prstGeom prst="rect">
            <a:avLst/>
          </a:prstGeom>
          <a:ln w="0">
            <a:noFill/>
          </a:ln>
        </p:spPr>
      </p:pic>
      <p:sp>
        <p:nvSpPr>
          <p:cNvPr id="34"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3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37" name="Google Shape;77;p1"/>
          <p:cNvCxnSpPr/>
          <p:nvPr/>
        </p:nvCxnSpPr>
        <p:spPr>
          <a:xfrm>
            <a:off x="212400" y="6621120"/>
            <a:ext cx="11729160" cy="26280"/>
          </a:xfrm>
          <a:prstGeom prst="straightConnector1">
            <a:avLst/>
          </a:prstGeom>
          <a:ln w="57240">
            <a:solidFill>
              <a:srgbClr val="33cccc"/>
            </a:solidFill>
            <a:miter/>
          </a:ln>
        </p:spPr>
      </p:cxnSp>
      <p:cxnSp>
        <p:nvCxnSpPr>
          <p:cNvPr id="38" name="Google Shape;78;p1"/>
          <p:cNvCxnSpPr/>
          <p:nvPr/>
        </p:nvCxnSpPr>
        <p:spPr>
          <a:xfrm>
            <a:off x="757080" y="6364080"/>
            <a:ext cx="10694160" cy="37080"/>
          </a:xfrm>
          <a:prstGeom prst="straightConnector1">
            <a:avLst/>
          </a:prstGeom>
          <a:ln w="38160">
            <a:solidFill>
              <a:srgbClr val="4472c4"/>
            </a:solidFill>
            <a:miter/>
          </a:ln>
        </p:spPr>
      </p:cxnSp>
      <p:sp>
        <p:nvSpPr>
          <p:cNvPr id="39" name="TextBox 9"/>
          <p:cNvSpPr/>
          <p:nvPr/>
        </p:nvSpPr>
        <p:spPr>
          <a:xfrm>
            <a:off x="1851120" y="1833480"/>
            <a:ext cx="9753480" cy="3660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«Миға шабуыл» әдісі:</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Графикалық редактор дегеніміз не?</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Графикалық ақпаратты компьютерде бейнелеудің неше түрі  бар?</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Paint.NET графикалық редактордың құралдарын неше топқа бөліп қарастыруға болады? </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Растрлық графикада кескін қалай салынады?</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графикада кескін қалай салынады?</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Суреттерді өңдеуге арналған негізгі командалар Paint.NET редакторының қай бөлімінде орналасқан?</a:t>
            </a:r>
            <a:endParaRPr b="0" lang="en-US"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Рисунок 48" descr=""/>
          <p:cNvPicPr/>
          <p:nvPr/>
        </p:nvPicPr>
        <p:blipFill>
          <a:blip r:embed="rId1"/>
          <a:stretch/>
        </p:blipFill>
        <p:spPr>
          <a:xfrm>
            <a:off x="652320" y="7978680"/>
            <a:ext cx="200160" cy="203400"/>
          </a:xfrm>
          <a:prstGeom prst="rect">
            <a:avLst/>
          </a:prstGeom>
          <a:ln w="0">
            <a:noFill/>
          </a:ln>
        </p:spPr>
      </p:pic>
      <p:sp>
        <p:nvSpPr>
          <p:cNvPr id="41"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4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4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44" name="Google Shape;77;p1"/>
          <p:cNvCxnSpPr/>
          <p:nvPr/>
        </p:nvCxnSpPr>
        <p:spPr>
          <a:xfrm>
            <a:off x="212400" y="6621120"/>
            <a:ext cx="11729160" cy="26280"/>
          </a:xfrm>
          <a:prstGeom prst="straightConnector1">
            <a:avLst/>
          </a:prstGeom>
          <a:ln w="57240">
            <a:solidFill>
              <a:srgbClr val="33cccc"/>
            </a:solidFill>
            <a:miter/>
          </a:ln>
        </p:spPr>
      </p:cxnSp>
      <p:cxnSp>
        <p:nvCxnSpPr>
          <p:cNvPr id="45" name="Google Shape;78;p1"/>
          <p:cNvCxnSpPr/>
          <p:nvPr/>
        </p:nvCxnSpPr>
        <p:spPr>
          <a:xfrm>
            <a:off x="757080" y="6364080"/>
            <a:ext cx="10694160" cy="37080"/>
          </a:xfrm>
          <a:prstGeom prst="straightConnector1">
            <a:avLst/>
          </a:prstGeom>
          <a:ln w="38160">
            <a:solidFill>
              <a:srgbClr val="4472c4"/>
            </a:solidFill>
            <a:miter/>
          </a:ln>
        </p:spPr>
      </p:cxnSp>
      <p:sp>
        <p:nvSpPr>
          <p:cNvPr id="46" name="TextBox 9"/>
          <p:cNvSpPr/>
          <p:nvPr/>
        </p:nvSpPr>
        <p:spPr>
          <a:xfrm>
            <a:off x="1851120" y="1833480"/>
            <a:ext cx="9753480" cy="4472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Тексереміз!</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Графикалық редактор дегеніміз-</a:t>
            </a:r>
            <a:r>
              <a:rPr b="0" lang="ru-RU" sz="2000" strike="noStrike" u="none">
                <a:solidFill>
                  <a:srgbClr val="000000"/>
                </a:solidFill>
                <a:uFillTx/>
                <a:latin typeface="Times New Roman"/>
                <a:ea typeface="Times New Roman"/>
              </a:rPr>
              <a:t>компьютерде графикалық кескіндерді, суреттер мен фотосуреттерді өңдеуге арналған программа</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Графикалық ақпаратты компьютерде бейнелеудің екі түрі  бар?</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Paint.NET графикалық редактордың құралдарын 3 топқа бөліп қарастыруға болады </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Растрлық графикада кескін торкөздерге пиксельдер арқылы салынады</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графикада кескін суретте түзу және қисық сызықтардың көмегімен</a:t>
            </a: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салынады</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Суреттерді өңдеуге арналған негізгі командалар Paint.NET редакторының Коррекция және Эффекты бөлімінде орналасқан</a:t>
            </a:r>
            <a:endParaRPr b="0" lang="en-US" sz="2000" strike="noStrike" u="none">
              <a:solidFill>
                <a:srgbClr val="000000"/>
              </a:solidFill>
              <a:uFillTx/>
              <a:latin typeface="Calibri"/>
            </a:endParaRPr>
          </a:p>
          <a:p>
            <a:pPr>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Рисунок 48" descr=""/>
          <p:cNvPicPr/>
          <p:nvPr/>
        </p:nvPicPr>
        <p:blipFill>
          <a:blip r:embed="rId1"/>
          <a:stretch/>
        </p:blipFill>
        <p:spPr>
          <a:xfrm>
            <a:off x="652320" y="7978680"/>
            <a:ext cx="200160" cy="203400"/>
          </a:xfrm>
          <a:prstGeom prst="rect">
            <a:avLst/>
          </a:prstGeom>
          <a:ln w="0">
            <a:noFill/>
          </a:ln>
        </p:spPr>
      </p:pic>
      <p:sp>
        <p:nvSpPr>
          <p:cNvPr id="48"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4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5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51" name="Google Shape;77;p1"/>
          <p:cNvCxnSpPr/>
          <p:nvPr/>
        </p:nvCxnSpPr>
        <p:spPr>
          <a:xfrm>
            <a:off x="212400" y="6621120"/>
            <a:ext cx="11729160" cy="26280"/>
          </a:xfrm>
          <a:prstGeom prst="straightConnector1">
            <a:avLst/>
          </a:prstGeom>
          <a:ln w="57240">
            <a:solidFill>
              <a:srgbClr val="33cccc"/>
            </a:solidFill>
            <a:miter/>
          </a:ln>
        </p:spPr>
      </p:cxnSp>
      <p:cxnSp>
        <p:nvCxnSpPr>
          <p:cNvPr id="52" name="Google Shape;78;p1"/>
          <p:cNvCxnSpPr/>
          <p:nvPr/>
        </p:nvCxnSpPr>
        <p:spPr>
          <a:xfrm>
            <a:off x="757080" y="6364080"/>
            <a:ext cx="10694160" cy="37080"/>
          </a:xfrm>
          <a:prstGeom prst="straightConnector1">
            <a:avLst/>
          </a:prstGeom>
          <a:ln w="38160">
            <a:solidFill>
              <a:srgbClr val="4472c4"/>
            </a:solidFill>
            <a:miter/>
          </a:ln>
        </p:spPr>
      </p:cxnSp>
      <p:sp>
        <p:nvSpPr>
          <p:cNvPr id="53" name="TextBox 8"/>
          <p:cNvSpPr/>
          <p:nvPr/>
        </p:nvSpPr>
        <p:spPr>
          <a:xfrm>
            <a:off x="3375000" y="1281240"/>
            <a:ext cx="6015600" cy="58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0000"/>
                </a:solidFill>
                <a:uFillTx/>
                <a:latin typeface="Times New Roman"/>
                <a:ea typeface="Times New Roman"/>
              </a:rPr>
              <a:t>Ой козғау. </a:t>
            </a:r>
            <a:r>
              <a:rPr b="0" lang="ru-RU" sz="3200" strike="noStrike" u="none">
                <a:solidFill>
                  <a:srgbClr val="000000"/>
                </a:solidFill>
                <a:uFillTx/>
                <a:latin typeface="Times New Roman"/>
                <a:ea typeface="Times New Roman"/>
              </a:rPr>
              <a:t> Артығын алып таста </a:t>
            </a:r>
            <a:endParaRPr b="0" lang="en-US" sz="3200" strike="noStrike" u="none">
              <a:solidFill>
                <a:srgbClr val="000000"/>
              </a:solidFill>
              <a:uFillTx/>
              <a:latin typeface="Calibri"/>
            </a:endParaRPr>
          </a:p>
        </p:txBody>
      </p:sp>
      <p:pic>
        <p:nvPicPr>
          <p:cNvPr id="54" name="Рисунок 1" descr=""/>
          <p:cNvPicPr/>
          <p:nvPr/>
        </p:nvPicPr>
        <p:blipFill>
          <a:blip r:embed="rId2"/>
          <a:stretch/>
        </p:blipFill>
        <p:spPr>
          <a:xfrm>
            <a:off x="977760" y="2085840"/>
            <a:ext cx="2998800" cy="1909800"/>
          </a:xfrm>
          <a:prstGeom prst="rect">
            <a:avLst/>
          </a:prstGeom>
          <a:ln w="0">
            <a:noFill/>
          </a:ln>
        </p:spPr>
      </p:pic>
      <p:pic>
        <p:nvPicPr>
          <p:cNvPr id="55" name="Рисунок 2" descr=""/>
          <p:cNvPicPr/>
          <p:nvPr/>
        </p:nvPicPr>
        <p:blipFill>
          <a:blip r:embed="rId3"/>
          <a:stretch/>
        </p:blipFill>
        <p:spPr>
          <a:xfrm>
            <a:off x="4581360" y="1946160"/>
            <a:ext cx="3602160" cy="4048200"/>
          </a:xfrm>
          <a:prstGeom prst="rect">
            <a:avLst/>
          </a:prstGeom>
          <a:ln w="0">
            <a:noFill/>
          </a:ln>
        </p:spPr>
      </p:pic>
      <p:pic>
        <p:nvPicPr>
          <p:cNvPr id="56" name="Рисунок 3" descr=""/>
          <p:cNvPicPr/>
          <p:nvPr/>
        </p:nvPicPr>
        <p:blipFill>
          <a:blip r:embed="rId4"/>
          <a:stretch/>
        </p:blipFill>
        <p:spPr>
          <a:xfrm>
            <a:off x="9123480" y="1955880"/>
            <a:ext cx="1914480" cy="2597040"/>
          </a:xfrm>
          <a:prstGeom prst="rect">
            <a:avLst/>
          </a:prstGeom>
          <a:ln w="0">
            <a:noFill/>
          </a:ln>
        </p:spPr>
      </p:pic>
      <p:pic>
        <p:nvPicPr>
          <p:cNvPr id="57" name="Рисунок 4" descr=""/>
          <p:cNvPicPr/>
          <p:nvPr/>
        </p:nvPicPr>
        <p:blipFill>
          <a:blip r:embed="rId5"/>
          <a:stretch/>
        </p:blipFill>
        <p:spPr>
          <a:xfrm>
            <a:off x="1044720" y="4417920"/>
            <a:ext cx="2865240" cy="1762200"/>
          </a:xfrm>
          <a:prstGeom prst="rect">
            <a:avLst/>
          </a:prstGeom>
          <a:ln w="0">
            <a:noFill/>
          </a:ln>
        </p:spPr>
      </p:pic>
      <p:pic>
        <p:nvPicPr>
          <p:cNvPr id="58" name="Рисунок 5" descr=""/>
          <p:cNvPicPr/>
          <p:nvPr/>
        </p:nvPicPr>
        <p:blipFill>
          <a:blip r:embed="rId6"/>
          <a:stretch/>
        </p:blipFill>
        <p:spPr>
          <a:xfrm>
            <a:off x="8569440" y="4773600"/>
            <a:ext cx="1639800" cy="1073160"/>
          </a:xfrm>
          <a:prstGeom prst="rect">
            <a:avLst/>
          </a:prstGeom>
          <a:ln w="0">
            <a:noFill/>
          </a:ln>
        </p:spPr>
      </p:pic>
    </p:spTree>
  </p:cSld>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xit" presetID="1">
                                  <p:stCondLst>
                                    <p:cond delay="0"/>
                                  </p:stCondLst>
                                  <p:childTnLst>
                                    <p:set>
                                      <p:cBhvr>
                                        <p:cTn id="6"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Рисунок 48" descr=""/>
          <p:cNvPicPr/>
          <p:nvPr/>
        </p:nvPicPr>
        <p:blipFill>
          <a:blip r:embed="rId1"/>
          <a:stretch/>
        </p:blipFill>
        <p:spPr>
          <a:xfrm>
            <a:off x="652320" y="7978680"/>
            <a:ext cx="200160" cy="203400"/>
          </a:xfrm>
          <a:prstGeom prst="rect">
            <a:avLst/>
          </a:prstGeom>
          <a:ln w="0">
            <a:noFill/>
          </a:ln>
        </p:spPr>
      </p:pic>
      <p:sp>
        <p:nvSpPr>
          <p:cNvPr id="60"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6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6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63" name="Google Shape;77;p1"/>
          <p:cNvCxnSpPr/>
          <p:nvPr/>
        </p:nvCxnSpPr>
        <p:spPr>
          <a:xfrm>
            <a:off x="212400" y="6621120"/>
            <a:ext cx="11729160" cy="26280"/>
          </a:xfrm>
          <a:prstGeom prst="straightConnector1">
            <a:avLst/>
          </a:prstGeom>
          <a:ln w="57240">
            <a:solidFill>
              <a:srgbClr val="33cccc"/>
            </a:solidFill>
            <a:miter/>
          </a:ln>
        </p:spPr>
      </p:cxnSp>
      <p:cxnSp>
        <p:nvCxnSpPr>
          <p:cNvPr id="64" name="Google Shape;78;p1"/>
          <p:cNvCxnSpPr/>
          <p:nvPr/>
        </p:nvCxnSpPr>
        <p:spPr>
          <a:xfrm>
            <a:off x="757080" y="6364080"/>
            <a:ext cx="10694160" cy="37080"/>
          </a:xfrm>
          <a:prstGeom prst="straightConnector1">
            <a:avLst/>
          </a:prstGeom>
          <a:ln w="38160">
            <a:solidFill>
              <a:srgbClr val="4472c4"/>
            </a:solidFill>
            <a:miter/>
          </a:ln>
        </p:spPr>
      </p:cxnSp>
      <p:sp>
        <p:nvSpPr>
          <p:cNvPr id="65" name="Прямоугольник 2"/>
          <p:cNvSpPr/>
          <p:nvPr/>
        </p:nvSpPr>
        <p:spPr>
          <a:xfrm>
            <a:off x="4143960" y="1251000"/>
            <a:ext cx="3557880" cy="5817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Calibri"/>
              </a:rPr>
              <a:t>Векторлық графика</a:t>
            </a:r>
            <a:endParaRPr b="0" lang="en-US" sz="3200" strike="noStrike" u="none">
              <a:solidFill>
                <a:srgbClr val="000000"/>
              </a:solidFill>
              <a:uFillTx/>
              <a:latin typeface="Calibri"/>
            </a:endParaRPr>
          </a:p>
        </p:txBody>
      </p:sp>
      <p:sp>
        <p:nvSpPr>
          <p:cNvPr id="66" name="TextBox 3"/>
          <p:cNvSpPr/>
          <p:nvPr/>
        </p:nvSpPr>
        <p:spPr>
          <a:xfrm>
            <a:off x="1339920" y="2357280"/>
            <a:ext cx="4095720" cy="46677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Векторлық графикада суретті түзу және қисық сызықтардың көмегімен координаталар арқылы салады. Мысалы, ағаш жапырағының сүреті ең алдымен нүктелер арқылы белгіленеді. Содан кейін нүктелердің арасын түзу сызықтармен қосқанда ағаш жапырағының кескіні пайда болады. </a:t>
            </a: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pic>
        <p:nvPicPr>
          <p:cNvPr id="67" name="Рисунок 4" descr=""/>
          <p:cNvPicPr/>
          <p:nvPr/>
        </p:nvPicPr>
        <p:blipFill>
          <a:blip r:embed="rId2"/>
          <a:stretch/>
        </p:blipFill>
        <p:spPr>
          <a:xfrm>
            <a:off x="6208560" y="2357280"/>
            <a:ext cx="5241960" cy="330516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Рисунок 48" descr=""/>
          <p:cNvPicPr/>
          <p:nvPr/>
        </p:nvPicPr>
        <p:blipFill>
          <a:blip r:embed="rId1"/>
          <a:stretch/>
        </p:blipFill>
        <p:spPr>
          <a:xfrm>
            <a:off x="652320" y="7978680"/>
            <a:ext cx="200160" cy="203400"/>
          </a:xfrm>
          <a:prstGeom prst="rect">
            <a:avLst/>
          </a:prstGeom>
          <a:ln w="0">
            <a:noFill/>
          </a:ln>
        </p:spPr>
      </p:pic>
      <p:sp>
        <p:nvSpPr>
          <p:cNvPr id="69"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7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72" name="Google Shape;77;p1"/>
          <p:cNvCxnSpPr/>
          <p:nvPr/>
        </p:nvCxnSpPr>
        <p:spPr>
          <a:xfrm>
            <a:off x="212400" y="6621120"/>
            <a:ext cx="11729160" cy="26280"/>
          </a:xfrm>
          <a:prstGeom prst="straightConnector1">
            <a:avLst/>
          </a:prstGeom>
          <a:ln w="57240">
            <a:solidFill>
              <a:srgbClr val="33cccc"/>
            </a:solidFill>
            <a:miter/>
          </a:ln>
        </p:spPr>
      </p:cxnSp>
      <p:cxnSp>
        <p:nvCxnSpPr>
          <p:cNvPr id="73" name="Google Shape;78;p1"/>
          <p:cNvCxnSpPr/>
          <p:nvPr/>
        </p:nvCxnSpPr>
        <p:spPr>
          <a:xfrm>
            <a:off x="757080" y="6364080"/>
            <a:ext cx="10694160" cy="37080"/>
          </a:xfrm>
          <a:prstGeom prst="straightConnector1">
            <a:avLst/>
          </a:prstGeom>
          <a:ln w="38160">
            <a:solidFill>
              <a:srgbClr val="4472c4"/>
            </a:solidFill>
            <a:miter/>
          </a:ln>
        </p:spPr>
      </p:cxnSp>
      <p:sp>
        <p:nvSpPr>
          <p:cNvPr id="74" name="TextBox 1"/>
          <p:cNvSpPr/>
          <p:nvPr/>
        </p:nvSpPr>
        <p:spPr>
          <a:xfrm>
            <a:off x="714240" y="2206800"/>
            <a:ext cx="4449960" cy="36601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Векторлық кескіндерді салу және өңдеу үшін Photo-Brush графикалық редакторын қолданылады. </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Photo-Brush графикалық редакторының негізгі терезесі өте қарапайым және түсінікті келеді. Сурет салу және өңдеу құралдарын төрт топқа бөліп карастыруға болады:</a:t>
            </a:r>
            <a:endParaRPr b="0" lang="en-US" sz="18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Основные инструменты (негізгі құралдар)</a:t>
            </a:r>
            <a:endParaRPr b="0" lang="en-US" sz="18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Ретушь (суретті өңдеуге арналған құралдар)</a:t>
            </a:r>
            <a:endParaRPr b="0" lang="en-US" sz="18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Эффекты (әсерлер)</a:t>
            </a:r>
            <a:endParaRPr b="0" lang="en-US" sz="1800" strike="noStrike" u="none">
              <a:solidFill>
                <a:srgbClr val="000000"/>
              </a:solidFill>
              <a:uFillTx/>
              <a:latin typeface="Calibri"/>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Панель выделения (ерекшелеу тақтасы)</a:t>
            </a:r>
            <a:endParaRPr b="0" lang="en-US" sz="1800" strike="noStrike" u="none">
              <a:solidFill>
                <a:srgbClr val="000000"/>
              </a:solidFill>
              <a:uFillTx/>
              <a:latin typeface="Calibri"/>
            </a:endParaRPr>
          </a:p>
        </p:txBody>
      </p:sp>
      <p:pic>
        <p:nvPicPr>
          <p:cNvPr id="75" name="Прямоугольник 6" descr=""/>
          <p:cNvPicPr/>
          <p:nvPr/>
        </p:nvPicPr>
        <p:blipFill>
          <a:blip r:embed="rId2"/>
          <a:stretch/>
        </p:blipFill>
        <p:spPr>
          <a:xfrm>
            <a:off x="390600" y="1335240"/>
            <a:ext cx="11106000" cy="585720"/>
          </a:xfrm>
          <a:prstGeom prst="rect">
            <a:avLst/>
          </a:prstGeom>
          <a:ln w="0">
            <a:noFill/>
          </a:ln>
        </p:spPr>
      </p:pic>
      <p:pic>
        <p:nvPicPr>
          <p:cNvPr id="76" name="Рисунок 7" descr=""/>
          <p:cNvPicPr/>
          <p:nvPr/>
        </p:nvPicPr>
        <p:blipFill>
          <a:blip r:embed="rId3"/>
          <a:srcRect l="56701" t="46437" r="14202" b="13952"/>
          <a:stretch/>
        </p:blipFill>
        <p:spPr>
          <a:xfrm>
            <a:off x="5923080" y="2190600"/>
            <a:ext cx="5229000" cy="400212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Рисунок 48" descr=""/>
          <p:cNvPicPr/>
          <p:nvPr/>
        </p:nvPicPr>
        <p:blipFill>
          <a:blip r:embed="rId1"/>
          <a:stretch/>
        </p:blipFill>
        <p:spPr>
          <a:xfrm>
            <a:off x="652320" y="7978680"/>
            <a:ext cx="200160" cy="203400"/>
          </a:xfrm>
          <a:prstGeom prst="rect">
            <a:avLst/>
          </a:prstGeom>
          <a:ln w="0">
            <a:noFill/>
          </a:ln>
        </p:spPr>
      </p:pic>
      <p:sp>
        <p:nvSpPr>
          <p:cNvPr id="7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8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81" name="Google Shape;77;p1"/>
          <p:cNvCxnSpPr/>
          <p:nvPr/>
        </p:nvCxnSpPr>
        <p:spPr>
          <a:xfrm>
            <a:off x="212400" y="6621120"/>
            <a:ext cx="11729160" cy="26280"/>
          </a:xfrm>
          <a:prstGeom prst="straightConnector1">
            <a:avLst/>
          </a:prstGeom>
          <a:ln w="57240">
            <a:solidFill>
              <a:srgbClr val="33cccc"/>
            </a:solidFill>
            <a:miter/>
          </a:ln>
        </p:spPr>
      </p:cxnSp>
      <p:cxnSp>
        <p:nvCxnSpPr>
          <p:cNvPr id="82" name="Google Shape;78;p1"/>
          <p:cNvCxnSpPr/>
          <p:nvPr/>
        </p:nvCxnSpPr>
        <p:spPr>
          <a:xfrm>
            <a:off x="757080" y="6364080"/>
            <a:ext cx="10694160" cy="37080"/>
          </a:xfrm>
          <a:prstGeom prst="straightConnector1">
            <a:avLst/>
          </a:prstGeom>
          <a:ln w="38160">
            <a:solidFill>
              <a:srgbClr val="4472c4"/>
            </a:solidFill>
            <a:miter/>
          </a:ln>
        </p:spPr>
      </p:cxnSp>
      <p:sp>
        <p:nvSpPr>
          <p:cNvPr id="83"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1-т</a:t>
            </a:r>
            <a:r>
              <a:rPr b="1" lang="kk-KZ" sz="2400" strike="noStrike" u="none">
                <a:solidFill>
                  <a:srgbClr val="ffffff"/>
                </a:solidFill>
                <a:uFillTx/>
                <a:latin typeface="Tahoma"/>
                <a:ea typeface="Tahoma"/>
              </a:rPr>
              <a:t>апсырма</a:t>
            </a:r>
            <a:endParaRPr b="0" lang="en-US" sz="2400" strike="noStrike" u="none">
              <a:solidFill>
                <a:srgbClr val="000000"/>
              </a:solidFill>
              <a:uFillTx/>
              <a:latin typeface="Calibri"/>
            </a:endParaRPr>
          </a:p>
        </p:txBody>
      </p:sp>
      <p:sp>
        <p:nvSpPr>
          <p:cNvPr id="84" name="TextBox 9"/>
          <p:cNvSpPr/>
          <p:nvPr/>
        </p:nvSpPr>
        <p:spPr>
          <a:xfrm>
            <a:off x="1286640" y="4830840"/>
            <a:ext cx="13442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Calibri"/>
                <a:ea typeface="Arial"/>
              </a:rPr>
              <a:t>дескриптор</a:t>
            </a:r>
            <a:endParaRPr b="0" lang="en-US" sz="1800" strike="noStrike" u="none">
              <a:solidFill>
                <a:srgbClr val="000000"/>
              </a:solidFill>
              <a:uFillTx/>
              <a:latin typeface="Calibri"/>
            </a:endParaRPr>
          </a:p>
        </p:txBody>
      </p:sp>
      <p:sp>
        <p:nvSpPr>
          <p:cNvPr id="85" name="TextBox 1"/>
          <p:cNvSpPr/>
          <p:nvPr/>
        </p:nvSpPr>
        <p:spPr>
          <a:xfrm>
            <a:off x="1685880" y="1008000"/>
            <a:ext cx="925344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ea typeface="Arial"/>
              </a:rPr>
              <a:t>Топтық жұмыс</a:t>
            </a:r>
            <a:endParaRPr b="0" lang="en-US"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ea typeface="Arial"/>
              </a:rPr>
              <a:t>Photo-Brush графикалық редакторының негізгі құралдарының атауларын жаз</a:t>
            </a:r>
            <a:endParaRPr b="0" lang="en-US"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uFillTx/>
              <a:latin typeface="Calibri"/>
            </a:endParaRPr>
          </a:p>
        </p:txBody>
      </p:sp>
      <p:sp>
        <p:nvSpPr>
          <p:cNvPr id="86" name="TextBox 2"/>
          <p:cNvSpPr/>
          <p:nvPr/>
        </p:nvSpPr>
        <p:spPr>
          <a:xfrm>
            <a:off x="1133640" y="5200560"/>
            <a:ext cx="5589360" cy="91692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векторлық графикалық редактордың құралдарын анықтайды;</a:t>
            </a:r>
            <a:endParaRPr b="0" lang="en-US" sz="1800" strike="noStrike" u="none">
              <a:solidFill>
                <a:srgbClr val="000000"/>
              </a:solidFill>
              <a:uFillTx/>
              <a:latin typeface="Calibri"/>
            </a:endParaRPr>
          </a:p>
          <a:p>
            <a:pPr marL="285840" indent="-28584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құралдардың қызметін салыстырады</a:t>
            </a:r>
            <a:endParaRPr b="0" lang="en-US" sz="1800" strike="noStrike" u="none">
              <a:solidFill>
                <a:srgbClr val="000000"/>
              </a:solidFill>
              <a:uFillTx/>
              <a:latin typeface="Calibri"/>
            </a:endParaRPr>
          </a:p>
        </p:txBody>
      </p:sp>
      <p:pic>
        <p:nvPicPr>
          <p:cNvPr id="87" name="Рисунок 1" descr=""/>
          <p:cNvPicPr/>
          <p:nvPr/>
        </p:nvPicPr>
        <p:blipFill>
          <a:blip r:embed="rId2"/>
          <a:srcRect l="4701" t="74114" r="11250" b="7451"/>
          <a:stretch/>
        </p:blipFill>
        <p:spPr>
          <a:xfrm>
            <a:off x="746280" y="2631960"/>
            <a:ext cx="10193040" cy="185256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5771</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en-US</dc:language>
  <cp:lastModifiedBy>Admin</cp:lastModifiedBy>
  <cp:lastPrinted>2020-03-24T14:36:16Z</cp:lastPrinted>
  <dcterms:modified xsi:type="dcterms:W3CDTF">2020-10-19T09:05:44Z</dcterms:modified>
  <cp:revision>433</cp:revision>
  <dc:subject/>
  <dc:title>Презентация PowerPoint</dc:title>
</cp:coreProperties>
</file>