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19"/>
  </p:notesMasterIdLst>
  <p:sldIdLst>
    <p:sldId id="260" r:id="rId2"/>
    <p:sldId id="266" r:id="rId3"/>
    <p:sldId id="286" r:id="rId4"/>
    <p:sldId id="261" r:id="rId5"/>
    <p:sldId id="271" r:id="rId6"/>
    <p:sldId id="285" r:id="rId7"/>
    <p:sldId id="277" r:id="rId8"/>
    <p:sldId id="273" r:id="rId9"/>
    <p:sldId id="297" r:id="rId10"/>
    <p:sldId id="288" r:id="rId11"/>
    <p:sldId id="298" r:id="rId12"/>
    <p:sldId id="262" r:id="rId13"/>
    <p:sldId id="290" r:id="rId14"/>
    <p:sldId id="289" r:id="rId15"/>
    <p:sldId id="292" r:id="rId16"/>
    <p:sldId id="291" r:id="rId17"/>
    <p:sldId id="29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FE2FF"/>
    <a:srgbClr val="D9F5FF"/>
    <a:srgbClr val="71DAFF"/>
    <a:srgbClr val="A3E7FF"/>
    <a:srgbClr val="17A95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3755" autoAdjust="0"/>
  </p:normalViewPr>
  <p:slideViewPr>
    <p:cSldViewPr snapToGrid="0">
      <p:cViewPr varScale="1">
        <p:scale>
          <a:sx n="68" d="100"/>
          <a:sy n="68" d="100"/>
        </p:scale>
        <p:origin x="-135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EF6D9-74BC-48B3-A980-D9C78563F1C8}" type="datetimeFigureOut">
              <a:rPr lang="ru-RU" smtClean="0"/>
              <a:pPr/>
              <a:t>24.07.2020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3B2B0-5123-4112-9DAB-FEF64EAB8535}" type="slidenum">
              <a:rPr lang="ru-RU" smtClean="0"/>
              <a:pPr/>
              <a:t>‹#›</a:t>
            </a:fld>
            <a:endParaRPr lang="ru-RU"/>
          </a:p>
        </p:txBody>
      </p:sp>
    </p:spTree>
    <p:extLst>
      <p:ext uri="{BB962C8B-B14F-4D97-AF65-F5344CB8AC3E}">
        <p14:creationId xmlns:p14="http://schemas.microsoft.com/office/powerpoint/2010/main" xmlns="" val="76116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5</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79157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7</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403667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3b27b5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3b27b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8617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3b27b5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3b27b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8617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10</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387276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11</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387276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13</a:t>
            </a:fld>
            <a:endParaRPr lang="en-US" altLang="x-none"/>
          </a:p>
        </p:txBody>
      </p:sp>
      <p:sp>
        <p:nvSpPr>
          <p:cNvPr id="6145" name="Text Box 1"/>
          <p:cNvSpPr txBox="1">
            <a:spLocks noGrp="1" noRot="1" noChangeAspect="1" noChangeArrowheads="1"/>
          </p:cNvSpPr>
          <p:nvPr>
            <p:ph type="sldImg"/>
          </p:nvPr>
        </p:nvSpPr>
        <p:spPr bwMode="auto">
          <a:xfrm>
            <a:off x="1371600" y="1143000"/>
            <a:ext cx="41132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xmlns="" val="3156196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33b27b56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33b27b5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16746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00000000-1234-1234-1234-123412341234}"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8038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767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26770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375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3451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7420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5005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78669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3460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Пустой лист">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31645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6814740"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4857194"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2899648"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942102" y="1962616"/>
            <a:ext cx="1390783" cy="1851103"/>
          </a:xfrm>
          <a:prstGeom prst="ellipse">
            <a:avLst/>
          </a:prstGeom>
          <a:solidFill>
            <a:schemeClr val="bg1">
              <a:lumMod val="95000"/>
            </a:schemeClr>
          </a:solidFill>
        </p:spPr>
        <p:txBody>
          <a:bodyPr>
            <a:normAutofit/>
          </a:bodyPr>
          <a:lstStyle>
            <a:lvl1pPr>
              <a:defRPr sz="750" b="0" i="0">
                <a:latin typeface="Open Sans Light" charset="0"/>
                <a:ea typeface="Open Sans Light" charset="0"/>
                <a:cs typeface="Open Sans Light" charset="0"/>
              </a:defRPr>
            </a:lvl1pPr>
          </a:lstStyle>
          <a:p>
            <a:endParaRPr lang="en-US" dirty="0"/>
          </a:p>
        </p:txBody>
      </p:sp>
    </p:spTree>
    <p:extLst>
      <p:ext uri="{BB962C8B-B14F-4D97-AF65-F5344CB8AC3E}">
        <p14:creationId xmlns:p14="http://schemas.microsoft.com/office/powerpoint/2010/main" xmlns="" val="5917093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pPr/>
              <a:t>‹#›</a:t>
            </a:fld>
            <a:endParaRPr lang="en-US" dirty="0"/>
          </a:p>
        </p:txBody>
      </p:sp>
    </p:spTree>
    <p:extLst>
      <p:ext uri="{BB962C8B-B14F-4D97-AF65-F5344CB8AC3E}">
        <p14:creationId xmlns:p14="http://schemas.microsoft.com/office/powerpoint/2010/main" xmlns="" val="543533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xmlns="" val="1636429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3" name="Google Shape;128;p34"/>
          <p:cNvPicPr preferRelativeResize="0"/>
          <p:nvPr userDrawn="1"/>
        </p:nvPicPr>
        <p:blipFill rotWithShape="1">
          <a:blip r:embed="rId2" cstate="print">
            <a:alphaModFix/>
          </a:blip>
          <a:srcRect l="34028" r="11059"/>
          <a:stretch/>
        </p:blipFill>
        <p:spPr>
          <a:xfrm>
            <a:off x="4298479" y="93"/>
            <a:ext cx="4845521" cy="6857814"/>
          </a:xfrm>
          <a:prstGeom prst="rect">
            <a:avLst/>
          </a:prstGeom>
          <a:noFill/>
          <a:ln>
            <a:noFill/>
          </a:ln>
        </p:spPr>
      </p:pic>
      <p:pic>
        <p:nvPicPr>
          <p:cNvPr id="5" name="Google Shape;131;p34"/>
          <p:cNvPicPr preferRelativeResize="0"/>
          <p:nvPr userDrawn="1"/>
        </p:nvPicPr>
        <p:blipFill>
          <a:blip r:embed="rId3" cstate="print">
            <a:extLst>
              <a:ext uri="{28A0092B-C50C-407E-A947-70E740481C1C}">
                <a14:useLocalDpi xmlns:a14="http://schemas.microsoft.com/office/drawing/2010/main" xmlns="" val="0"/>
              </a:ext>
            </a:extLst>
          </a:blip>
          <a:stretch>
            <a:fillRect/>
          </a:stretch>
        </p:blipFill>
        <p:spPr>
          <a:xfrm>
            <a:off x="787623" y="1055507"/>
            <a:ext cx="2918635" cy="4814922"/>
          </a:xfrm>
          <a:prstGeom prst="rect">
            <a:avLst/>
          </a:prstGeom>
          <a:noFill/>
          <a:ln>
            <a:noFill/>
          </a:ln>
        </p:spPr>
      </p:pic>
      <p:sp>
        <p:nvSpPr>
          <p:cNvPr id="6" name="Title 1"/>
          <p:cNvSpPr>
            <a:spLocks noGrp="1"/>
          </p:cNvSpPr>
          <p:nvPr>
            <p:ph type="title" hasCustomPrompt="1"/>
          </p:nvPr>
        </p:nvSpPr>
        <p:spPr>
          <a:xfrm>
            <a:off x="4877369" y="682388"/>
            <a:ext cx="3792372" cy="5100954"/>
          </a:xfrm>
          <a:effectLst>
            <a:outerShdw blurRad="50800" dist="38100" dir="5400000" algn="t" rotWithShape="0">
              <a:prstClr val="black">
                <a:alpha val="40000"/>
              </a:prstClr>
            </a:outerShdw>
          </a:effectLst>
        </p:spPr>
        <p:txBody>
          <a:bodyPr>
            <a:normAutofit/>
          </a:bodyPr>
          <a:lstStyle>
            <a:lvl1pPr algn="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xmlns="" val="12394942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Цели урока 1">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08810" y="191382"/>
            <a:ext cx="671033" cy="895361"/>
          </a:xfrm>
          <a:prstGeom prst="rect">
            <a:avLst/>
          </a:prstGeom>
        </p:spPr>
      </p:pic>
      <p:sp>
        <p:nvSpPr>
          <p:cNvPr id="14" name="Текст 13"/>
          <p:cNvSpPr>
            <a:spLocks noGrp="1"/>
          </p:cNvSpPr>
          <p:nvPr>
            <p:ph type="body" sz="quarter" idx="10"/>
          </p:nvPr>
        </p:nvSpPr>
        <p:spPr>
          <a:xfrm>
            <a:off x="970313" y="2167244"/>
            <a:ext cx="7059689" cy="3847608"/>
          </a:xfrm>
        </p:spPr>
        <p:txBody>
          <a:bodyPr>
            <a:normAutofit/>
          </a:bodyPr>
          <a:lstStyle>
            <a:lvl1pPr marL="342900" indent="-342900">
              <a:buFont typeface="Arial" panose="020B0604020202020204" pitchFamily="34" charset="0"/>
              <a:buChar char="•"/>
              <a:defRPr sz="1800" b="0"/>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p>
          <a:p>
            <a:pPr lvl="0"/>
            <a:r>
              <a:rPr lang="ru-RU" dirty="0" smtClean="0"/>
              <a:t>Второй уровень</a:t>
            </a:r>
          </a:p>
          <a:p>
            <a:pPr lvl="0"/>
            <a:r>
              <a:rPr lang="ru-RU" dirty="0" smtClean="0"/>
              <a:t>Третий уровень</a:t>
            </a:r>
          </a:p>
          <a:p>
            <a:pPr lvl="0"/>
            <a:r>
              <a:rPr lang="ru-RU" dirty="0" smtClean="0"/>
              <a:t>Четвертый уровень</a:t>
            </a:r>
          </a:p>
          <a:p>
            <a:pPr lvl="0"/>
            <a:r>
              <a:rPr lang="ru-RU" dirty="0" smtClean="0"/>
              <a:t>Пятый уровень</a:t>
            </a:r>
            <a:endParaRPr lang="ru-RU" dirty="0"/>
          </a:p>
        </p:txBody>
      </p:sp>
      <p:sp>
        <p:nvSpPr>
          <p:cNvPr id="15" name="Текст 13"/>
          <p:cNvSpPr>
            <a:spLocks noGrp="1"/>
          </p:cNvSpPr>
          <p:nvPr>
            <p:ph type="body" sz="quarter" idx="11"/>
          </p:nvPr>
        </p:nvSpPr>
        <p:spPr>
          <a:xfrm>
            <a:off x="970313" y="1543788"/>
            <a:ext cx="7059689"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Tree>
    <p:extLst>
      <p:ext uri="{BB962C8B-B14F-4D97-AF65-F5344CB8AC3E}">
        <p14:creationId xmlns:p14="http://schemas.microsoft.com/office/powerpoint/2010/main" xmlns="" val="248470474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Страница с текстом">
    <p:spTree>
      <p:nvGrpSpPr>
        <p:cNvPr id="1" name=""/>
        <p:cNvGrpSpPr/>
        <p:nvPr/>
      </p:nvGrpSpPr>
      <p:grpSpPr>
        <a:xfrm>
          <a:off x="0" y="0"/>
          <a:ext cx="0" cy="0"/>
          <a:chOff x="0" y="0"/>
          <a:chExt cx="0" cy="0"/>
        </a:xfrm>
      </p:grpSpPr>
      <p:pic>
        <p:nvPicPr>
          <p:cNvPr id="7" name="Google Shape;137;p35"/>
          <p:cNvPicPr preferRelativeResize="0"/>
          <p:nvPr userDrawn="1"/>
        </p:nvPicPr>
        <p:blipFill rotWithShape="1">
          <a:blip r:embed="rId2" cstate="print">
            <a:alphaModFix/>
          </a:blip>
          <a:srcRect t="19517" b="68395"/>
          <a:stretch/>
        </p:blipFill>
        <p:spPr>
          <a:xfrm>
            <a:off x="-1" y="0"/>
            <a:ext cx="9144001" cy="829202"/>
          </a:xfrm>
          <a:prstGeom prst="rect">
            <a:avLst/>
          </a:prstGeom>
          <a:noFill/>
          <a:ln>
            <a:noFill/>
          </a:ln>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08810" y="191382"/>
            <a:ext cx="671033" cy="895361"/>
          </a:xfrm>
          <a:prstGeom prst="rect">
            <a:avLst/>
          </a:prstGeom>
        </p:spPr>
      </p:pic>
      <p:sp>
        <p:nvSpPr>
          <p:cNvPr id="9" name="Title 1"/>
          <p:cNvSpPr>
            <a:spLocks noGrp="1"/>
          </p:cNvSpPr>
          <p:nvPr>
            <p:ph type="title" hasCustomPrompt="1"/>
          </p:nvPr>
        </p:nvSpPr>
        <p:spPr>
          <a:xfrm>
            <a:off x="940378" y="1"/>
            <a:ext cx="7886700" cy="829202"/>
          </a:xfrm>
          <a:effectLst>
            <a:outerShdw blurRad="50800" dist="38100" dir="5400000" algn="t" rotWithShape="0">
              <a:prstClr val="black">
                <a:alpha val="40000"/>
              </a:prstClr>
            </a:outerShdw>
          </a:effectLst>
        </p:spPr>
        <p:txBody>
          <a:bodyPr>
            <a:normAutofit/>
          </a:bodyPr>
          <a:lstStyle>
            <a:lvl1pPr>
              <a:defRPr sz="1800" b="1" i="0" baseline="0">
                <a:solidFill>
                  <a:schemeClr val="bg1"/>
                </a:solidFill>
              </a:defRPr>
            </a:lvl1pPr>
          </a:lstStyle>
          <a:p>
            <a:r>
              <a:rPr lang="ru-RU" dirty="0" smtClean="0"/>
              <a:t>Заголовок</a:t>
            </a:r>
            <a:endParaRPr lang="en-US" dirty="0"/>
          </a:p>
        </p:txBody>
      </p:sp>
      <p:sp>
        <p:nvSpPr>
          <p:cNvPr id="10" name="Текст 13"/>
          <p:cNvSpPr>
            <a:spLocks noGrp="1"/>
          </p:cNvSpPr>
          <p:nvPr>
            <p:ph type="body" sz="quarter" idx="10" hasCustomPrompt="1"/>
          </p:nvPr>
        </p:nvSpPr>
        <p:spPr>
          <a:xfrm>
            <a:off x="970312" y="2167244"/>
            <a:ext cx="7075043" cy="3847608"/>
          </a:xfrm>
        </p:spPr>
        <p:txBody>
          <a:bodyPr>
            <a:normAutofit/>
          </a:bodyPr>
          <a:lstStyle>
            <a:lvl1pPr marL="0" indent="0">
              <a:lnSpc>
                <a:spcPct val="100000"/>
              </a:lnSpc>
              <a:buFont typeface="Arial" panose="020B0604020202020204" pitchFamily="34" charset="0"/>
              <a:buNone/>
              <a:defRPr sz="1350" b="0" baseline="0"/>
            </a:lvl1pPr>
            <a:lvl2pPr marL="342900" indent="0">
              <a:buNone/>
              <a:defRPr/>
            </a:lvl2pPr>
            <a:lvl3pPr marL="685800" indent="0">
              <a:buNone/>
              <a:defRPr/>
            </a:lvl3pPr>
            <a:lvl4pPr marL="1028700" indent="0">
              <a:buNone/>
              <a:defRPr/>
            </a:lvl4pPr>
            <a:lvl5pPr marL="1371600" indent="0">
              <a:buNone/>
              <a:defRPr/>
            </a:lvl5pPr>
          </a:lstStyle>
          <a:p>
            <a:pPr lvl="0"/>
            <a:r>
              <a:rPr lang="en-US" b="1" dirty="0" smtClean="0"/>
              <a:t>Lorem Ipsum</a:t>
            </a:r>
            <a:r>
              <a:rPr lang="en-US" dirty="0" smtClean="0"/>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smtClean="0"/>
              <a:t>popularised</a:t>
            </a:r>
            <a:r>
              <a:rPr lang="en-US" dirty="0" smtClean="0"/>
              <a:t> in the 1960s with the release of </a:t>
            </a:r>
            <a:r>
              <a:rPr lang="en-US" dirty="0" err="1" smtClean="0"/>
              <a:t>Letraset</a:t>
            </a:r>
            <a:r>
              <a:rPr lang="en-US" dirty="0" smtClean="0"/>
              <a:t> sheets containing Lorem Ipsum passages, and more recently with desktop publishing software like Aldus PageMaker including versions of Lorem Ipsum.</a:t>
            </a:r>
            <a:endParaRPr lang="ru-RU" dirty="0"/>
          </a:p>
        </p:txBody>
      </p:sp>
      <p:sp>
        <p:nvSpPr>
          <p:cNvPr id="11" name="Текст 13"/>
          <p:cNvSpPr>
            <a:spLocks noGrp="1"/>
          </p:cNvSpPr>
          <p:nvPr>
            <p:ph type="body" sz="quarter" idx="11"/>
          </p:nvPr>
        </p:nvSpPr>
        <p:spPr>
          <a:xfrm>
            <a:off x="970312" y="1543788"/>
            <a:ext cx="7075043" cy="623455"/>
          </a:xfrm>
        </p:spPr>
        <p:txBody>
          <a:bodyPr/>
          <a:lstStyle>
            <a:lvl1pPr marL="0" indent="0">
              <a:buFont typeface="Arial" panose="020B0604020202020204" pitchFamily="34" charset="0"/>
              <a:buNone/>
              <a:defRPr sz="1800" b="1"/>
            </a:lvl1pPr>
            <a:lvl2pPr marL="342900" indent="0">
              <a:buNone/>
              <a:defRPr/>
            </a:lvl2pPr>
            <a:lvl3pPr marL="685800" indent="0">
              <a:buNone/>
              <a:defRPr/>
            </a:lvl3pPr>
            <a:lvl4pPr marL="1028700" indent="0">
              <a:buNone/>
              <a:defRPr/>
            </a:lvl4pPr>
            <a:lvl5pPr marL="1371600" indent="0">
              <a:buNone/>
              <a:defRPr/>
            </a:lvl5pPr>
          </a:lstStyle>
          <a:p>
            <a:pPr lvl="0"/>
            <a:r>
              <a:rPr lang="ru-RU" dirty="0" smtClean="0"/>
              <a:t>Образец текста</a:t>
            </a:r>
            <a:endParaRPr lang="ru-RU" dirty="0"/>
          </a:p>
        </p:txBody>
      </p:sp>
    </p:spTree>
    <p:extLst>
      <p:ext uri="{BB962C8B-B14F-4D97-AF65-F5344CB8AC3E}">
        <p14:creationId xmlns:p14="http://schemas.microsoft.com/office/powerpoint/2010/main" xmlns="" val="3723088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6904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378446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2416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4953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3336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944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7/24/2020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1968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5"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7/24/2020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9763852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733" r:id="rId21"/>
    <p:sldLayoutId id="2147483650" r:id="rId22"/>
    <p:sldLayoutId id="2147483721" r:id="rId23"/>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yOKZ3LHvT8"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Прямоугольник 5"/>
          <p:cNvSpPr/>
          <p:nvPr/>
        </p:nvSpPr>
        <p:spPr>
          <a:xfrm>
            <a:off x="1042728" y="885373"/>
            <a:ext cx="7417730" cy="1574277"/>
          </a:xfrm>
          <a:prstGeom prst="rect">
            <a:avLst/>
          </a:prstGeom>
        </p:spPr>
        <p:txBody>
          <a:bodyPr wrap="square">
            <a:spAutoFit/>
          </a:bodyPr>
          <a:lstStyle/>
          <a:p>
            <a:pPr>
              <a:lnSpc>
                <a:spcPct val="107000"/>
              </a:lnSpc>
              <a:spcAft>
                <a:spcPts val="600"/>
              </a:spcAft>
            </a:pPr>
            <a:r>
              <a:rPr lang="kk-KZ"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Бөлім тақырыбы:</a:t>
            </a:r>
            <a:br>
              <a:rPr lang="kk-KZ" sz="3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r>
              <a:rPr lang="kk-KZ" sz="30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Мәдениет</a:t>
            </a:r>
            <a:r>
              <a:rPr lang="kk-KZ" sz="3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тіл және қарым-қатынас</a:t>
            </a:r>
            <a:br>
              <a:rPr lang="kk-KZ" sz="3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ru-RU" sz="3000" b="1" i="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042728" y="2771937"/>
            <a:ext cx="7417729" cy="1384995"/>
          </a:xfrm>
          <a:prstGeom prst="rect">
            <a:avLst/>
          </a:prstGeom>
        </p:spPr>
        <p:txBody>
          <a:bodyPr wrap="square">
            <a:spAutoFit/>
          </a:bodyPr>
          <a:lstStyle/>
          <a:p>
            <a:pPr>
              <a:lnSpc>
                <a:spcPct val="150000"/>
              </a:lnSpc>
            </a:pPr>
            <a:r>
              <a:rPr lang="kk-KZ" sz="2800" b="1" dirty="0">
                <a:solidFill>
                  <a:srgbClr val="FF0000"/>
                </a:solidFill>
                <a:latin typeface="Times New Roman" panose="02020603050405020304" pitchFamily="18" charset="0"/>
                <a:ea typeface="Calibri" panose="020F0502020204030204" pitchFamily="34" charset="0"/>
              </a:rPr>
              <a:t>Сабақтың тақырыбы</a:t>
            </a:r>
            <a:r>
              <a:rPr lang="kk-KZ" sz="2800" b="1" dirty="0" smtClean="0">
                <a:solidFill>
                  <a:srgbClr val="FF0000"/>
                </a:solidFill>
                <a:latin typeface="Times New Roman" panose="02020603050405020304" pitchFamily="18" charset="0"/>
                <a:ea typeface="Calibri" panose="020F0502020204030204" pitchFamily="34" charset="0"/>
              </a:rPr>
              <a:t>: </a:t>
            </a:r>
          </a:p>
          <a:p>
            <a:pPr>
              <a:lnSpc>
                <a:spcPct val="150000"/>
              </a:lnSpc>
            </a:pPr>
            <a:r>
              <a:rPr lang="kk-KZ" sz="2800" b="1" dirty="0" smtClean="0">
                <a:solidFill>
                  <a:srgbClr val="002060"/>
                </a:solidFill>
                <a:latin typeface="Times New Roman" panose="02020603050405020304" pitchFamily="18" charset="0"/>
                <a:ea typeface="Calibri" panose="020F0502020204030204" pitchFamily="34" charset="0"/>
              </a:rPr>
              <a:t>		Телефонмен сөйлесу әдебі </a:t>
            </a:r>
            <a:endParaRPr lang="kk-KZ" sz="2800" b="1" dirty="0">
              <a:solidFill>
                <a:srgbClr val="002060"/>
              </a:solidFill>
              <a:latin typeface="Times New Roman" panose="02020603050405020304" pitchFamily="18" charset="0"/>
              <a:ea typeface="Calibri" panose="020F0502020204030204" pitchFamily="34" charset="0"/>
            </a:endParaRPr>
          </a:p>
        </p:txBody>
      </p:sp>
      <p:sp>
        <p:nvSpPr>
          <p:cNvPr id="8" name="Прямоугольник 7"/>
          <p:cNvSpPr/>
          <p:nvPr/>
        </p:nvSpPr>
        <p:spPr>
          <a:xfrm>
            <a:off x="6977359" y="5233421"/>
            <a:ext cx="1483098" cy="738664"/>
          </a:xfrm>
          <a:prstGeom prst="rect">
            <a:avLst/>
          </a:prstGeom>
        </p:spPr>
        <p:txBody>
          <a:bodyPr wrap="none">
            <a:spAutoFit/>
          </a:bodyPr>
          <a:lstStyle/>
          <a:p>
            <a:pPr algn="ctr"/>
            <a:r>
              <a:rPr lang="kk-KZ" sz="2100" b="1" dirty="0">
                <a:solidFill>
                  <a:srgbClr val="002060"/>
                </a:solidFill>
                <a:latin typeface="Times New Roman" panose="02020603050405020304" pitchFamily="18" charset="0"/>
                <a:ea typeface="Calibri" panose="020F0502020204030204" pitchFamily="34" charset="0"/>
              </a:rPr>
              <a:t>Қазақ тілі </a:t>
            </a:r>
            <a:endParaRPr lang="ru-RU" sz="2100" b="1" dirty="0">
              <a:solidFill>
                <a:srgbClr val="002060"/>
              </a:solidFill>
            </a:endParaRPr>
          </a:p>
          <a:p>
            <a:pPr algn="ctr"/>
            <a:r>
              <a:rPr lang="kk-KZ" sz="2100" b="1" dirty="0">
                <a:solidFill>
                  <a:srgbClr val="002060"/>
                </a:solidFill>
                <a:latin typeface="Times New Roman" panose="02020603050405020304" pitchFamily="18" charset="0"/>
                <a:ea typeface="Calibri" panose="020F0502020204030204" pitchFamily="34" charset="0"/>
              </a:rPr>
              <a:t>5-сынып </a:t>
            </a:r>
            <a:endParaRPr lang="ru-RU" sz="2100" b="1" dirty="0">
              <a:solidFill>
                <a:srgbClr val="002060"/>
              </a:solidFill>
            </a:endParaRPr>
          </a:p>
        </p:txBody>
      </p:sp>
    </p:spTree>
    <p:extLst>
      <p:ext uri="{BB962C8B-B14F-4D97-AF65-F5344CB8AC3E}">
        <p14:creationId xmlns:p14="http://schemas.microsoft.com/office/powerpoint/2010/main" xmlns="" val="290284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1127335" y="766903"/>
            <a:ext cx="7045994" cy="4832092"/>
          </a:xfrm>
          <a:prstGeom prst="rect">
            <a:avLst/>
          </a:prstGeom>
        </p:spPr>
        <p:txBody>
          <a:bodyPr wrap="square">
            <a:spAutoFit/>
          </a:bodyPr>
          <a:lstStyle/>
          <a:p>
            <a:pPr lvl="0" algn="just" defTabSz="914400"/>
            <a:r>
              <a:rPr lang="kk-KZ" sz="2200" b="1" dirty="0" smtClean="0">
                <a:latin typeface="Times New Roman" panose="02020603050405020304" pitchFamily="18" charset="0"/>
              </a:rPr>
              <a:t>4. </a:t>
            </a:r>
            <a:r>
              <a:rPr lang="kk-KZ" sz="2200" b="1" i="1" dirty="0">
                <a:latin typeface="Times New Roman" panose="02020603050405020304" pitchFamily="18" charset="0"/>
              </a:rPr>
              <a:t>Телефонмен сөйлесуде тыйым салынатын іс-әрекет</a:t>
            </a:r>
          </a:p>
          <a:p>
            <a:pPr lvl="0" algn="just" defTabSz="914400"/>
            <a:r>
              <a:rPr lang="kk-KZ" sz="2200" dirty="0">
                <a:solidFill>
                  <a:prstClr val="black"/>
                </a:solidFill>
                <a:latin typeface="Times New Roman" panose="02020603050405020304" pitchFamily="18" charset="0"/>
              </a:rPr>
              <a:t>А) амандасқаннан кейін кім екеніңізді атау</a:t>
            </a:r>
          </a:p>
          <a:p>
            <a:pPr lvl="0" algn="just" defTabSz="914400"/>
            <a:r>
              <a:rPr lang="kk-KZ" sz="2200" dirty="0">
                <a:solidFill>
                  <a:prstClr val="black"/>
                </a:solidFill>
                <a:latin typeface="Times New Roman" panose="02020603050405020304" pitchFamily="18" charset="0"/>
              </a:rPr>
              <a:t>В) «үйдесіз бе?» деп сұрау</a:t>
            </a:r>
          </a:p>
          <a:p>
            <a:pPr lvl="0" algn="just" defTabSz="914400"/>
            <a:r>
              <a:rPr lang="kk-KZ" sz="2200" dirty="0">
                <a:solidFill>
                  <a:prstClr val="black"/>
                </a:solidFill>
                <a:latin typeface="Times New Roman" panose="02020603050405020304" pitchFamily="18" charset="0"/>
              </a:rPr>
              <a:t>С) қонаққа келетініңізді алдын ала </a:t>
            </a:r>
            <a:r>
              <a:rPr lang="kk-KZ" sz="2200" dirty="0" smtClean="0">
                <a:solidFill>
                  <a:prstClr val="black"/>
                </a:solidFill>
                <a:latin typeface="Times New Roman" panose="02020603050405020304" pitchFamily="18" charset="0"/>
              </a:rPr>
              <a:t>ескерту</a:t>
            </a:r>
            <a:endParaRPr lang="kk-KZ" sz="2200" dirty="0">
              <a:solidFill>
                <a:srgbClr val="FF0000"/>
              </a:solidFill>
              <a:latin typeface="Times New Roman" panose="02020603050405020304" pitchFamily="18" charset="0"/>
            </a:endParaRPr>
          </a:p>
          <a:p>
            <a:pPr lvl="0" algn="just" defTabSz="914400"/>
            <a:r>
              <a:rPr lang="kk-KZ" sz="2200" b="1" dirty="0" smtClean="0">
                <a:latin typeface="Times New Roman" panose="02020603050405020304" pitchFamily="18" charset="0"/>
              </a:rPr>
              <a:t>5. </a:t>
            </a:r>
            <a:r>
              <a:rPr lang="kk-KZ" sz="2200" b="1" i="1" dirty="0">
                <a:latin typeface="Times New Roman" panose="02020603050405020304" pitchFamily="18" charset="0"/>
              </a:rPr>
              <a:t>Телефонның пайда болу тарихы. Мәтін құрылымының қай бөлігіне жатады?</a:t>
            </a:r>
          </a:p>
          <a:p>
            <a:pPr lvl="0" algn="just" defTabSz="914400"/>
            <a:r>
              <a:rPr lang="kk-KZ" sz="2200" dirty="0">
                <a:solidFill>
                  <a:prstClr val="black"/>
                </a:solidFill>
                <a:latin typeface="Times New Roman" panose="02020603050405020304" pitchFamily="18" charset="0"/>
              </a:rPr>
              <a:t>А) кіріспе</a:t>
            </a:r>
          </a:p>
          <a:p>
            <a:pPr lvl="0" algn="just" defTabSz="914400"/>
            <a:r>
              <a:rPr lang="kk-KZ" sz="2200" dirty="0">
                <a:solidFill>
                  <a:prstClr val="black"/>
                </a:solidFill>
                <a:latin typeface="Times New Roman" panose="02020603050405020304" pitchFamily="18" charset="0"/>
              </a:rPr>
              <a:t>В) негізгі</a:t>
            </a:r>
          </a:p>
          <a:p>
            <a:pPr lvl="0" algn="just" defTabSz="914400"/>
            <a:r>
              <a:rPr lang="kk-KZ" sz="2200" dirty="0">
                <a:solidFill>
                  <a:prstClr val="black"/>
                </a:solidFill>
                <a:latin typeface="Times New Roman" panose="02020603050405020304" pitchFamily="18" charset="0"/>
              </a:rPr>
              <a:t>С) қорытынды </a:t>
            </a:r>
          </a:p>
          <a:p>
            <a:pPr lvl="0" algn="just" defTabSz="914400"/>
            <a:r>
              <a:rPr lang="kk-KZ" sz="2200" b="1" dirty="0" smtClean="0">
                <a:latin typeface="Times New Roman" panose="02020603050405020304" pitchFamily="18" charset="0"/>
              </a:rPr>
              <a:t>6. </a:t>
            </a:r>
            <a:r>
              <a:rPr lang="kk-KZ" sz="2200" b="1" i="1" dirty="0">
                <a:latin typeface="Times New Roman" panose="02020603050405020304" pitchFamily="18" charset="0"/>
              </a:rPr>
              <a:t>Телефонмен сөйлесу әдебі. Мәтін құрылымының қай бөлігіне жатады?</a:t>
            </a:r>
          </a:p>
          <a:p>
            <a:pPr lvl="0" algn="just" defTabSz="914400"/>
            <a:r>
              <a:rPr lang="kk-KZ" sz="2200" dirty="0">
                <a:solidFill>
                  <a:prstClr val="black"/>
                </a:solidFill>
                <a:latin typeface="Times New Roman" panose="02020603050405020304" pitchFamily="18" charset="0"/>
              </a:rPr>
              <a:t>А) кіріспе</a:t>
            </a:r>
          </a:p>
          <a:p>
            <a:pPr lvl="0" algn="just" defTabSz="914400"/>
            <a:r>
              <a:rPr lang="kk-KZ" sz="2200" dirty="0">
                <a:solidFill>
                  <a:prstClr val="black"/>
                </a:solidFill>
                <a:latin typeface="Times New Roman" panose="02020603050405020304" pitchFamily="18" charset="0"/>
              </a:rPr>
              <a:t>В) негізгі</a:t>
            </a:r>
          </a:p>
          <a:p>
            <a:pPr lvl="0" algn="just" defTabSz="914400"/>
            <a:r>
              <a:rPr lang="kk-KZ" sz="2200" dirty="0">
                <a:solidFill>
                  <a:prstClr val="black"/>
                </a:solidFill>
                <a:latin typeface="Times New Roman" panose="02020603050405020304" pitchFamily="18" charset="0"/>
              </a:rPr>
              <a:t>С) қорытынды </a:t>
            </a:r>
          </a:p>
        </p:txBody>
      </p:sp>
    </p:spTree>
    <p:extLst>
      <p:ext uri="{BB962C8B-B14F-4D97-AF65-F5344CB8AC3E}">
        <p14:creationId xmlns:p14="http://schemas.microsoft.com/office/powerpoint/2010/main" xmlns="" val="33481022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2591" y="1188934"/>
            <a:ext cx="7045994" cy="4832092"/>
          </a:xfrm>
          <a:prstGeom prst="rect">
            <a:avLst/>
          </a:prstGeom>
        </p:spPr>
        <p:txBody>
          <a:bodyPr wrap="square">
            <a:spAutoFit/>
          </a:bodyPr>
          <a:lstStyle/>
          <a:p>
            <a:pPr lvl="0" algn="just" defTabSz="914400"/>
            <a:r>
              <a:rPr lang="kk-KZ" sz="2200" b="1" dirty="0" smtClean="0">
                <a:latin typeface="Times New Roman" panose="02020603050405020304" pitchFamily="18" charset="0"/>
              </a:rPr>
              <a:t>4. </a:t>
            </a:r>
            <a:r>
              <a:rPr lang="kk-KZ" sz="2200" b="1" i="1" dirty="0" smtClean="0">
                <a:latin typeface="Times New Roman" panose="02020603050405020304" pitchFamily="18" charset="0"/>
              </a:rPr>
              <a:t>Телефонмен сөйлесуде тыйым салынатын іс-әрекет</a:t>
            </a:r>
          </a:p>
          <a:p>
            <a:pPr lvl="0" algn="just" defTabSz="914400"/>
            <a:r>
              <a:rPr lang="kk-KZ" sz="2200" dirty="0" smtClean="0">
                <a:solidFill>
                  <a:prstClr val="black"/>
                </a:solidFill>
                <a:latin typeface="Times New Roman" panose="02020603050405020304" pitchFamily="18" charset="0"/>
              </a:rPr>
              <a:t>А) амандасқаннан кейін кім екеніңізді атау</a:t>
            </a:r>
          </a:p>
          <a:p>
            <a:pPr lvl="0" algn="just" defTabSz="914400"/>
            <a:r>
              <a:rPr lang="kk-KZ" sz="2200" dirty="0" smtClean="0">
                <a:solidFill>
                  <a:srgbClr val="FF0000"/>
                </a:solidFill>
                <a:latin typeface="Times New Roman" panose="02020603050405020304" pitchFamily="18" charset="0"/>
              </a:rPr>
              <a:t>В) «үйдесіз бе?» деп сұрау</a:t>
            </a:r>
          </a:p>
          <a:p>
            <a:pPr lvl="0" algn="just" defTabSz="914400"/>
            <a:r>
              <a:rPr lang="kk-KZ" sz="2200" dirty="0" smtClean="0">
                <a:solidFill>
                  <a:prstClr val="black"/>
                </a:solidFill>
                <a:latin typeface="Times New Roman" panose="02020603050405020304" pitchFamily="18" charset="0"/>
              </a:rPr>
              <a:t>С) қонаққа келетініңізді алдын ала ескерту</a:t>
            </a:r>
            <a:endParaRPr lang="kk-KZ" sz="2200" dirty="0" smtClean="0">
              <a:solidFill>
                <a:srgbClr val="FF0000"/>
              </a:solidFill>
              <a:latin typeface="Times New Roman" panose="02020603050405020304" pitchFamily="18" charset="0"/>
            </a:endParaRPr>
          </a:p>
          <a:p>
            <a:pPr lvl="0" algn="just" defTabSz="914400"/>
            <a:r>
              <a:rPr lang="kk-KZ" sz="2200" b="1" dirty="0" smtClean="0">
                <a:latin typeface="Times New Roman" panose="02020603050405020304" pitchFamily="18" charset="0"/>
              </a:rPr>
              <a:t>5. </a:t>
            </a:r>
            <a:r>
              <a:rPr lang="kk-KZ" sz="2200" b="1" i="1" dirty="0" smtClean="0">
                <a:latin typeface="Times New Roman" panose="02020603050405020304" pitchFamily="18" charset="0"/>
              </a:rPr>
              <a:t>Телефонның пайда болу тарихы. Мәтін құрылымының қай бөлігіне жатады?</a:t>
            </a:r>
          </a:p>
          <a:p>
            <a:pPr lvl="0" algn="just" defTabSz="914400"/>
            <a:r>
              <a:rPr lang="kk-KZ" sz="2200" dirty="0" smtClean="0">
                <a:solidFill>
                  <a:srgbClr val="FF0000"/>
                </a:solidFill>
                <a:latin typeface="Times New Roman" panose="02020603050405020304" pitchFamily="18" charset="0"/>
              </a:rPr>
              <a:t>А) кіріспе</a:t>
            </a:r>
          </a:p>
          <a:p>
            <a:pPr lvl="0" algn="just" defTabSz="914400"/>
            <a:r>
              <a:rPr lang="kk-KZ" sz="2200" dirty="0" smtClean="0">
                <a:solidFill>
                  <a:prstClr val="black"/>
                </a:solidFill>
                <a:latin typeface="Times New Roman" panose="02020603050405020304" pitchFamily="18" charset="0"/>
              </a:rPr>
              <a:t>В) негізгі</a:t>
            </a:r>
          </a:p>
          <a:p>
            <a:pPr lvl="0" algn="just" defTabSz="914400"/>
            <a:r>
              <a:rPr lang="kk-KZ" sz="2200" dirty="0" smtClean="0">
                <a:solidFill>
                  <a:prstClr val="black"/>
                </a:solidFill>
                <a:latin typeface="Times New Roman" panose="02020603050405020304" pitchFamily="18" charset="0"/>
              </a:rPr>
              <a:t>С) қорытынды </a:t>
            </a:r>
          </a:p>
          <a:p>
            <a:pPr lvl="0" algn="just" defTabSz="914400"/>
            <a:r>
              <a:rPr lang="kk-KZ" sz="2200" b="1" dirty="0" smtClean="0">
                <a:latin typeface="Times New Roman" panose="02020603050405020304" pitchFamily="18" charset="0"/>
              </a:rPr>
              <a:t>6. </a:t>
            </a:r>
            <a:r>
              <a:rPr lang="kk-KZ" sz="2200" b="1" i="1" dirty="0" smtClean="0">
                <a:latin typeface="Times New Roman" panose="02020603050405020304" pitchFamily="18" charset="0"/>
              </a:rPr>
              <a:t>Телефонмен сөйлесу әдебі. Мәтін құрылымының қай бөлігіне жатады?</a:t>
            </a:r>
          </a:p>
          <a:p>
            <a:pPr lvl="0" algn="just" defTabSz="914400"/>
            <a:r>
              <a:rPr lang="kk-KZ" sz="2200" dirty="0" smtClean="0">
                <a:solidFill>
                  <a:prstClr val="black"/>
                </a:solidFill>
                <a:latin typeface="Times New Roman" panose="02020603050405020304" pitchFamily="18" charset="0"/>
              </a:rPr>
              <a:t>А) кіріспе</a:t>
            </a:r>
          </a:p>
          <a:p>
            <a:pPr lvl="0" algn="just" defTabSz="914400"/>
            <a:r>
              <a:rPr lang="kk-KZ" sz="2200" dirty="0" smtClean="0">
                <a:solidFill>
                  <a:srgbClr val="FF0000"/>
                </a:solidFill>
                <a:latin typeface="Times New Roman" panose="02020603050405020304" pitchFamily="18" charset="0"/>
              </a:rPr>
              <a:t>В) негізгі</a:t>
            </a:r>
          </a:p>
          <a:p>
            <a:pPr lvl="0" algn="just" defTabSz="914400"/>
            <a:r>
              <a:rPr lang="kk-KZ" sz="2200" dirty="0" smtClean="0">
                <a:solidFill>
                  <a:prstClr val="black"/>
                </a:solidFill>
                <a:latin typeface="Times New Roman" panose="02020603050405020304" pitchFamily="18" charset="0"/>
              </a:rPr>
              <a:t>С) қорытынды </a:t>
            </a:r>
            <a:endParaRPr lang="kk-KZ" sz="2200" dirty="0">
              <a:solidFill>
                <a:prstClr val="black"/>
              </a:solidFill>
              <a:latin typeface="Times New Roman" panose="02020603050405020304" pitchFamily="18" charset="0"/>
            </a:endParaRPr>
          </a:p>
        </p:txBody>
      </p:sp>
      <p:sp>
        <p:nvSpPr>
          <p:cNvPr id="3" name="Прямоугольник 2"/>
          <p:cNvSpPr/>
          <p:nvPr/>
        </p:nvSpPr>
        <p:spPr>
          <a:xfrm>
            <a:off x="1190046" y="599607"/>
            <a:ext cx="1940852" cy="461665"/>
          </a:xfrm>
          <a:prstGeom prst="rect">
            <a:avLst/>
          </a:prstGeom>
        </p:spPr>
        <p:txBody>
          <a:bodyPr wrap="none">
            <a:spAutoFit/>
          </a:bodyPr>
          <a:lstStyle/>
          <a:p>
            <a:r>
              <a:rPr lang="kk-KZ" sz="2400" dirty="0" smtClean="0">
                <a:solidFill>
                  <a:srgbClr val="FF0000"/>
                </a:solidFill>
                <a:latin typeface="Times New Roman" pitchFamily="18" charset="0"/>
                <a:cs typeface="Times New Roman" pitchFamily="18" charset="0"/>
              </a:rPr>
              <a:t>Өзіңді тексер</a:t>
            </a:r>
            <a:endParaRPr lang="ru-RU"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481022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964261" y="592633"/>
            <a:ext cx="6170830" cy="400110"/>
          </a:xfrm>
          <a:prstGeom prst="rect">
            <a:avLst/>
          </a:prstGeom>
        </p:spPr>
        <p:txBody>
          <a:bodyPr wrap="square">
            <a:spAutoFit/>
          </a:bodyPr>
          <a:lstStyle/>
          <a:p>
            <a:pPr>
              <a:spcAft>
                <a:spcPts val="600"/>
              </a:spcAft>
            </a:pPr>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ЕСКЕ ТҮСІР!</a:t>
            </a:r>
            <a:endPar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Скругленный прямоугольник 3"/>
          <p:cNvSpPr/>
          <p:nvPr/>
        </p:nvSpPr>
        <p:spPr>
          <a:xfrm>
            <a:off x="687168" y="1146631"/>
            <a:ext cx="7597851" cy="9005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400" b="1" dirty="0">
                <a:solidFill>
                  <a:srgbClr val="002060"/>
                </a:solidFill>
                <a:latin typeface="Times New Roman" panose="02020603050405020304" pitchFamily="18" charset="0"/>
                <a:cs typeface="Times New Roman" panose="02020603050405020304" pitchFamily="18" charset="0"/>
              </a:rPr>
              <a:t>Мәтін бойынша жоспар құру – </a:t>
            </a:r>
            <a:r>
              <a:rPr lang="kk-KZ" sz="2400" dirty="0">
                <a:solidFill>
                  <a:srgbClr val="002060"/>
                </a:solidFill>
                <a:latin typeface="Times New Roman" panose="02020603050405020304" pitchFamily="18" charset="0"/>
                <a:cs typeface="Times New Roman" panose="02020603050405020304" pitchFamily="18" charset="0"/>
              </a:rPr>
              <a:t>берілген мәтіннің ішіндегі ең мәнді, маңызды ойды, түйінін, дәнін </a:t>
            </a:r>
            <a:r>
              <a:rPr lang="kk-KZ" sz="2400" dirty="0" smtClean="0">
                <a:solidFill>
                  <a:srgbClr val="002060"/>
                </a:solidFill>
                <a:latin typeface="Times New Roman" panose="02020603050405020304" pitchFamily="18" charset="0"/>
                <a:cs typeface="Times New Roman" panose="02020603050405020304" pitchFamily="18" charset="0"/>
              </a:rPr>
              <a:t>табу.</a:t>
            </a:r>
            <a:endParaRPr lang="kk-KZ" sz="2400" dirty="0">
              <a:solidFill>
                <a:srgbClr val="002060"/>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177635" y="2317385"/>
            <a:ext cx="7176653" cy="6852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200" b="1" dirty="0">
                <a:solidFill>
                  <a:srgbClr val="002060"/>
                </a:solidFill>
                <a:latin typeface="Times New Roman" panose="02020603050405020304" pitchFamily="18" charset="0"/>
                <a:ea typeface="Calibri" panose="020F0502020204030204" pitchFamily="34" charset="0"/>
              </a:rPr>
              <a:t>Жай (қарапайым) жоспар </a:t>
            </a:r>
            <a:r>
              <a:rPr lang="kk-KZ" sz="2200" dirty="0">
                <a:solidFill>
                  <a:srgbClr val="002060"/>
                </a:solidFill>
                <a:latin typeface="Times New Roman" panose="02020603050405020304" pitchFamily="18" charset="0"/>
                <a:ea typeface="Calibri" panose="020F0502020204030204" pitchFamily="34" charset="0"/>
              </a:rPr>
              <a:t>– мәтіндегі маңызды бөлімдердің атауы.</a:t>
            </a:r>
            <a:endParaRPr lang="ru-RU" sz="2200" dirty="0">
              <a:solidFill>
                <a:srgbClr val="002060"/>
              </a:solidFill>
              <a:latin typeface="Calibri" panose="020F0502020204030204"/>
            </a:endParaRPr>
          </a:p>
        </p:txBody>
      </p:sp>
      <p:sp>
        <p:nvSpPr>
          <p:cNvPr id="6" name="Скругленный прямоугольник 5"/>
          <p:cNvSpPr/>
          <p:nvPr/>
        </p:nvSpPr>
        <p:spPr>
          <a:xfrm>
            <a:off x="1177635" y="3232569"/>
            <a:ext cx="7176653" cy="6852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200" b="1" dirty="0">
                <a:solidFill>
                  <a:srgbClr val="002060"/>
                </a:solidFill>
                <a:latin typeface="Times New Roman" panose="02020603050405020304" pitchFamily="18" charset="0"/>
                <a:ea typeface="Calibri" panose="020F0502020204030204" pitchFamily="34" charset="0"/>
              </a:rPr>
              <a:t>Күрделі  жоспар </a:t>
            </a:r>
            <a:r>
              <a:rPr lang="kk-KZ" sz="2200" dirty="0">
                <a:solidFill>
                  <a:srgbClr val="002060"/>
                </a:solidFill>
                <a:latin typeface="Times New Roman" panose="02020603050405020304" pitchFamily="18" charset="0"/>
                <a:ea typeface="Calibri" panose="020F0502020204030204" pitchFamily="34" charset="0"/>
              </a:rPr>
              <a:t>– мәтіндегі  маңызды бөлім атаулары мағыналық компоненттерімен бірге ұсынылады.</a:t>
            </a:r>
          </a:p>
        </p:txBody>
      </p:sp>
      <p:sp>
        <p:nvSpPr>
          <p:cNvPr id="7" name="Скругленный прямоугольник 6"/>
          <p:cNvSpPr/>
          <p:nvPr/>
        </p:nvSpPr>
        <p:spPr>
          <a:xfrm>
            <a:off x="1177635" y="4158694"/>
            <a:ext cx="7176653" cy="10071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defTabSz="914400"/>
            <a:r>
              <a:rPr lang="kk-KZ" sz="2200" b="1" dirty="0">
                <a:solidFill>
                  <a:srgbClr val="002060"/>
                </a:solidFill>
                <a:latin typeface="Times New Roman" panose="02020603050405020304" pitchFamily="18" charset="0"/>
                <a:ea typeface="Calibri" panose="020F0502020204030204" pitchFamily="34" charset="0"/>
              </a:rPr>
              <a:t>Тезистік  жоспар </a:t>
            </a:r>
            <a:r>
              <a:rPr lang="kk-KZ" sz="2200" dirty="0">
                <a:solidFill>
                  <a:srgbClr val="002060"/>
                </a:solidFill>
                <a:latin typeface="Times New Roman" panose="02020603050405020304" pitchFamily="18" charset="0"/>
                <a:ea typeface="Calibri" panose="020F0502020204030204" pitchFamily="34" charset="0"/>
              </a:rPr>
              <a:t>– мәтін  бөлімдерінің тақырыпшалары мен азат жолдардың негізгі мазмұнына қатысты атаулар қамтылады. </a:t>
            </a:r>
            <a:endParaRPr lang="ru-RU" sz="2200" dirty="0">
              <a:solidFill>
                <a:srgbClr val="002060"/>
              </a:solidFill>
              <a:latin typeface="Calibri" panose="020F0502020204030204"/>
            </a:endParaRPr>
          </a:p>
        </p:txBody>
      </p:sp>
      <p:sp>
        <p:nvSpPr>
          <p:cNvPr id="8" name="Скругленный прямоугольник 7"/>
          <p:cNvSpPr/>
          <p:nvPr/>
        </p:nvSpPr>
        <p:spPr>
          <a:xfrm>
            <a:off x="1177635" y="5487726"/>
            <a:ext cx="7176653" cy="6852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defTabSz="914400"/>
            <a:r>
              <a:rPr lang="kk-KZ" sz="2200" b="1" dirty="0">
                <a:solidFill>
                  <a:srgbClr val="002060"/>
                </a:solidFill>
                <a:latin typeface="Times New Roman" panose="02020603050405020304" pitchFamily="18" charset="0"/>
                <a:ea typeface="Calibri" panose="020F0502020204030204" pitchFamily="34" charset="0"/>
              </a:rPr>
              <a:t>Сұраулы жоспар – </a:t>
            </a:r>
            <a:r>
              <a:rPr lang="kk-KZ" sz="2200" dirty="0">
                <a:solidFill>
                  <a:srgbClr val="002060"/>
                </a:solidFill>
                <a:latin typeface="Times New Roman" panose="02020603050405020304" pitchFamily="18" charset="0"/>
                <a:ea typeface="Calibri" panose="020F0502020204030204" pitchFamily="34" charset="0"/>
              </a:rPr>
              <a:t>әр сауал мәтіннің негізгі ақпараттық бөлігін қамтиды. </a:t>
            </a:r>
            <a:endParaRPr lang="ru-RU" sz="2200" dirty="0">
              <a:solidFill>
                <a:srgbClr val="002060"/>
              </a:solidFill>
              <a:latin typeface="Calibri" panose="020F0502020204030204"/>
            </a:endParaRPr>
          </a:p>
        </p:txBody>
      </p:sp>
      <p:sp>
        <p:nvSpPr>
          <p:cNvPr id="9" name="Штриховая стрелка вправо 8"/>
          <p:cNvSpPr/>
          <p:nvPr/>
        </p:nvSpPr>
        <p:spPr>
          <a:xfrm rot="5400000">
            <a:off x="747368" y="1993935"/>
            <a:ext cx="478087" cy="63478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Штриховая стрелка вправо 9"/>
          <p:cNvSpPr/>
          <p:nvPr/>
        </p:nvSpPr>
        <p:spPr>
          <a:xfrm rot="5400000">
            <a:off x="763893" y="2774889"/>
            <a:ext cx="478087" cy="63478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Штриховая стрелка вправо 10"/>
          <p:cNvSpPr/>
          <p:nvPr/>
        </p:nvSpPr>
        <p:spPr>
          <a:xfrm rot="5400000">
            <a:off x="756334" y="3783868"/>
            <a:ext cx="478087" cy="63478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Штриховая стрелка вправо 11"/>
          <p:cNvSpPr/>
          <p:nvPr/>
        </p:nvSpPr>
        <p:spPr>
          <a:xfrm rot="5400000">
            <a:off x="725217" y="4848438"/>
            <a:ext cx="478087" cy="63478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1193735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859599" y="795089"/>
            <a:ext cx="7364022" cy="1200329"/>
          </a:xfrm>
          <a:prstGeom prst="rect">
            <a:avLst/>
          </a:prstGeom>
        </p:spPr>
        <p:txBody>
          <a:bodyPr wrap="square">
            <a:spAutoFit/>
          </a:bodyPr>
          <a:lstStyle/>
          <a:p>
            <a:pPr algn="just" fontAlgn="base"/>
            <a:r>
              <a:rPr lang="kk-KZ" sz="2400" b="1" dirty="0">
                <a:solidFill>
                  <a:srgbClr val="FF0000"/>
                </a:solidFill>
                <a:latin typeface="Times New Roman" panose="02020603050405020304" pitchFamily="18" charset="0"/>
                <a:cs typeface="Times New Roman" panose="02020603050405020304" pitchFamily="18" charset="0"/>
              </a:rPr>
              <a:t>2-тапсырма. </a:t>
            </a:r>
            <a:r>
              <a:rPr lang="kk-KZ" sz="2400" i="1" dirty="0" smtClean="0">
                <a:solidFill>
                  <a:srgbClr val="002060"/>
                </a:solidFill>
                <a:latin typeface="Times New Roman" panose="02020603050405020304" pitchFamily="18" charset="0"/>
                <a:cs typeface="Times New Roman" panose="02020603050405020304" pitchFamily="18" charset="0"/>
              </a:rPr>
              <a:t>Мәтінді </a:t>
            </a:r>
            <a:r>
              <a:rPr lang="kk-KZ" sz="2400" i="1" dirty="0">
                <a:solidFill>
                  <a:srgbClr val="002060"/>
                </a:solidFill>
                <a:latin typeface="Times New Roman" panose="02020603050405020304" pitchFamily="18" charset="0"/>
                <a:cs typeface="Times New Roman" panose="02020603050405020304" pitchFamily="18" charset="0"/>
              </a:rPr>
              <a:t>оқып, </a:t>
            </a:r>
            <a:r>
              <a:rPr lang="kk-KZ" sz="2400" i="1" dirty="0" smtClean="0">
                <a:solidFill>
                  <a:srgbClr val="002060"/>
                </a:solidFill>
                <a:latin typeface="Times New Roman" panose="02020603050405020304" pitchFamily="18" charset="0"/>
                <a:cs typeface="Times New Roman" panose="02020603050405020304" pitchFamily="18" charset="0"/>
              </a:rPr>
              <a:t>мәтін </a:t>
            </a:r>
            <a:r>
              <a:rPr lang="kk-KZ" sz="2400" i="1" dirty="0">
                <a:solidFill>
                  <a:srgbClr val="002060"/>
                </a:solidFill>
                <a:latin typeface="Times New Roman" panose="02020603050405020304" pitchFamily="18" charset="0"/>
                <a:cs typeface="Times New Roman" panose="02020603050405020304" pitchFamily="18" charset="0"/>
              </a:rPr>
              <a:t>құрылымын (кіріспе, негізгі, </a:t>
            </a:r>
            <a:r>
              <a:rPr lang="kk-KZ" sz="2400" i="1" dirty="0" smtClean="0">
                <a:solidFill>
                  <a:srgbClr val="002060"/>
                </a:solidFill>
                <a:latin typeface="Times New Roman" panose="02020603050405020304" pitchFamily="18" charset="0"/>
                <a:cs typeface="Times New Roman" panose="02020603050405020304" pitchFamily="18" charset="0"/>
              </a:rPr>
              <a:t>қорытынды) сақтап, жоспар құрыңдар.</a:t>
            </a:r>
            <a:endParaRPr lang="ru-RU" sz="165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984289" y="2667507"/>
            <a:ext cx="7364022" cy="1569660"/>
          </a:xfrm>
          <a:prstGeom prst="rect">
            <a:avLst/>
          </a:prstGeom>
        </p:spPr>
        <p:txBody>
          <a:bodyPr wrap="square">
            <a:spAutoFit/>
          </a:bodyPr>
          <a:lstStyle/>
          <a:p>
            <a:pPr algn="just" defTabSz="914400"/>
            <a:r>
              <a:rPr lang="kk-KZ" sz="24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Дескриптор: </a:t>
            </a:r>
            <a:endParaRPr lang="ru-RU" sz="2400" dirty="0">
              <a:solidFill>
                <a:srgbClr val="002060"/>
              </a:solidFill>
              <a:latin typeface="Calibri" panose="020F0502020204030204"/>
              <a:ea typeface="Calibri" panose="020F0502020204030204" pitchFamily="34" charset="0"/>
              <a:cs typeface="Arial" panose="020B0604020202020204" pitchFamily="34" charset="0"/>
            </a:endParaRPr>
          </a:p>
          <a:p>
            <a:pPr marL="800100" lvl="1" indent="-342900" algn="just" defTabSz="914400">
              <a:buFont typeface="Times New Roman" panose="02020603050405020304" pitchFamily="18" charset="0"/>
              <a:buChar char="-"/>
            </a:pPr>
            <a:r>
              <a:rPr lang="kk-KZ" sz="2400" dirty="0">
                <a:solidFill>
                  <a:srgbClr val="002060"/>
                </a:solidFill>
                <a:latin typeface="Times New Roman" panose="02020603050405020304" pitchFamily="18" charset="0"/>
                <a:ea typeface="Calibri" panose="020F0502020204030204" pitchFamily="34" charset="0"/>
                <a:cs typeface="Arial" panose="020B0604020202020204" pitchFamily="34" charset="0"/>
              </a:rPr>
              <a:t>ж</a:t>
            </a: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оспар құрады;</a:t>
            </a:r>
            <a:endParaRPr lang="ru-RU" sz="2400" dirty="0">
              <a:solidFill>
                <a:srgbClr val="002060"/>
              </a:solidFill>
              <a:latin typeface="Calibri" panose="020F0502020204030204"/>
              <a:ea typeface="Calibri" panose="020F0502020204030204" pitchFamily="34" charset="0"/>
              <a:cs typeface="Arial" panose="020B0604020202020204" pitchFamily="34" charset="0"/>
            </a:endParaRPr>
          </a:p>
          <a:p>
            <a:pPr marL="800100" lvl="1" indent="-342900" algn="just" defTabSz="914400">
              <a:buFont typeface="Times New Roman" panose="02020603050405020304" pitchFamily="18" charset="0"/>
              <a:buChar char="-"/>
            </a:pPr>
            <a:r>
              <a:rPr lang="kk-KZ" sz="2400" dirty="0">
                <a:solidFill>
                  <a:srgbClr val="002060"/>
                </a:solidFill>
                <a:latin typeface="Times New Roman" panose="02020603050405020304" pitchFamily="18" charset="0"/>
                <a:ea typeface="Calibri" panose="020F0502020204030204" pitchFamily="34" charset="0"/>
                <a:cs typeface="Arial" panose="020B0604020202020204" pitchFamily="34" charset="0"/>
              </a:rPr>
              <a:t>мәтіннің ішіндегі ең мәнді, маңызды </a:t>
            </a: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ойды анықтайды.</a:t>
            </a:r>
            <a:endParaRPr lang="ru-RU" sz="2400" dirty="0">
              <a:solidFill>
                <a:srgbClr val="002060"/>
              </a:solidFill>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0595534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9"/>
        <p:cNvGrpSpPr/>
        <p:nvPr/>
      </p:nvGrpSpPr>
      <p:grpSpPr>
        <a:xfrm>
          <a:off x="0" y="0"/>
          <a:ext cx="0" cy="0"/>
          <a:chOff x="0" y="0"/>
          <a:chExt cx="0" cy="0"/>
        </a:xfrm>
      </p:grpSpPr>
      <p:sp>
        <p:nvSpPr>
          <p:cNvPr id="230" name="Google Shape;230;p65"/>
          <p:cNvSpPr txBox="1">
            <a:spLocks noGrp="1"/>
          </p:cNvSpPr>
          <p:nvPr>
            <p:ph type="body" idx="1"/>
          </p:nvPr>
        </p:nvSpPr>
        <p:spPr>
          <a:xfrm>
            <a:off x="898638" y="536825"/>
            <a:ext cx="5739597" cy="442400"/>
          </a:xfrm>
          <a:prstGeom prst="rect">
            <a:avLst/>
          </a:prstGeom>
        </p:spPr>
        <p:txBody>
          <a:bodyPr spcFirstLastPara="1" vert="horz" wrap="square" lIns="91425" tIns="91425" rIns="91425" bIns="91425" rtlCol="0" anchor="t" anchorCtr="0">
            <a:noAutofit/>
          </a:bodyPr>
          <a:lstStyle/>
          <a:p>
            <a:pPr marL="0" lvl="0" indent="0" algn="ctr" defTabSz="914400">
              <a:buClrTx/>
              <a:buSzTx/>
              <a:buNone/>
            </a:pPr>
            <a:r>
              <a:rPr lang="kk-KZ" sz="2000" b="1" dirty="0">
                <a:solidFill>
                  <a:srgbClr val="FF0000"/>
                </a:solidFill>
                <a:latin typeface="Times New Roman" panose="02020603050405020304" pitchFamily="18" charset="0"/>
                <a:cs typeface="Times New Roman" panose="02020603050405020304" pitchFamily="18" charset="0"/>
              </a:rPr>
              <a:t>ЖОСПАР ҚҰРЫЛЫМЫ САҚТАҢЫЗ!</a:t>
            </a:r>
            <a:endParaRPr lang="ru-RU" sz="2000" dirty="0">
              <a:solidFill>
                <a:srgbClr val="FF0000"/>
              </a:solidFill>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2473418" y="1244213"/>
            <a:ext cx="4216213" cy="6575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914400"/>
            <a:r>
              <a:rPr lang="kk-KZ" sz="2000" b="1" dirty="0" smtClean="0">
                <a:solidFill>
                  <a:srgbClr val="002060"/>
                </a:solidFill>
                <a:latin typeface="Times New Roman" panose="02020603050405020304" pitchFamily="18" charset="0"/>
                <a:cs typeface="Times New Roman" panose="02020603050405020304" pitchFamily="18" charset="0"/>
              </a:rPr>
              <a:t>ЖОСПАР ҚҰРЫЛЫМЫ</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1076222" y="2315144"/>
            <a:ext cx="2318141" cy="7601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000" dirty="0" smtClean="0">
                <a:solidFill>
                  <a:srgbClr val="002060"/>
                </a:solidFill>
                <a:latin typeface="Times New Roman" panose="02020603050405020304" pitchFamily="18" charset="0"/>
                <a:cs typeface="Times New Roman" panose="02020603050405020304" pitchFamily="18" charset="0"/>
              </a:rPr>
              <a:t>КІРІСПЕ</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1076223" y="3340257"/>
            <a:ext cx="2318140" cy="7314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000" dirty="0" smtClean="0">
                <a:solidFill>
                  <a:srgbClr val="002060"/>
                </a:solidFill>
                <a:latin typeface="Times New Roman" panose="02020603050405020304" pitchFamily="18" charset="0"/>
                <a:cs typeface="Times New Roman" panose="02020603050405020304" pitchFamily="18" charset="0"/>
              </a:rPr>
              <a:t>НЕГІЗГІ</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1076222" y="4366241"/>
            <a:ext cx="2692215" cy="723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914400"/>
            <a:r>
              <a:rPr lang="kk-KZ" sz="2000" dirty="0" smtClean="0">
                <a:solidFill>
                  <a:srgbClr val="002060"/>
                </a:solidFill>
                <a:latin typeface="Times New Roman" panose="02020603050405020304" pitchFamily="18" charset="0"/>
                <a:cs typeface="Times New Roman" panose="02020603050405020304" pitchFamily="18" charset="0"/>
              </a:rPr>
              <a:t>ҚОРЫТЫНДЫ</a:t>
            </a: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57199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Прямоугольник 5"/>
          <p:cNvSpPr/>
          <p:nvPr/>
        </p:nvSpPr>
        <p:spPr>
          <a:xfrm>
            <a:off x="720436" y="547199"/>
            <a:ext cx="5108305" cy="400110"/>
          </a:xfrm>
          <a:prstGeom prst="rect">
            <a:avLst/>
          </a:prstGeom>
        </p:spPr>
        <p:txBody>
          <a:bodyPr wrap="square">
            <a:spAutoFit/>
          </a:bodyPr>
          <a:lstStyle/>
          <a:p>
            <a:pPr lvl="0" algn="ctr" defTabSz="914400"/>
            <a:r>
              <a:rPr lang="kk-KZ" sz="2000" b="1" dirty="0">
                <a:solidFill>
                  <a:srgbClr val="FF0000"/>
                </a:solidFill>
                <a:latin typeface="Times New Roman" panose="02020603050405020304" pitchFamily="18" charset="0"/>
                <a:cs typeface="Times New Roman" panose="02020603050405020304" pitchFamily="18" charset="0"/>
              </a:rPr>
              <a:t>ӨЗ ЖАУАБЫҢДЫ ТЕКСЕР</a:t>
            </a:r>
          </a:p>
        </p:txBody>
      </p:sp>
      <p:sp>
        <p:nvSpPr>
          <p:cNvPr id="9" name="Скругленный прямоугольник 8"/>
          <p:cNvSpPr/>
          <p:nvPr/>
        </p:nvSpPr>
        <p:spPr>
          <a:xfrm>
            <a:off x="803563" y="1277586"/>
            <a:ext cx="7620000" cy="4444341"/>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kk-KZ"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Кіріспе</a:t>
            </a:r>
          </a:p>
          <a:p>
            <a:pPr lvl="0" defTabSz="914400"/>
            <a:r>
              <a:rPr lang="kk-KZ"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kk-KZ"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Телефон тарихы</a:t>
            </a:r>
            <a:endParaRPr lang="kk-KZ"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endParaRPr lang="kk-KZ"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Негізгі  </a:t>
            </a:r>
            <a:r>
              <a:rPr lang="kk-KZ"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defTabSz="914400"/>
            <a:r>
              <a:rPr lang="kk-KZ"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kk-KZ"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Телефонмен сөйлесу қағидаттары</a:t>
            </a:r>
          </a:p>
          <a:p>
            <a:pPr lvl="0" defTabSz="914400"/>
            <a:endParaRPr lang="kk-KZ"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defTabSz="914400"/>
            <a:r>
              <a:rPr lang="kk-KZ"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Қорытынды </a:t>
            </a:r>
            <a:r>
              <a:rPr lang="kk-KZ"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defTabSz="914400"/>
            <a:r>
              <a:rPr lang="kk-KZ"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kk-KZ"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Әдептіліктің </a:t>
            </a:r>
            <a:r>
              <a:rPr lang="kk-KZ" sz="24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адам өміріндегі маңызы</a:t>
            </a:r>
            <a:endParaRPr lang="kk-KZ"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29393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Прямоугольник 2"/>
          <p:cNvSpPr/>
          <p:nvPr/>
        </p:nvSpPr>
        <p:spPr>
          <a:xfrm>
            <a:off x="1081475" y="625893"/>
            <a:ext cx="6905768" cy="461665"/>
          </a:xfrm>
          <a:prstGeom prst="rect">
            <a:avLst/>
          </a:prstGeom>
        </p:spPr>
        <p:txBody>
          <a:bodyPr wrap="square">
            <a:spAutoFit/>
          </a:bodyPr>
          <a:lstStyle/>
          <a:p>
            <a:pPr fontAlgn="base"/>
            <a:r>
              <a:rPr lang="kk-KZ" sz="2400" b="1" dirty="0">
                <a:solidFill>
                  <a:srgbClr val="FF0000"/>
                </a:solidFill>
                <a:latin typeface="Times New Roman" panose="02020603050405020304" pitchFamily="18" charset="0"/>
                <a:cs typeface="Times New Roman" panose="02020603050405020304" pitchFamily="18" charset="0"/>
              </a:rPr>
              <a:t>КЕРІ  </a:t>
            </a:r>
            <a:r>
              <a:rPr lang="kk-KZ" sz="2400" b="1" dirty="0" smtClean="0">
                <a:solidFill>
                  <a:srgbClr val="FF0000"/>
                </a:solidFill>
                <a:latin typeface="Times New Roman" panose="02020603050405020304" pitchFamily="18" charset="0"/>
                <a:cs typeface="Times New Roman" panose="02020603050405020304" pitchFamily="18" charset="0"/>
              </a:rPr>
              <a:t>БАЙЛАНЫС</a:t>
            </a:r>
            <a:endParaRPr lang="kk-KZ" sz="1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Прямоугольник 1"/>
          <p:cNvSpPr/>
          <p:nvPr/>
        </p:nvSpPr>
        <p:spPr>
          <a:xfrm>
            <a:off x="782967" y="1210668"/>
            <a:ext cx="7204276" cy="1200329"/>
          </a:xfrm>
          <a:prstGeom prst="rect">
            <a:avLst/>
          </a:prstGeom>
        </p:spPr>
        <p:txBody>
          <a:bodyPr wrap="square">
            <a:spAutoFit/>
          </a:bodyPr>
          <a:lstStyle/>
          <a:p>
            <a:pPr lvl="0" algn="just" defTabSz="914400"/>
            <a:r>
              <a:rPr lang="kk-KZ" sz="2400" dirty="0" smtClean="0">
                <a:solidFill>
                  <a:prstClr val="black"/>
                </a:solidFill>
                <a:latin typeface="Times New Roman" panose="02020603050405020304" pitchFamily="18" charset="0"/>
                <a:cs typeface="Times New Roman" panose="02020603050405020304" pitchFamily="18" charset="0"/>
              </a:rPr>
              <a:t>	Егер </a:t>
            </a:r>
            <a:r>
              <a:rPr lang="kk-KZ" sz="2400" dirty="0">
                <a:solidFill>
                  <a:prstClr val="black"/>
                </a:solidFill>
                <a:latin typeface="Times New Roman" panose="02020603050405020304" pitchFamily="18" charset="0"/>
                <a:cs typeface="Times New Roman" panose="02020603050405020304" pitchFamily="18" charset="0"/>
              </a:rPr>
              <a:t>бүгінгі сабағымызда төмендегі іс-әрекеттерді толық жасаған болсақ, 	</a:t>
            </a:r>
            <a:r>
              <a:rPr lang="kk-KZ" sz="2400" dirty="0" smtClean="0">
                <a:solidFill>
                  <a:prstClr val="black"/>
                </a:solidFill>
                <a:latin typeface="Times New Roman" panose="02020603050405020304" pitchFamily="18" charset="0"/>
                <a:cs typeface="Times New Roman" panose="02020603050405020304" pitchFamily="18" charset="0"/>
              </a:rPr>
              <a:t>білім шыңына көтеріле алдық деп ойлаңыздар</a:t>
            </a:r>
            <a:r>
              <a:rPr lang="kk-KZ" sz="2400" dirty="0">
                <a:solidFill>
                  <a:prstClr val="black"/>
                </a:solidFill>
                <a:latin typeface="Times New Roman" panose="02020603050405020304" pitchFamily="18" charset="0"/>
                <a:cs typeface="Times New Roman" panose="02020603050405020304" pitchFamily="18" charset="0"/>
              </a:rPr>
              <a:t>.</a:t>
            </a:r>
          </a:p>
        </p:txBody>
      </p:sp>
      <p:sp>
        <p:nvSpPr>
          <p:cNvPr id="7" name="Скругленный прямоугольник 6"/>
          <p:cNvSpPr/>
          <p:nvPr/>
        </p:nvSpPr>
        <p:spPr>
          <a:xfrm>
            <a:off x="782966" y="2765691"/>
            <a:ext cx="5257615" cy="959784"/>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r>
              <a:rPr lang="kk-KZ" sz="20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Б</a:t>
            </a:r>
            <a:r>
              <a:rPr lang="kk-KZ" sz="24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ерілген </a:t>
            </a:r>
            <a:r>
              <a:rPr lang="kk-KZ" sz="24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мәтіннің мазмұнын түсініп, сұрақтарға жауап </a:t>
            </a:r>
            <a:r>
              <a:rPr lang="kk-KZ" sz="24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бердік</a:t>
            </a:r>
            <a:r>
              <a:rPr lang="kk-KZ" sz="24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a:t>
            </a:r>
            <a:endParaRPr lang="kk-KZ" sz="2400"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8" name="Скругленный прямоугольник 7"/>
          <p:cNvSpPr/>
          <p:nvPr/>
        </p:nvSpPr>
        <p:spPr>
          <a:xfrm>
            <a:off x="782966" y="4187589"/>
            <a:ext cx="4908592" cy="929148"/>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defRPr/>
            </a:pPr>
            <a:r>
              <a:rPr lang="kk-KZ" sz="2400" kern="0" dirty="0" smtClean="0">
                <a:solidFill>
                  <a:prstClr val="black"/>
                </a:solidFill>
                <a:latin typeface="Times New Roman" panose="02020603050405020304" pitchFamily="18" charset="0"/>
                <a:ea typeface="Calibri" panose="020F0502020204030204" pitchFamily="34" charset="0"/>
              </a:rPr>
              <a:t>Мәтін </a:t>
            </a:r>
            <a:r>
              <a:rPr lang="kk-KZ" sz="2400" kern="0" dirty="0">
                <a:solidFill>
                  <a:prstClr val="black"/>
                </a:solidFill>
                <a:latin typeface="Times New Roman" panose="02020603050405020304" pitchFamily="18" charset="0"/>
                <a:ea typeface="Calibri" panose="020F0502020204030204" pitchFamily="34" charset="0"/>
              </a:rPr>
              <a:t>құрылымына сәйкес жоспар құрдық.</a:t>
            </a: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xmlns="" val="0"/>
              </a:ext>
            </a:extLst>
          </a:blip>
          <a:srcRect l="5449" t="15212" r="56020" b="728"/>
          <a:stretch/>
        </p:blipFill>
        <p:spPr>
          <a:xfrm>
            <a:off x="6359237" y="2410997"/>
            <a:ext cx="1898072" cy="3167407"/>
          </a:xfrm>
          <a:prstGeom prst="rect">
            <a:avLst/>
          </a:prstGeom>
          <a:ln>
            <a:noFill/>
          </a:ln>
          <a:effectLst>
            <a:softEdge rad="112500"/>
          </a:effectLst>
        </p:spPr>
      </p:pic>
    </p:spTree>
    <p:extLst>
      <p:ext uri="{BB962C8B-B14F-4D97-AF65-F5344CB8AC3E}">
        <p14:creationId xmlns:p14="http://schemas.microsoft.com/office/powerpoint/2010/main" xmlns="" val="2093625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6691" y="1055179"/>
            <a:ext cx="7342909" cy="2187587"/>
          </a:xfrm>
          <a:prstGeom prst="rect">
            <a:avLst/>
          </a:prstGeom>
        </p:spPr>
        <p:txBody>
          <a:bodyPr wrap="square">
            <a:spAutoFit/>
          </a:bodyPr>
          <a:lstStyle/>
          <a:p>
            <a:pPr lvl="0" algn="just" defTabSz="914400">
              <a:lnSpc>
                <a:spcPct val="115000"/>
              </a:lnSpc>
              <a:defRPr/>
            </a:pPr>
            <a:r>
              <a:rPr lang="kk-KZ" sz="2000" i="1" kern="0" dirty="0">
                <a:solidFill>
                  <a:prstClr val="black"/>
                </a:solidFill>
                <a:latin typeface="Times New Roman" panose="02020603050405020304" pitchFamily="18" charset="0"/>
                <a:ea typeface="Times New Roman" panose="02020603050405020304" pitchFamily="18" charset="0"/>
                <a:cs typeface="Arial" panose="020B0604020202020204" pitchFamily="34" charset="0"/>
              </a:rPr>
              <a:t>Берілген «Телефонмен сөйлесу әдебі» ережесі бойынша айналаңыздағы адамдардың телефонмен сөйлесу әдебін қаншалықты сақтап жүргеніне төмендегі кесте негізінде шағын зерттеу жұмысын жүргізіңіздер және зерттеу қорытындысы бойынша кіріспе, негізгі және қорытынды бөлімдерді қамтып, қарапайым жоспар </a:t>
            </a:r>
            <a:r>
              <a:rPr lang="kk-KZ" sz="2000" i="1" kern="0" dirty="0" smtClean="0">
                <a:solidFill>
                  <a:prstClr val="black"/>
                </a:solidFill>
                <a:latin typeface="Times New Roman" panose="02020603050405020304" pitchFamily="18" charset="0"/>
                <a:ea typeface="Times New Roman" panose="02020603050405020304" pitchFamily="18" charset="0"/>
                <a:cs typeface="Arial" panose="020B0604020202020204" pitchFamily="34" charset="0"/>
              </a:rPr>
              <a:t>құрыңыздар.  </a:t>
            </a:r>
            <a:endParaRPr lang="kk-KZ" sz="2000" i="1" kern="0" dirty="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Прямоугольник 2"/>
          <p:cNvSpPr/>
          <p:nvPr/>
        </p:nvSpPr>
        <p:spPr>
          <a:xfrm>
            <a:off x="886691" y="593514"/>
            <a:ext cx="3968329" cy="461665"/>
          </a:xfrm>
          <a:prstGeom prst="rect">
            <a:avLst/>
          </a:prstGeom>
        </p:spPr>
        <p:txBody>
          <a:bodyPr wrap="none">
            <a:spAutoFit/>
          </a:bodyPr>
          <a:lstStyle/>
          <a:p>
            <a:pPr lvl="0" algn="ctr" defTabSz="914400"/>
            <a:r>
              <a:rPr lang="kk-KZ" sz="2400" b="1" dirty="0">
                <a:solidFill>
                  <a:srgbClr val="FF0000"/>
                </a:solidFill>
                <a:latin typeface="Times New Roman" panose="02020603050405020304" pitchFamily="18" charset="0"/>
                <a:cs typeface="Times New Roman" panose="02020603050405020304" pitchFamily="18" charset="0"/>
              </a:rPr>
              <a:t>ҚОСЫМША ТАПСЫРМА</a:t>
            </a:r>
            <a:endParaRPr lang="ru-RU"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2986447128"/>
              </p:ext>
            </p:extLst>
          </p:nvPr>
        </p:nvGraphicFramePr>
        <p:xfrm>
          <a:off x="886691" y="3412811"/>
          <a:ext cx="7306115" cy="1111030"/>
        </p:xfrm>
        <a:graphic>
          <a:graphicData uri="http://schemas.openxmlformats.org/drawingml/2006/table">
            <a:tbl>
              <a:tblPr firstRow="1" firstCol="1" bandRow="1"/>
              <a:tblGrid>
                <a:gridCol w="1955933"/>
                <a:gridCol w="1783394"/>
                <a:gridCol w="1783394"/>
                <a:gridCol w="1783394"/>
              </a:tblGrid>
              <a:tr h="524036">
                <a:tc rowSpan="2">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b="1" dirty="0">
                          <a:effectLst/>
                          <a:latin typeface="Times New Roman" panose="02020603050405020304" pitchFamily="18" charset="0"/>
                          <a:ea typeface="Times New Roman" panose="02020603050405020304" pitchFamily="18" charset="0"/>
                          <a:cs typeface="Times New Roman" panose="02020603050405020304" pitchFamily="18" charset="0"/>
                        </a:rPr>
                        <a:t>Сөйлескен адамдар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b="1" dirty="0">
                          <a:effectLst/>
                          <a:latin typeface="Times New Roman" panose="02020603050405020304" pitchFamily="18" charset="0"/>
                          <a:ea typeface="Times New Roman" panose="02020603050405020304" pitchFamily="18" charset="0"/>
                          <a:cs typeface="Times New Roman" panose="02020603050405020304" pitchFamily="18" charset="0"/>
                        </a:rPr>
                        <a:t>Мәтіндегі ереже негізінде</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b="1" dirty="0">
                          <a:effectLst/>
                          <a:latin typeface="Times New Roman" panose="02020603050405020304" pitchFamily="18" charset="0"/>
                          <a:ea typeface="Times New Roman" panose="02020603050405020304" pitchFamily="18" charset="0"/>
                          <a:cs typeface="Times New Roman" panose="02020603050405020304" pitchFamily="18" charset="0"/>
                        </a:rPr>
                        <a:t>Шешім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1457">
                <a:tc vMerge="1">
                  <a:txBody>
                    <a:bodyPr/>
                    <a:lstStyle/>
                    <a:p>
                      <a:endParaRPr lang="ru-RU"/>
                    </a:p>
                  </a:txBody>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b="1" dirty="0" smtClean="0">
                          <a:effectLst/>
                          <a:latin typeface="Times New Roman" panose="02020603050405020304" pitchFamily="18" charset="0"/>
                          <a:ea typeface="Calibri" panose="020F0502020204030204" pitchFamily="34" charset="0"/>
                          <a:cs typeface="Times New Roman" panose="02020603050405020304" pitchFamily="18" charset="0"/>
                        </a:rPr>
                        <a:t>Сақталатын</a:t>
                      </a:r>
                      <a:r>
                        <a:rPr lang="kk-KZ" sz="1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қағидалар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kk-KZ"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Сақталмайтын қағидалар</a:t>
                      </a:r>
                      <a:r>
                        <a:rPr lang="kk-KZ"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panose="020F0502020204030204"/>
                          <a:ea typeface=""/>
                          <a:cs typeface=""/>
                        </a:defRPr>
                      </a:lvl1pPr>
                      <a:lvl2pPr marL="457200" algn="l" defTabSz="457200" rtl="0" eaLnBrk="1" latinLnBrk="0" hangingPunct="1">
                        <a:defRPr sz="1800" kern="1200">
                          <a:solidFill>
                            <a:schemeClr val="tx1"/>
                          </a:solidFill>
                          <a:latin typeface="Calibri" panose="020F0502020204030204"/>
                          <a:ea typeface=""/>
                          <a:cs typeface=""/>
                        </a:defRPr>
                      </a:lvl2pPr>
                      <a:lvl3pPr marL="914400" algn="l" defTabSz="457200" rtl="0" eaLnBrk="1" latinLnBrk="0" hangingPunct="1">
                        <a:defRPr sz="1800" kern="1200">
                          <a:solidFill>
                            <a:schemeClr val="tx1"/>
                          </a:solidFill>
                          <a:latin typeface="Calibri" panose="020F0502020204030204"/>
                          <a:ea typeface=""/>
                          <a:cs typeface=""/>
                        </a:defRPr>
                      </a:lvl3pPr>
                      <a:lvl4pPr marL="1371600" algn="l" defTabSz="457200" rtl="0" eaLnBrk="1" latinLnBrk="0" hangingPunct="1">
                        <a:defRPr sz="1800" kern="1200">
                          <a:solidFill>
                            <a:schemeClr val="tx1"/>
                          </a:solidFill>
                          <a:latin typeface="Calibri" panose="020F0502020204030204"/>
                          <a:ea typeface=""/>
                          <a:cs typeface=""/>
                        </a:defRPr>
                      </a:lvl4pPr>
                      <a:lvl5pPr marL="1828800" algn="l" defTabSz="457200" rtl="0" eaLnBrk="1" latinLnBrk="0" hangingPunct="1">
                        <a:defRPr sz="1800" kern="1200">
                          <a:solidFill>
                            <a:schemeClr val="tx1"/>
                          </a:solidFill>
                          <a:latin typeface="Calibri" panose="020F0502020204030204"/>
                          <a:ea typeface=""/>
                          <a:cs typeface=""/>
                        </a:defRPr>
                      </a:lvl5pPr>
                      <a:lvl6pPr marL="2286000" algn="l" defTabSz="457200" rtl="0" eaLnBrk="1" latinLnBrk="0" hangingPunct="1">
                        <a:defRPr sz="1800" kern="1200">
                          <a:solidFill>
                            <a:schemeClr val="tx1"/>
                          </a:solidFill>
                          <a:latin typeface="Calibri" panose="020F0502020204030204"/>
                          <a:ea typeface=""/>
                          <a:cs typeface=""/>
                        </a:defRPr>
                      </a:lvl6pPr>
                      <a:lvl7pPr marL="2743200" algn="l" defTabSz="457200" rtl="0" eaLnBrk="1" latinLnBrk="0" hangingPunct="1">
                        <a:defRPr sz="1800" kern="1200">
                          <a:solidFill>
                            <a:schemeClr val="tx1"/>
                          </a:solidFill>
                          <a:latin typeface="Calibri" panose="020F0502020204030204"/>
                          <a:ea typeface=""/>
                          <a:cs typeface=""/>
                        </a:defRPr>
                      </a:lvl7pPr>
                      <a:lvl8pPr marL="3200400" algn="l" defTabSz="457200" rtl="0" eaLnBrk="1" latinLnBrk="0" hangingPunct="1">
                        <a:defRPr sz="1800" kern="1200">
                          <a:solidFill>
                            <a:schemeClr val="tx1"/>
                          </a:solidFill>
                          <a:latin typeface="Calibri" panose="020F0502020204030204"/>
                          <a:ea typeface=""/>
                          <a:cs typeface=""/>
                        </a:defRPr>
                      </a:lvl8pPr>
                      <a:lvl9pPr marL="3657600" algn="l" defTabSz="457200" rtl="0" eaLnBrk="1" latinLnBrk="0" hangingPunct="1">
                        <a:defRPr sz="1800" kern="1200">
                          <a:solidFill>
                            <a:schemeClr val="tx1"/>
                          </a:solidFill>
                          <a:latin typeface="Calibri" panose="020F0502020204030204"/>
                          <a:ea typeface=""/>
                          <a:cs typeface=""/>
                        </a:defRPr>
                      </a:lvl9pPr>
                    </a:lstStyle>
                    <a:p>
                      <a:pPr algn="ctr">
                        <a:lnSpc>
                          <a:spcPct val="107000"/>
                        </a:lnSpc>
                        <a:spcAft>
                          <a:spcPts val="0"/>
                        </a:spcAft>
                      </a:pPr>
                      <a:r>
                        <a:rPr lang="kk-KZ"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Прямоугольник 4"/>
          <p:cNvSpPr/>
          <p:nvPr/>
        </p:nvSpPr>
        <p:spPr>
          <a:xfrm>
            <a:off x="886691" y="4913874"/>
            <a:ext cx="7121236" cy="973472"/>
          </a:xfrm>
          <a:prstGeom prst="rect">
            <a:avLst/>
          </a:prstGeom>
        </p:spPr>
        <p:txBody>
          <a:bodyPr wrap="square">
            <a:spAutoFit/>
          </a:bodyPr>
          <a:lstStyle/>
          <a:p>
            <a:pPr lvl="0" defTabSz="914400"/>
            <a:r>
              <a:rPr lang="kk-KZ"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Дескриптор:</a:t>
            </a:r>
            <a:endPar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defTabSz="914400">
              <a:lnSpc>
                <a:spcPct val="107000"/>
              </a:lnSpc>
              <a:buFont typeface="Times New Roman" panose="02020603050405020304" pitchFamily="18" charset="0"/>
              <a:buChar char="-"/>
            </a:pPr>
            <a:r>
              <a:rPr lang="kk-KZ"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зерттеу </a:t>
            </a:r>
            <a:r>
              <a:rPr lang="kk-KZ"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жұмысының қорытындысын шығарады;</a:t>
            </a:r>
            <a:endParaRPr lang="ru-RU"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defTabSz="914400"/>
            <a:r>
              <a:rPr lang="kk-KZ">
                <a:solidFill>
                  <a:prstClr val="black"/>
                </a:solidFill>
                <a:latin typeface="Times New Roman" panose="02020603050405020304" pitchFamily="18" charset="0"/>
                <a:ea typeface="Calibri" panose="020F0502020204030204" pitchFamily="34" charset="0"/>
              </a:rPr>
              <a:t>-     з</a:t>
            </a:r>
            <a:r>
              <a:rPr lang="kk-KZ" smtClean="0">
                <a:solidFill>
                  <a:prstClr val="black"/>
                </a:solidFill>
                <a:latin typeface="Times New Roman" panose="02020603050405020304" pitchFamily="18" charset="0"/>
                <a:ea typeface="Calibri" panose="020F0502020204030204" pitchFamily="34" charset="0"/>
              </a:rPr>
              <a:t>ерттеу қорытындысын </a:t>
            </a:r>
            <a:r>
              <a:rPr lang="kk-KZ" dirty="0">
                <a:solidFill>
                  <a:prstClr val="black"/>
                </a:solidFill>
                <a:latin typeface="Times New Roman" panose="02020603050405020304" pitchFamily="18" charset="0"/>
                <a:ea typeface="Calibri" panose="020F0502020204030204" pitchFamily="34" charset="0"/>
              </a:rPr>
              <a:t>қамтитын қарапайым </a:t>
            </a:r>
            <a:r>
              <a:rPr lang="kk-KZ">
                <a:solidFill>
                  <a:prstClr val="black"/>
                </a:solidFill>
                <a:latin typeface="Times New Roman" panose="02020603050405020304" pitchFamily="18" charset="0"/>
                <a:ea typeface="Calibri" panose="020F0502020204030204" pitchFamily="34" charset="0"/>
              </a:rPr>
              <a:t>жоспар </a:t>
            </a:r>
            <a:r>
              <a:rPr lang="kk-KZ" smtClean="0">
                <a:solidFill>
                  <a:prstClr val="black"/>
                </a:solidFill>
                <a:latin typeface="Times New Roman" panose="02020603050405020304" pitchFamily="18" charset="0"/>
                <a:ea typeface="Calibri" panose="020F0502020204030204" pitchFamily="34" charset="0"/>
              </a:rPr>
              <a:t>құрады.</a:t>
            </a:r>
            <a:endParaRPr lang="ru-RU" dirty="0">
              <a:solidFill>
                <a:prstClr val="black"/>
              </a:solidFill>
              <a:latin typeface="Calibri" panose="020F0502020204030204"/>
            </a:endParaRPr>
          </a:p>
        </p:txBody>
      </p:sp>
    </p:spTree>
    <p:extLst>
      <p:ext uri="{BB962C8B-B14F-4D97-AF65-F5344CB8AC3E}">
        <p14:creationId xmlns:p14="http://schemas.microsoft.com/office/powerpoint/2010/main" xmlns="" val="46481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853500" y="662122"/>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Оқу мақсаттары: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166255" y="1307284"/>
            <a:ext cx="8174181" cy="1089529"/>
          </a:xfrm>
          <a:prstGeom prst="rect">
            <a:avLst/>
          </a:prstGeom>
        </p:spPr>
        <p:txBody>
          <a:bodyPr wrap="square">
            <a:spAutoFit/>
          </a:bodyPr>
          <a:lstStyle/>
          <a:p>
            <a:pPr marL="1143000" lvl="2" indent="-228600" algn="just" defTabSz="914400">
              <a:lnSpc>
                <a:spcPct val="90000"/>
              </a:lnSpc>
              <a:spcBef>
                <a:spcPts val="500"/>
              </a:spcBef>
            </a:pP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5.Ж1</a:t>
            </a: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берілген </a:t>
            </a: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мәтінге сәйкес кіріспе, негізгі және қорытынды бөлімдерді қамтитын қарапайым жоспар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құру.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853500" y="3280631"/>
            <a:ext cx="4217264"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smtClean="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Сабақ мақсаттары:</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7" name="Прямоугольник 6"/>
          <p:cNvSpPr/>
          <p:nvPr/>
        </p:nvSpPr>
        <p:spPr>
          <a:xfrm>
            <a:off x="166255" y="3902533"/>
            <a:ext cx="8174181" cy="1089529"/>
          </a:xfrm>
          <a:prstGeom prst="rect">
            <a:avLst/>
          </a:prstGeom>
        </p:spPr>
        <p:txBody>
          <a:bodyPr wrap="square">
            <a:spAutoFit/>
          </a:bodyPr>
          <a:lstStyle/>
          <a:p>
            <a:pPr marL="1143000" lvl="2" indent="-228600" algn="just" defTabSz="914400">
              <a:lnSpc>
                <a:spcPct val="90000"/>
              </a:lnSpc>
              <a:spcBef>
                <a:spcPts val="500"/>
              </a:spcBef>
            </a:pP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б</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ерілген </a:t>
            </a:r>
            <a:r>
              <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мәтінге сәйкес кіріспе, негізгі және қорытынды бөлімдерді қамтитын қарапайым жоспар </a:t>
            </a:r>
            <a:r>
              <a:rPr lang="kk-KZ" sz="24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құрады. </a:t>
            </a:r>
            <a:endParaRPr lang="kk-KZ" sz="24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1415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044493" y="915460"/>
            <a:ext cx="4871397" cy="621902"/>
          </a:xfrm>
          <a:prstGeom prst="rect">
            <a:avLst/>
          </a:prstGeom>
          <a:effectLst>
            <a:outerShdw blurRad="50800" dist="38100" dir="5400000" algn="t" rotWithShape="0">
              <a:prstClr val="black">
                <a:alpha val="40000"/>
              </a:prstClr>
            </a:outerShdw>
          </a:effectLst>
        </p:spPr>
        <p:txBody>
          <a:bodyPr anchor="ctr">
            <a:noAutofit/>
          </a:bodyPr>
          <a:lstStyle>
            <a:lvl1pPr algn="l" defTabSz="914400" rtl="0" eaLnBrk="1" latinLnBrk="0" hangingPunct="1">
              <a:lnSpc>
                <a:spcPct val="90000"/>
              </a:lnSpc>
              <a:spcBef>
                <a:spcPct val="0"/>
              </a:spcBef>
              <a:buNone/>
              <a:defRPr sz="2400" b="1" i="0" kern="1200" baseline="0">
                <a:solidFill>
                  <a:schemeClr val="bg1"/>
                </a:solidFill>
                <a:latin typeface="+mj-lt"/>
                <a:ea typeface="+mj-ea"/>
                <a:cs typeface="+mj-cs"/>
              </a:defRPr>
            </a:lvl1pPr>
          </a:lstStyle>
          <a:p>
            <a:r>
              <a:rPr lang="kk-KZ"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rPr>
              <a:t>Бағалау критерийлері:</a:t>
            </a:r>
            <a:endParaRPr lang="en-US" sz="3000" dirty="0">
              <a:solidFill>
                <a:srgbClr val="C00000"/>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Прямоугольник 4"/>
          <p:cNvSpPr/>
          <p:nvPr/>
        </p:nvSpPr>
        <p:spPr>
          <a:xfrm>
            <a:off x="1044493" y="2197888"/>
            <a:ext cx="7106927" cy="1200329"/>
          </a:xfrm>
          <a:prstGeom prst="rect">
            <a:avLst/>
          </a:prstGeom>
        </p:spPr>
        <p:txBody>
          <a:bodyPr wrap="square">
            <a:spAutoFit/>
          </a:bodyPr>
          <a:lstStyle/>
          <a:p>
            <a:pPr lvl="1" algn="just"/>
            <a:r>
              <a:rPr lang="kk-KZ" sz="2400" dirty="0" smtClean="0"/>
              <a:t>- 	</a:t>
            </a:r>
            <a:r>
              <a:rPr lang="kk-KZ" sz="2400" dirty="0" smtClean="0">
                <a:solidFill>
                  <a:srgbClr val="002060"/>
                </a:solidFill>
                <a:latin typeface="Times New Roman" panose="02020603050405020304" pitchFamily="18" charset="0"/>
                <a:cs typeface="Times New Roman" panose="02020603050405020304" pitchFamily="18" charset="0"/>
              </a:rPr>
              <a:t>мәтін </a:t>
            </a:r>
            <a:r>
              <a:rPr lang="kk-KZ" sz="2400" dirty="0">
                <a:solidFill>
                  <a:srgbClr val="002060"/>
                </a:solidFill>
                <a:latin typeface="Times New Roman" panose="02020603050405020304" pitchFamily="18" charset="0"/>
                <a:cs typeface="Times New Roman" panose="02020603050405020304" pitchFamily="18" charset="0"/>
              </a:rPr>
              <a:t>құрылымын анықтайды;</a:t>
            </a:r>
          </a:p>
          <a:p>
            <a:pPr lvl="1" algn="just"/>
            <a:endParaRPr lang="kk-KZ" sz="2400" dirty="0">
              <a:solidFill>
                <a:srgbClr val="002060"/>
              </a:solidFill>
              <a:latin typeface="Times New Roman" panose="02020603050405020304" pitchFamily="18" charset="0"/>
              <a:cs typeface="Times New Roman" panose="02020603050405020304" pitchFamily="18" charset="0"/>
            </a:endParaRPr>
          </a:p>
          <a:p>
            <a:pPr lvl="1" algn="just"/>
            <a:r>
              <a:rPr lang="kk-KZ" sz="2400" dirty="0" smtClean="0">
                <a:solidFill>
                  <a:srgbClr val="002060"/>
                </a:solidFill>
                <a:latin typeface="Times New Roman" panose="02020603050405020304" pitchFamily="18" charset="0"/>
                <a:cs typeface="Times New Roman" panose="02020603050405020304" pitchFamily="18" charset="0"/>
              </a:rPr>
              <a:t>-     </a:t>
            </a:r>
            <a:r>
              <a:rPr lang="kk-KZ" sz="2400" dirty="0">
                <a:solidFill>
                  <a:srgbClr val="002060"/>
                </a:solidFill>
                <a:latin typeface="Times New Roman" panose="02020603050405020304" pitchFamily="18" charset="0"/>
                <a:cs typeface="Times New Roman" panose="02020603050405020304" pitchFamily="18" charset="0"/>
              </a:rPr>
              <a:t>мәтін құрылымына сәйкес жоспар құрады.</a:t>
            </a:r>
          </a:p>
        </p:txBody>
      </p:sp>
    </p:spTree>
    <p:extLst>
      <p:ext uri="{BB962C8B-B14F-4D97-AF65-F5344CB8AC3E}">
        <p14:creationId xmlns:p14="http://schemas.microsoft.com/office/powerpoint/2010/main" xmlns="" val="145236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973048" y="465636"/>
            <a:ext cx="3259226" cy="400110"/>
          </a:xfrm>
          <a:prstGeom prst="rect">
            <a:avLst/>
          </a:prstGeom>
        </p:spPr>
        <p:txBody>
          <a:bodyPr wrap="none">
            <a:spAutoFit/>
          </a:bodyPr>
          <a:lstStyle/>
          <a:p>
            <a:pPr defTabSz="685800"/>
            <a:r>
              <a:rPr lang="kk-KZ" sz="2000" b="1" kern="0" dirty="0">
                <a:solidFill>
                  <a:srgbClr val="FF0000"/>
                </a:solidFill>
                <a:latin typeface="Times New Roman" panose="02020603050405020304" pitchFamily="18" charset="0"/>
                <a:cs typeface="Times New Roman" panose="02020603050405020304" pitchFamily="18" charset="0"/>
              </a:rPr>
              <a:t>ОЙ ТАСТАУ,  ОЙЛАНТУ</a:t>
            </a:r>
            <a:endParaRPr lang="ru-RU" sz="2000" kern="0" dirty="0">
              <a:solidFill>
                <a:sysClr val="windowText" lastClr="000000"/>
              </a:solidFill>
            </a:endParaRPr>
          </a:p>
        </p:txBody>
      </p:sp>
      <p:sp>
        <p:nvSpPr>
          <p:cNvPr id="6" name="Прямоугольник 5"/>
          <p:cNvSpPr/>
          <p:nvPr/>
        </p:nvSpPr>
        <p:spPr>
          <a:xfrm>
            <a:off x="540326" y="988856"/>
            <a:ext cx="8106641" cy="941796"/>
          </a:xfrm>
          <a:prstGeom prst="rect">
            <a:avLst/>
          </a:prstGeom>
        </p:spPr>
        <p:txBody>
          <a:bodyPr wrap="square">
            <a:spAutoFit/>
          </a:bodyPr>
          <a:lstStyle/>
          <a:p>
            <a:pPr marL="342900" lvl="1" defTabSz="685800">
              <a:lnSpc>
                <a:spcPct val="115000"/>
              </a:lnSpc>
              <a:spcBef>
                <a:spcPts val="375"/>
              </a:spcBef>
            </a:pPr>
            <a:r>
              <a:rPr lang="kk-KZ" sz="2400"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Телефонмен сөйлесу әдебі туралы білетінімізді ортаға салайық.</a:t>
            </a:r>
            <a:endParaRPr lang="ru-RU" sz="24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936787" y="5010179"/>
            <a:ext cx="7313717" cy="1077218"/>
          </a:xfrm>
          <a:prstGeom prst="rect">
            <a:avLst/>
          </a:prstGeom>
        </p:spPr>
        <p:txBody>
          <a:bodyPr wrap="square">
            <a:spAutoFit/>
          </a:bodyPr>
          <a:lstStyle/>
          <a:p>
            <a:pPr>
              <a:spcAft>
                <a:spcPts val="0"/>
              </a:spcAft>
            </a:pPr>
            <a:r>
              <a:rPr lang="kk-KZ"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Дескриптор: </a:t>
            </a:r>
            <a:endParaRPr lang="ru-RU"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1"/>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kk-KZ"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ақпараттармен </a:t>
            </a:r>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бөліседі;</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1"/>
            <a:r>
              <a:rPr lang="kk-KZ"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өмірмен </a:t>
            </a:r>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байланыстырып өз пікірлерін білдіреді</a:t>
            </a:r>
            <a:r>
              <a:rPr lang="kk-KZ"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17302" y="1930652"/>
            <a:ext cx="4952685" cy="2960003"/>
          </a:xfrm>
          <a:prstGeom prst="rect">
            <a:avLst/>
          </a:prstGeom>
          <a:ln>
            <a:noFill/>
          </a:ln>
          <a:effectLst>
            <a:softEdge rad="112500"/>
          </a:effectLst>
        </p:spPr>
      </p:pic>
    </p:spTree>
    <p:extLst>
      <p:ext uri="{BB962C8B-B14F-4D97-AF65-F5344CB8AC3E}">
        <p14:creationId xmlns:p14="http://schemas.microsoft.com/office/powerpoint/2010/main" xmlns="" val="40121382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Управляющая кнопка: фильм 3">
            <a:hlinkClick r:id="" action="ppaction://noaction" highlightClick="1"/>
          </p:cNvPr>
          <p:cNvSpPr/>
          <p:nvPr/>
        </p:nvSpPr>
        <p:spPr>
          <a:xfrm>
            <a:off x="1018288" y="5258013"/>
            <a:ext cx="1042416" cy="1042416"/>
          </a:xfrm>
          <a:prstGeom prst="actionButtonMovi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panose="020F0502020204030204"/>
            </a:endParaRPr>
          </a:p>
        </p:txBody>
      </p:sp>
      <p:sp>
        <p:nvSpPr>
          <p:cNvPr id="6" name="Скругленный прямоугольник 5"/>
          <p:cNvSpPr/>
          <p:nvPr/>
        </p:nvSpPr>
        <p:spPr>
          <a:xfrm>
            <a:off x="758556" y="1060328"/>
            <a:ext cx="6625917" cy="549754"/>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0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Түнгі </a:t>
            </a:r>
            <a:r>
              <a:rPr lang="kk-KZ" sz="2000"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оннан кейін ешкімді мазалауға болмайды</a:t>
            </a:r>
            <a:r>
              <a:rPr lang="kk-KZ" sz="2000" b="1"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kk-KZ" sz="2000" b="1"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7" name="Скругленный прямоугольник 6"/>
          <p:cNvSpPr/>
          <p:nvPr/>
        </p:nvSpPr>
        <p:spPr>
          <a:xfrm>
            <a:off x="1150787" y="1752545"/>
            <a:ext cx="6759257" cy="1064584"/>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000"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Телефонмен сөйлесу кезінде тамақ жеу, сағыз шайнау, қағаз шықырлату </a:t>
            </a:r>
            <a:r>
              <a:rPr lang="kk-KZ" sz="20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әдепсіздік </a:t>
            </a:r>
            <a:r>
              <a:rPr lang="kk-KZ" sz="2000"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белгісі</a:t>
            </a:r>
            <a:r>
              <a:rPr lang="kk-KZ" sz="20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kk-KZ" sz="2000"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8" name="Скругленный прямоугольник 7"/>
          <p:cNvSpPr/>
          <p:nvPr/>
        </p:nvSpPr>
        <p:spPr>
          <a:xfrm>
            <a:off x="1461632" y="3018233"/>
            <a:ext cx="6580912" cy="626911"/>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kk-KZ" sz="20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Әңгімелесушіңіздің </a:t>
            </a:r>
            <a:r>
              <a:rPr lang="kk-KZ" sz="2000" kern="0" dirty="0">
                <a:solidFill>
                  <a:prstClr val="black"/>
                </a:solidFill>
                <a:latin typeface="Times New Roman" panose="02020603050405020304" pitchFamily="18" charset="0"/>
                <a:ea typeface="Calibri" panose="020F0502020204030204" pitchFamily="34" charset="0"/>
                <a:cs typeface="Arial" panose="020B0604020202020204" pitchFamily="34" charset="0"/>
              </a:rPr>
              <a:t>сөзін бөлмеуді үйреніңіз</a:t>
            </a:r>
            <a:r>
              <a:rPr lang="kk-KZ" sz="2000" kern="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endParaRPr lang="kk-KZ" sz="2000" kern="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
        <p:nvSpPr>
          <p:cNvPr id="11" name="Скругленный прямоугольник 10"/>
          <p:cNvSpPr/>
          <p:nvPr/>
        </p:nvSpPr>
        <p:spPr>
          <a:xfrm>
            <a:off x="1795904" y="3816246"/>
            <a:ext cx="6580912" cy="765303"/>
          </a:xfrm>
          <a:prstGeom prst="round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ru-RU" sz="2000" dirty="0">
                <a:solidFill>
                  <a:prstClr val="black"/>
                </a:solidFill>
                <a:latin typeface="Times New Roman" panose="02020603050405020304" pitchFamily="18" charset="0"/>
                <a:cs typeface="Times New Roman" panose="02020603050405020304" pitchFamily="18" charset="0"/>
              </a:rPr>
              <a:t>Айналаңыздағы </a:t>
            </a:r>
            <a:r>
              <a:rPr lang="ru-RU" sz="2000" dirty="0" err="1">
                <a:solidFill>
                  <a:prstClr val="black"/>
                </a:solidFill>
                <a:latin typeface="Times New Roman" panose="02020603050405020304" pitchFamily="18" charset="0"/>
                <a:cs typeface="Times New Roman" panose="02020603050405020304" pitchFamily="18" charset="0"/>
              </a:rPr>
              <a:t>адамдарға кедергі</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келтіретіндей</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қатты дауыспен</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smtClean="0">
                <a:solidFill>
                  <a:prstClr val="black"/>
                </a:solidFill>
                <a:latin typeface="Times New Roman" panose="02020603050405020304" pitchFamily="18" charset="0"/>
                <a:cs typeface="Times New Roman" panose="02020603050405020304" pitchFamily="18" charset="0"/>
              </a:rPr>
              <a:t>сөйлеспеңіз.</a:t>
            </a:r>
            <a:endParaRPr lang="kk-KZ" sz="2000"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2497302" y="5594555"/>
            <a:ext cx="5178116" cy="646331"/>
          </a:xfrm>
          <a:prstGeom prst="rect">
            <a:avLst/>
          </a:prstGeom>
        </p:spPr>
        <p:txBody>
          <a:bodyPr wrap="square">
            <a:spAutoFit/>
          </a:bodyPr>
          <a:lstStyle/>
          <a:p>
            <a:r>
              <a:rPr lang="en-US" dirty="0">
                <a:hlinkClick r:id="rId3"/>
              </a:rPr>
              <a:t>https://</a:t>
            </a:r>
            <a:r>
              <a:rPr lang="en-US" dirty="0" smtClean="0">
                <a:hlinkClick r:id="rId3"/>
              </a:rPr>
              <a:t>www.youtube.com/watch?v=syOKZ3LHvT8</a:t>
            </a:r>
            <a:endParaRPr lang="kk-KZ" dirty="0" smtClean="0"/>
          </a:p>
          <a:p>
            <a:endParaRPr lang="ru-RU" dirty="0"/>
          </a:p>
        </p:txBody>
      </p:sp>
      <p:sp>
        <p:nvSpPr>
          <p:cNvPr id="13" name="TextBox 12"/>
          <p:cNvSpPr txBox="1"/>
          <p:nvPr/>
        </p:nvSpPr>
        <p:spPr>
          <a:xfrm>
            <a:off x="2497302" y="4857903"/>
            <a:ext cx="5827236" cy="400110"/>
          </a:xfrm>
          <a:prstGeom prst="rect">
            <a:avLst/>
          </a:prstGeom>
          <a:noFill/>
        </p:spPr>
        <p:txBody>
          <a:bodyPr wrap="none" rtlCol="0">
            <a:spAutoFit/>
          </a:bodyPr>
          <a:lstStyle/>
          <a:p>
            <a:r>
              <a:rPr lang="kk-KZ" sz="2000" dirty="0" smtClean="0">
                <a:solidFill>
                  <a:srgbClr val="FF0000"/>
                </a:solidFill>
                <a:latin typeface="Times New Roman" panose="02020603050405020304" pitchFamily="18" charset="0"/>
                <a:cs typeface="Times New Roman" panose="02020603050405020304" pitchFamily="18" charset="0"/>
              </a:rPr>
              <a:t>Ойымызды келесі бейнебаянмен қорытындылайық</a:t>
            </a:r>
            <a:r>
              <a:rPr lang="kk-KZ" dirty="0" smtClean="0"/>
              <a:t>.</a:t>
            </a:r>
            <a:endParaRPr lang="ru-RU" dirty="0"/>
          </a:p>
        </p:txBody>
      </p:sp>
    </p:spTree>
    <p:extLst>
      <p:ext uri="{BB962C8B-B14F-4D97-AF65-F5344CB8AC3E}">
        <p14:creationId xmlns:p14="http://schemas.microsoft.com/office/powerpoint/2010/main" xmlns="" val="1266947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Прямоугольник 7"/>
          <p:cNvSpPr/>
          <p:nvPr/>
        </p:nvSpPr>
        <p:spPr>
          <a:xfrm>
            <a:off x="799197" y="1440715"/>
            <a:ext cx="7651992" cy="830997"/>
          </a:xfrm>
          <a:prstGeom prst="rect">
            <a:avLst/>
          </a:prstGeom>
        </p:spPr>
        <p:txBody>
          <a:bodyPr wrap="square">
            <a:spAutoFit/>
          </a:bodyPr>
          <a:lstStyle/>
          <a:p>
            <a:pPr lvl="0" algn="just" defTabSz="914400">
              <a:defRPr/>
            </a:pPr>
            <a:r>
              <a:rPr kumimoji="0" lang="kk-KZ" sz="24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1-тапсырма. </a:t>
            </a:r>
            <a:r>
              <a:rPr lang="kk-KZ" sz="2400" i="1" kern="0" dirty="0" smtClean="0">
                <a:solidFill>
                  <a:srgbClr val="002060"/>
                </a:solidFill>
                <a:latin typeface="Times New Roman" panose="02020603050405020304" pitchFamily="18" charset="0"/>
                <a:cs typeface="Times New Roman" panose="02020603050405020304" pitchFamily="18" charset="0"/>
              </a:rPr>
              <a:t>Мәтінді </a:t>
            </a:r>
            <a:r>
              <a:rPr lang="kk-KZ" sz="2400" i="1" kern="0" dirty="0">
                <a:solidFill>
                  <a:srgbClr val="002060"/>
                </a:solidFill>
                <a:latin typeface="Times New Roman" panose="02020603050405020304" pitchFamily="18" charset="0"/>
                <a:cs typeface="Times New Roman" panose="02020603050405020304" pitchFamily="18" charset="0"/>
              </a:rPr>
              <a:t>оқып, мазмұны бойынша сұрақтарға жауап </a:t>
            </a:r>
            <a:r>
              <a:rPr lang="kk-KZ" sz="2400" i="1" kern="0" dirty="0" smtClean="0">
                <a:solidFill>
                  <a:srgbClr val="002060"/>
                </a:solidFill>
                <a:latin typeface="Times New Roman" panose="02020603050405020304" pitchFamily="18" charset="0"/>
                <a:cs typeface="Times New Roman" panose="02020603050405020304" pitchFamily="18" charset="0"/>
              </a:rPr>
              <a:t>беріңдер. </a:t>
            </a:r>
            <a:endParaRPr lang="kk-KZ" sz="2400" i="1" kern="0" dirty="0">
              <a:solidFill>
                <a:srgbClr val="002060"/>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937580" y="3859931"/>
            <a:ext cx="7513609" cy="830997"/>
          </a:xfrm>
          <a:prstGeom prst="rect">
            <a:avLst/>
          </a:prstGeom>
        </p:spPr>
        <p:txBody>
          <a:bodyPr wrap="square">
            <a:spAutoFit/>
          </a:bodyPr>
          <a:lstStyle/>
          <a:p>
            <a:pPr defTabSz="914400"/>
            <a:r>
              <a:rPr lang="kk-KZ" sz="24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Дескриптор:</a:t>
            </a:r>
          </a:p>
          <a:p>
            <a:pPr lvl="0" defTabSz="914400"/>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 </a:t>
            </a: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  м</a:t>
            </a: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әтін </a:t>
            </a:r>
            <a:r>
              <a:rPr lang="kk-KZ" sz="2400" dirty="0" smtClean="0">
                <a:solidFill>
                  <a:srgbClr val="002060"/>
                </a:solidFill>
                <a:latin typeface="Times New Roman" panose="02020603050405020304" pitchFamily="18" charset="0"/>
                <a:ea typeface="Calibri" panose="020F0502020204030204" pitchFamily="34" charset="0"/>
                <a:cs typeface="Arial" panose="020B0604020202020204" pitchFamily="34" charset="0"/>
              </a:rPr>
              <a:t>мазмұны бойынша сұрақтарға жауап береді.</a:t>
            </a:r>
            <a:endParaRPr lang="ru-RU" sz="24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3" name="Прямоугольник 2"/>
          <p:cNvSpPr/>
          <p:nvPr/>
        </p:nvSpPr>
        <p:spPr>
          <a:xfrm>
            <a:off x="1347147" y="724965"/>
            <a:ext cx="4270721" cy="400110"/>
          </a:xfrm>
          <a:prstGeom prst="rect">
            <a:avLst/>
          </a:prstGeom>
        </p:spPr>
        <p:txBody>
          <a:bodyPr wrap="none">
            <a:spAutoFit/>
          </a:bodyPr>
          <a:lstStyle/>
          <a:p>
            <a:pPr lvl="0" algn="just" defTabSz="914400">
              <a:defRPr/>
            </a:pPr>
            <a:r>
              <a:rPr lang="kk-KZ" sz="2000" b="1" kern="0" dirty="0" smtClean="0">
                <a:solidFill>
                  <a:srgbClr val="FF0000"/>
                </a:solidFill>
                <a:latin typeface="Times New Roman" panose="02020603050405020304" pitchFamily="18" charset="0"/>
                <a:cs typeface="Times New Roman" panose="02020603050405020304" pitchFamily="18" charset="0"/>
              </a:rPr>
              <a:t>ЖАЗЫЛЫМ АЛДЫ </a:t>
            </a:r>
            <a:r>
              <a:rPr lang="kk-KZ" sz="2000" b="1" kern="0" dirty="0" smtClean="0">
                <a:solidFill>
                  <a:srgbClr val="FF0000"/>
                </a:solidFill>
                <a:latin typeface="Times New Roman" panose="02020603050405020304" pitchFamily="18" charset="0"/>
                <a:cs typeface="Times New Roman" panose="02020603050405020304" pitchFamily="18" charset="0"/>
              </a:rPr>
              <a:t>ТАПСЫРМА</a:t>
            </a:r>
            <a:endParaRPr lang="kk-KZ" sz="2000" b="1" kern="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741057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680368" y="463111"/>
            <a:ext cx="7802453" cy="6247864"/>
          </a:xfrm>
          <a:prstGeom prst="rect">
            <a:avLst/>
          </a:prstGeom>
        </p:spPr>
        <p:txBody>
          <a:bodyPr wrap="square">
            <a:spAutoFit/>
          </a:bodyPr>
          <a:lstStyle/>
          <a:p>
            <a:pPr lvl="0" algn="just" defTabSz="914400"/>
            <a:r>
              <a:rPr lang="kk-KZ" sz="2000" dirty="0" smtClean="0">
                <a:solidFill>
                  <a:prstClr val="black"/>
                </a:solidFill>
                <a:latin typeface="Times New Roman" panose="02020603050405020304" pitchFamily="18" charset="0"/>
                <a:cs typeface="Times New Roman" panose="02020603050405020304" pitchFamily="18" charset="0"/>
              </a:rPr>
              <a:t>	</a:t>
            </a:r>
            <a:r>
              <a:rPr lang="kk-KZ" sz="2000" dirty="0">
                <a:solidFill>
                  <a:srgbClr val="002060"/>
                </a:solidFill>
                <a:latin typeface="Times New Roman" panose="02020603050405020304" pitchFamily="18" charset="0"/>
                <a:cs typeface="Times New Roman" panose="02020603050405020304" pitchFamily="18" charset="0"/>
              </a:rPr>
              <a:t>Телефон тарихы ХІХ ғасырдан бастау алады. 1861 жылы неміс физигі және өнертапқышы Иоганн Филипп Рейс музыкалық дыбыстар мен адам дауысын желі арқылы тарата алатын құрылғы жасады. Ал, 1876 жылы Филадельфиядағы электротехникалық көрмеде шотландтық тегі бар американдық Александр Белл алғаш рет «сөйлейтін телеграфын» таныстырды. Телефон көп өзгеріске ұшырады, бірақ телефонмен сөйлесу қағидаттары қай уақытта да әдептілікке негізделеді:</a:t>
            </a:r>
          </a:p>
          <a:p>
            <a:pPr lvl="0" algn="just" defTabSz="914400"/>
            <a:r>
              <a:rPr lang="kk-KZ" sz="2000" dirty="0" smtClean="0">
                <a:solidFill>
                  <a:srgbClr val="002060"/>
                </a:solidFill>
                <a:latin typeface="Times New Roman" panose="02020603050405020304" pitchFamily="18" charset="0"/>
                <a:cs typeface="Times New Roman" panose="02020603050405020304" pitchFamily="18" charset="0"/>
              </a:rPr>
              <a:t>Телефон </a:t>
            </a:r>
            <a:r>
              <a:rPr lang="kk-KZ" sz="2000" dirty="0">
                <a:solidFill>
                  <a:srgbClr val="002060"/>
                </a:solidFill>
                <a:latin typeface="Times New Roman" panose="02020603050405020304" pitchFamily="18" charset="0"/>
                <a:cs typeface="Times New Roman" panose="02020603050405020304" pitchFamily="18" charset="0"/>
              </a:rPr>
              <a:t>шырылдағанда үшінші-төртінші қоңырауға дейін көтеру;</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Үй телефонына хабарласу: сағат 9.00-ден кешкі 22.00 аралығы;</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таңғы сағат 9.00-ден кешкі 22.00 аралығында ғана;</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Үй телефонына қоңырау шалғанда кешірім сұрауды ұмытпаңыз;</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Бейтаныс адамға телефон соққанда нөмірін кімнен алғанын айтыңыз; </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Амандасқаннан кейін өзіңіздің кім екеніңізді атаңыз;</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Талқыланатын мәселелер тізімін дайындау артық етпейді;</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Хабарласқан адамға “Кім телефон соғып тұр екен” дегеніңіз дұрыс;</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“Білмеймін” деудің орнына “анықтайын” дегеніңіз жөн;</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Кедергі жасамағаныңызды анықтап алыңыз;</a:t>
            </a:r>
          </a:p>
          <a:p>
            <a:pPr lvl="0" algn="just" defTabSz="914400"/>
            <a:r>
              <a:rPr lang="kk-KZ" sz="2000" dirty="0">
                <a:solidFill>
                  <a:srgbClr val="002060"/>
                </a:solidFill>
                <a:latin typeface="Times New Roman" panose="02020603050405020304" pitchFamily="18" charset="0"/>
                <a:cs typeface="Times New Roman" panose="02020603050405020304" pitchFamily="18" charset="0"/>
              </a:rPr>
              <a:t>Үй телефонына хабарласып: «Үйдесің бе?» деп сұрамаңыздар.</a:t>
            </a:r>
          </a:p>
          <a:p>
            <a:pPr lvl="0" algn="just" defTabSz="914400"/>
            <a:r>
              <a:rPr lang="kk-KZ" sz="2000" dirty="0" smtClean="0">
                <a:solidFill>
                  <a:srgbClr val="002060"/>
                </a:solidFill>
                <a:latin typeface="Times New Roman" panose="02020603050405020304" pitchFamily="18" charset="0"/>
                <a:cs typeface="Times New Roman" panose="02020603050405020304" pitchFamily="18" charset="0"/>
              </a:rPr>
              <a:t>.   </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09422" y="0"/>
            <a:ext cx="529467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kk-KZ" sz="2400" b="1" kern="0" dirty="0" smtClean="0">
                <a:solidFill>
                  <a:schemeClr val="bg1"/>
                </a:solidFill>
                <a:latin typeface="Times New Roman" panose="02020603050405020304" pitchFamily="18" charset="0"/>
                <a:cs typeface="Times New Roman" panose="02020603050405020304" pitchFamily="18" charset="0"/>
              </a:rPr>
              <a:t>Оқылым </a:t>
            </a:r>
            <a:r>
              <a:rPr lang="kk-KZ" sz="2400" b="1" kern="0" dirty="0" smtClean="0">
                <a:solidFill>
                  <a:schemeClr val="bg1"/>
                </a:solidFill>
                <a:latin typeface="Times New Roman" panose="02020603050405020304" pitchFamily="18" charset="0"/>
                <a:cs typeface="Times New Roman" panose="02020603050405020304" pitchFamily="18" charset="0"/>
              </a:rPr>
              <a:t>мәтіні</a:t>
            </a:r>
            <a:endParaRPr kumimoji="0" lang="ru-RU" sz="24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xmlns="" val="2488413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9"/>
        <p:cNvGrpSpPr/>
        <p:nvPr/>
      </p:nvGrpSpPr>
      <p:grpSpPr>
        <a:xfrm>
          <a:off x="0" y="0"/>
          <a:ext cx="0" cy="0"/>
          <a:chOff x="0" y="0"/>
          <a:chExt cx="0" cy="0"/>
        </a:xfrm>
      </p:grpSpPr>
      <p:sp>
        <p:nvSpPr>
          <p:cNvPr id="3" name="Прямоугольник 2"/>
          <p:cNvSpPr/>
          <p:nvPr/>
        </p:nvSpPr>
        <p:spPr>
          <a:xfrm>
            <a:off x="1171242" y="1215778"/>
            <a:ext cx="6945817" cy="4201150"/>
          </a:xfrm>
          <a:prstGeom prst="rect">
            <a:avLst/>
          </a:prstGeom>
        </p:spPr>
        <p:txBody>
          <a:bodyPr wrap="square">
            <a:spAutoFit/>
          </a:bodyPr>
          <a:lstStyle/>
          <a:p>
            <a:pPr lvl="0" algn="just" defTabSz="914400">
              <a:lnSpc>
                <a:spcPct val="107000"/>
              </a:lnSpc>
            </a:pPr>
            <a:r>
              <a:rPr lang="kk-KZ"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kk-KZ" sz="2000" i="1" dirty="0">
                <a:latin typeface="Times New Roman" panose="02020603050405020304" pitchFamily="18" charset="0"/>
                <a:ea typeface="Calibri" panose="020F0502020204030204" pitchFamily="34" charset="0"/>
                <a:cs typeface="Times New Roman" panose="02020603050405020304" pitchFamily="18" charset="0"/>
              </a:rPr>
              <a:t>Алғаш рет «сөйлейтін телеграф» пайда болған ел?</a:t>
            </a:r>
            <a:endParaRPr lang="ru-RU" sz="2000" i="1" dirty="0">
              <a:latin typeface="Calibri" panose="020F0502020204030204" pitchFamily="34" charset="0"/>
              <a:ea typeface="Calibri" panose="020F0502020204030204" pitchFamily="34" charset="0"/>
              <a:cs typeface="Times New Roman" panose="02020603050405020304" pitchFamily="18" charset="0"/>
            </a:endParaRPr>
          </a:p>
          <a:p>
            <a:pPr lvl="0" algn="just" defTabSz="914400">
              <a:lnSpc>
                <a:spcPct val="107000"/>
              </a:lnSpc>
            </a:pPr>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Германия </a:t>
            </a:r>
            <a:endPar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defTabSz="914400">
              <a:lnSpc>
                <a:spcPct val="107000"/>
              </a:lnSpc>
            </a:pPr>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Америка </a:t>
            </a:r>
            <a:endPar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defTabSz="914400"/>
            <a:r>
              <a:rPr lang="kk-KZ" sz="2000" dirty="0">
                <a:solidFill>
                  <a:prstClr val="black"/>
                </a:solidFill>
                <a:latin typeface="Times New Roman" panose="02020603050405020304" pitchFamily="18" charset="0"/>
                <a:ea typeface="Calibri" panose="020F0502020204030204" pitchFamily="34" charset="0"/>
              </a:rPr>
              <a:t>С) </a:t>
            </a:r>
            <a:r>
              <a:rPr lang="kk-KZ" sz="2000" dirty="0" smtClean="0">
                <a:solidFill>
                  <a:prstClr val="black"/>
                </a:solidFill>
                <a:latin typeface="Times New Roman" panose="02020603050405020304" pitchFamily="18" charset="0"/>
                <a:ea typeface="Calibri" panose="020F0502020204030204" pitchFamily="34" charset="0"/>
              </a:rPr>
              <a:t>Филадельфия</a:t>
            </a:r>
            <a:endParaRPr lang="kk-KZ" sz="2000" dirty="0">
              <a:solidFill>
                <a:prstClr val="black"/>
              </a:solidFill>
              <a:latin typeface="Times New Roman" panose="02020603050405020304" pitchFamily="18" charset="0"/>
              <a:ea typeface="Calibri" panose="020F0502020204030204" pitchFamily="34" charset="0"/>
            </a:endParaRPr>
          </a:p>
          <a:p>
            <a:pPr lvl="0" algn="just" defTabSz="914400"/>
            <a:r>
              <a:rPr lang="kk-KZ" sz="2000" b="1" dirty="0" smtClean="0">
                <a:solidFill>
                  <a:srgbClr val="FF0000"/>
                </a:solidFill>
                <a:latin typeface="Times New Roman" panose="02020603050405020304" pitchFamily="18" charset="0"/>
                <a:ea typeface="Calibri" panose="020F0502020204030204" pitchFamily="34" charset="0"/>
              </a:rPr>
              <a:t>2. </a:t>
            </a:r>
            <a:r>
              <a:rPr lang="kk-KZ" sz="2000" i="1" dirty="0">
                <a:latin typeface="Times New Roman" panose="02020603050405020304" pitchFamily="18" charset="0"/>
                <a:ea typeface="Calibri" panose="020F0502020204030204" pitchFamily="34" charset="0"/>
              </a:rPr>
              <a:t>Телефонмен сөйлесу қағидаттары бойынша нешінші қоңыраудан кейін көтеру керек?</a:t>
            </a:r>
          </a:p>
          <a:p>
            <a:pPr lvl="0" algn="just" defTabSz="914400">
              <a:lnSpc>
                <a:spcPct val="107000"/>
              </a:lnSpc>
            </a:pPr>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 1-2 </a:t>
            </a:r>
            <a:endPar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defTabSz="914400">
              <a:lnSpc>
                <a:spcPct val="107000"/>
              </a:lnSpc>
            </a:pPr>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2-3 </a:t>
            </a:r>
            <a:endPar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defTabSz="914400"/>
            <a:r>
              <a:rPr lang="kk-KZ" sz="2000" dirty="0">
                <a:solidFill>
                  <a:prstClr val="black"/>
                </a:solidFill>
                <a:latin typeface="Times New Roman" panose="02020603050405020304" pitchFamily="18" charset="0"/>
                <a:ea typeface="Calibri" panose="020F0502020204030204" pitchFamily="34" charset="0"/>
              </a:rPr>
              <a:t>С) </a:t>
            </a:r>
            <a:r>
              <a:rPr lang="kk-KZ" sz="2000" dirty="0" smtClean="0">
                <a:solidFill>
                  <a:prstClr val="black"/>
                </a:solidFill>
                <a:latin typeface="Times New Roman" panose="02020603050405020304" pitchFamily="18" charset="0"/>
                <a:ea typeface="Calibri" panose="020F0502020204030204" pitchFamily="34" charset="0"/>
              </a:rPr>
              <a:t>3-4</a:t>
            </a:r>
            <a:endParaRPr lang="kk-KZ" sz="2000" dirty="0">
              <a:solidFill>
                <a:prstClr val="black"/>
              </a:solidFill>
              <a:latin typeface="Times New Roman" panose="02020603050405020304" pitchFamily="18" charset="0"/>
              <a:ea typeface="Calibri" panose="020F0502020204030204" pitchFamily="34" charset="0"/>
            </a:endParaRPr>
          </a:p>
          <a:p>
            <a:pPr lvl="0" algn="just" defTabSz="914400"/>
            <a:r>
              <a:rPr lang="kk-KZ" sz="2000" b="1" dirty="0" smtClean="0">
                <a:solidFill>
                  <a:srgbClr val="FF0000"/>
                </a:solidFill>
                <a:latin typeface="Times New Roman" panose="02020603050405020304" pitchFamily="18" charset="0"/>
                <a:ea typeface="Calibri" panose="020F0502020204030204" pitchFamily="34" charset="0"/>
              </a:rPr>
              <a:t>3. </a:t>
            </a:r>
            <a:r>
              <a:rPr lang="kk-KZ" sz="2000" i="1" dirty="0">
                <a:latin typeface="Times New Roman" panose="02020603050405020304" pitchFamily="18" charset="0"/>
                <a:ea typeface="Calibri" panose="020F0502020204030204" pitchFamily="34" charset="0"/>
              </a:rPr>
              <a:t>Үй телефонына сөйлесу </a:t>
            </a:r>
            <a:r>
              <a:rPr lang="kk-KZ" sz="2000" i="1" dirty="0" smtClean="0">
                <a:latin typeface="Times New Roman" panose="02020603050405020304" pitchFamily="18" charset="0"/>
                <a:ea typeface="Calibri" panose="020F0502020204030204" pitchFamily="34" charset="0"/>
              </a:rPr>
              <a:t>уақытын белгілеңіз.</a:t>
            </a:r>
            <a:endParaRPr lang="kk-KZ" sz="2000" i="1" dirty="0">
              <a:latin typeface="Times New Roman" panose="02020603050405020304" pitchFamily="18" charset="0"/>
              <a:ea typeface="Calibri" panose="020F0502020204030204" pitchFamily="34" charset="0"/>
            </a:endParaRPr>
          </a:p>
          <a:p>
            <a:pPr lvl="0" algn="just" defTabSz="914400"/>
            <a:r>
              <a:rPr lang="kk-KZ" sz="2000" dirty="0">
                <a:solidFill>
                  <a:prstClr val="black"/>
                </a:solidFill>
                <a:latin typeface="Times New Roman" panose="02020603050405020304" pitchFamily="18" charset="0"/>
                <a:ea typeface="Calibri" panose="020F0502020204030204" pitchFamily="34" charset="0"/>
              </a:rPr>
              <a:t>А) 7.00-ден кешкі 23.00-ге ейін</a:t>
            </a:r>
          </a:p>
          <a:p>
            <a:pPr lvl="0" algn="just" defTabSz="914400"/>
            <a:r>
              <a:rPr lang="kk-KZ" sz="2000" dirty="0">
                <a:solidFill>
                  <a:prstClr val="black"/>
                </a:solidFill>
                <a:latin typeface="Times New Roman" panose="02020603050405020304" pitchFamily="18" charset="0"/>
                <a:ea typeface="Calibri" panose="020F0502020204030204" pitchFamily="34" charset="0"/>
              </a:rPr>
              <a:t>В) 8</a:t>
            </a:r>
            <a:r>
              <a:rPr lang="kk-K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.00-ден кешкі 24.00-ге дейін </a:t>
            </a:r>
            <a:endParaRPr lang="kk-KZ" sz="2000" dirty="0">
              <a:solidFill>
                <a:prstClr val="black"/>
              </a:solidFill>
              <a:latin typeface="Times New Roman" panose="02020603050405020304" pitchFamily="18" charset="0"/>
              <a:ea typeface="Calibri" panose="020F0502020204030204" pitchFamily="34" charset="0"/>
            </a:endParaRPr>
          </a:p>
          <a:p>
            <a:pPr lvl="0" algn="just" defTabSz="914400"/>
            <a:r>
              <a:rPr lang="kk-KZ" sz="2000" dirty="0">
                <a:solidFill>
                  <a:prstClr val="black"/>
                </a:solidFill>
                <a:latin typeface="Times New Roman" panose="02020603050405020304" pitchFamily="18" charset="0"/>
                <a:ea typeface="Calibri" panose="020F0502020204030204" pitchFamily="34" charset="0"/>
              </a:rPr>
              <a:t>С) 9.00-ден кешкі 22.00-ге дейін </a:t>
            </a:r>
          </a:p>
        </p:txBody>
      </p:sp>
    </p:spTree>
    <p:extLst>
      <p:ext uri="{BB962C8B-B14F-4D97-AF65-F5344CB8AC3E}">
        <p14:creationId xmlns:p14="http://schemas.microsoft.com/office/powerpoint/2010/main" xmlns="" val="1635366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3" name="Прямоугольник 2"/>
          <p:cNvSpPr/>
          <p:nvPr/>
        </p:nvSpPr>
        <p:spPr>
          <a:xfrm>
            <a:off x="1114971" y="1286116"/>
            <a:ext cx="6917682" cy="4201150"/>
          </a:xfrm>
          <a:prstGeom prst="rect">
            <a:avLst/>
          </a:prstGeom>
        </p:spPr>
        <p:txBody>
          <a:bodyPr wrap="square">
            <a:spAutoFit/>
          </a:bodyPr>
          <a:lstStyle/>
          <a:p>
            <a:pPr lvl="0" algn="just" defTabSz="914400">
              <a:lnSpc>
                <a:spcPct val="107000"/>
              </a:lnSpc>
            </a:pPr>
            <a:r>
              <a:rPr lang="kk-KZ" sz="2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a:t>
            </a:r>
            <a:r>
              <a:rPr lang="kk-KZ" sz="20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Алғаш рет «сөйлейтін телеграф» пайда болған ел?</a:t>
            </a:r>
            <a:endParaRPr lang="ru-RU" sz="20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algn="just" defTabSz="914400">
              <a:lnSpc>
                <a:spcPct val="107000"/>
              </a:lnSpc>
            </a:pPr>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 Германия </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algn="just" defTabSz="914400">
              <a:lnSpc>
                <a:spcPct val="107000"/>
              </a:lnSpc>
            </a:pPr>
            <a:r>
              <a:rPr lang="kk-KZ"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 Америка </a:t>
            </a:r>
            <a:endParaRPr lang="ru-RU"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gn="just" defTabSz="914400"/>
            <a:r>
              <a:rPr lang="kk-KZ" sz="2000" dirty="0">
                <a:solidFill>
                  <a:srgbClr val="002060"/>
                </a:solidFill>
                <a:latin typeface="Times New Roman" panose="02020603050405020304" pitchFamily="18" charset="0"/>
                <a:ea typeface="Calibri" panose="020F0502020204030204" pitchFamily="34" charset="0"/>
              </a:rPr>
              <a:t>С) </a:t>
            </a:r>
            <a:r>
              <a:rPr lang="kk-KZ" sz="2000" dirty="0" smtClean="0">
                <a:solidFill>
                  <a:srgbClr val="002060"/>
                </a:solidFill>
                <a:latin typeface="Times New Roman" panose="02020603050405020304" pitchFamily="18" charset="0"/>
                <a:ea typeface="Calibri" panose="020F0502020204030204" pitchFamily="34" charset="0"/>
              </a:rPr>
              <a:t>Филадельфия</a:t>
            </a:r>
            <a:endParaRPr lang="kk-KZ" sz="2000" dirty="0">
              <a:solidFill>
                <a:srgbClr val="002060"/>
              </a:solidFill>
              <a:latin typeface="Times New Roman" panose="02020603050405020304" pitchFamily="18" charset="0"/>
              <a:ea typeface="Calibri" panose="020F0502020204030204" pitchFamily="34" charset="0"/>
            </a:endParaRPr>
          </a:p>
          <a:p>
            <a:pPr lvl="0" algn="just" defTabSz="914400"/>
            <a:r>
              <a:rPr lang="kk-KZ" sz="2000" b="1" dirty="0" smtClean="0">
                <a:solidFill>
                  <a:srgbClr val="002060"/>
                </a:solidFill>
                <a:latin typeface="Times New Roman" panose="02020603050405020304" pitchFamily="18" charset="0"/>
                <a:ea typeface="Calibri" panose="020F0502020204030204" pitchFamily="34" charset="0"/>
              </a:rPr>
              <a:t>2. </a:t>
            </a:r>
            <a:r>
              <a:rPr lang="kk-KZ" sz="2000" i="1" dirty="0">
                <a:solidFill>
                  <a:srgbClr val="002060"/>
                </a:solidFill>
                <a:latin typeface="Times New Roman" panose="02020603050405020304" pitchFamily="18" charset="0"/>
                <a:ea typeface="Calibri" panose="020F0502020204030204" pitchFamily="34" charset="0"/>
              </a:rPr>
              <a:t>Телефонмен сөйлесу қағидаттары бойынша нешінші қоңыраудан кейін көтеру керек?</a:t>
            </a:r>
          </a:p>
          <a:p>
            <a:pPr lvl="0" algn="just" defTabSz="914400">
              <a:lnSpc>
                <a:spcPct val="107000"/>
              </a:lnSpc>
            </a:pPr>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 1-2 </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algn="just" defTabSz="914400">
              <a:lnSpc>
                <a:spcPct val="107000"/>
              </a:lnSpc>
            </a:pPr>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2-3 </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0" algn="just" defTabSz="914400"/>
            <a:r>
              <a:rPr lang="kk-KZ" sz="2000" b="1" dirty="0">
                <a:solidFill>
                  <a:srgbClr val="FF0000"/>
                </a:solidFill>
                <a:latin typeface="Times New Roman" panose="02020603050405020304" pitchFamily="18" charset="0"/>
                <a:ea typeface="Calibri" panose="020F0502020204030204" pitchFamily="34" charset="0"/>
              </a:rPr>
              <a:t>С) </a:t>
            </a:r>
            <a:r>
              <a:rPr lang="kk-KZ" sz="2000" b="1" dirty="0" smtClean="0">
                <a:solidFill>
                  <a:srgbClr val="FF0000"/>
                </a:solidFill>
                <a:latin typeface="Times New Roman" panose="02020603050405020304" pitchFamily="18" charset="0"/>
                <a:ea typeface="Calibri" panose="020F0502020204030204" pitchFamily="34" charset="0"/>
              </a:rPr>
              <a:t>3-4</a:t>
            </a:r>
            <a:endParaRPr lang="kk-KZ" sz="2000" b="1" dirty="0">
              <a:solidFill>
                <a:srgbClr val="FF0000"/>
              </a:solidFill>
              <a:latin typeface="Times New Roman" panose="02020603050405020304" pitchFamily="18" charset="0"/>
              <a:ea typeface="Calibri" panose="020F0502020204030204" pitchFamily="34" charset="0"/>
            </a:endParaRPr>
          </a:p>
          <a:p>
            <a:pPr lvl="0" algn="just" defTabSz="914400"/>
            <a:r>
              <a:rPr lang="kk-KZ" sz="2000" b="1" dirty="0" smtClean="0">
                <a:solidFill>
                  <a:srgbClr val="002060"/>
                </a:solidFill>
                <a:latin typeface="Times New Roman" panose="02020603050405020304" pitchFamily="18" charset="0"/>
                <a:ea typeface="Calibri" panose="020F0502020204030204" pitchFamily="34" charset="0"/>
              </a:rPr>
              <a:t>3. </a:t>
            </a:r>
            <a:r>
              <a:rPr lang="kk-KZ" sz="2000" i="1" dirty="0">
                <a:solidFill>
                  <a:srgbClr val="002060"/>
                </a:solidFill>
                <a:latin typeface="Times New Roman" panose="02020603050405020304" pitchFamily="18" charset="0"/>
                <a:ea typeface="Calibri" panose="020F0502020204030204" pitchFamily="34" charset="0"/>
              </a:rPr>
              <a:t>Үй телефонына сөйлесу </a:t>
            </a:r>
            <a:r>
              <a:rPr lang="kk-KZ" sz="2000" i="1" dirty="0" smtClean="0">
                <a:solidFill>
                  <a:srgbClr val="002060"/>
                </a:solidFill>
                <a:latin typeface="Times New Roman" panose="02020603050405020304" pitchFamily="18" charset="0"/>
                <a:ea typeface="Calibri" panose="020F0502020204030204" pitchFamily="34" charset="0"/>
              </a:rPr>
              <a:t>уақытын белгілеңіз.</a:t>
            </a:r>
            <a:endParaRPr lang="kk-KZ" sz="2000" i="1" dirty="0">
              <a:solidFill>
                <a:srgbClr val="002060"/>
              </a:solidFill>
              <a:latin typeface="Times New Roman" panose="02020603050405020304" pitchFamily="18" charset="0"/>
              <a:ea typeface="Calibri" panose="020F0502020204030204" pitchFamily="34" charset="0"/>
            </a:endParaRPr>
          </a:p>
          <a:p>
            <a:pPr lvl="0" algn="just" defTabSz="914400"/>
            <a:r>
              <a:rPr lang="kk-KZ" sz="2000" dirty="0">
                <a:solidFill>
                  <a:srgbClr val="002060"/>
                </a:solidFill>
                <a:latin typeface="Times New Roman" panose="02020603050405020304" pitchFamily="18" charset="0"/>
                <a:ea typeface="Calibri" panose="020F0502020204030204" pitchFamily="34" charset="0"/>
              </a:rPr>
              <a:t>А) 7.00-ден кешкі 23.00-ге ейін</a:t>
            </a:r>
          </a:p>
          <a:p>
            <a:pPr lvl="0" algn="just" defTabSz="914400"/>
            <a:r>
              <a:rPr lang="kk-KZ" sz="2000" dirty="0">
                <a:solidFill>
                  <a:srgbClr val="002060"/>
                </a:solidFill>
                <a:latin typeface="Times New Roman" panose="02020603050405020304" pitchFamily="18" charset="0"/>
                <a:ea typeface="Calibri" panose="020F0502020204030204" pitchFamily="34" charset="0"/>
              </a:rPr>
              <a:t>В) 8</a:t>
            </a:r>
            <a:r>
              <a:rPr lang="kk-KZ"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.00-ден кешкі 24.00-ге дейін </a:t>
            </a:r>
            <a:endParaRPr lang="kk-KZ" sz="2000" dirty="0">
              <a:solidFill>
                <a:srgbClr val="002060"/>
              </a:solidFill>
              <a:latin typeface="Times New Roman" panose="02020603050405020304" pitchFamily="18" charset="0"/>
              <a:ea typeface="Calibri" panose="020F0502020204030204" pitchFamily="34" charset="0"/>
            </a:endParaRPr>
          </a:p>
          <a:p>
            <a:pPr lvl="0" algn="just" defTabSz="914400"/>
            <a:r>
              <a:rPr lang="kk-KZ" sz="2000" b="1" dirty="0">
                <a:solidFill>
                  <a:srgbClr val="FF0000"/>
                </a:solidFill>
                <a:latin typeface="Times New Roman" panose="02020603050405020304" pitchFamily="18" charset="0"/>
                <a:ea typeface="Calibri" panose="020F0502020204030204" pitchFamily="34" charset="0"/>
              </a:rPr>
              <a:t>С) 9.00-ден кешкі 22.00-ге дейін </a:t>
            </a:r>
          </a:p>
        </p:txBody>
      </p:sp>
      <p:sp>
        <p:nvSpPr>
          <p:cNvPr id="4" name="TextBox 3"/>
          <p:cNvSpPr txBox="1"/>
          <p:nvPr/>
        </p:nvSpPr>
        <p:spPr>
          <a:xfrm>
            <a:off x="1167618" y="520505"/>
            <a:ext cx="1940852" cy="461665"/>
          </a:xfrm>
          <a:prstGeom prst="rect">
            <a:avLst/>
          </a:prstGeom>
          <a:noFill/>
        </p:spPr>
        <p:txBody>
          <a:bodyPr wrap="none" rtlCol="0">
            <a:spAutoFit/>
          </a:bodyPr>
          <a:lstStyle/>
          <a:p>
            <a:r>
              <a:rPr lang="kk-KZ" sz="2400" dirty="0" smtClean="0">
                <a:solidFill>
                  <a:srgbClr val="FF0000"/>
                </a:solidFill>
                <a:latin typeface="Times New Roman" pitchFamily="18" charset="0"/>
                <a:cs typeface="Times New Roman" pitchFamily="18" charset="0"/>
              </a:rPr>
              <a:t>Өзіңді тексер</a:t>
            </a:r>
            <a:endParaRPr lang="ru-RU"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353662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2168</TotalTime>
  <Words>634</Words>
  <Application>Microsoft Office PowerPoint</Application>
  <PresentationFormat>Экран (4:3)</PresentationFormat>
  <Paragraphs>136</Paragraphs>
  <Slides>17</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Натуральные материалы</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admin</cp:lastModifiedBy>
  <cp:revision>113</cp:revision>
  <dcterms:created xsi:type="dcterms:W3CDTF">2020-03-23T04:56:31Z</dcterms:created>
  <dcterms:modified xsi:type="dcterms:W3CDTF">2020-07-23T19:41:08Z</dcterms:modified>
</cp:coreProperties>
</file>