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1" r:id="rId1"/>
  </p:sldMasterIdLst>
  <p:notesMasterIdLst>
    <p:notesMasterId r:id="rId17"/>
  </p:notesMasterIdLst>
  <p:sldIdLst>
    <p:sldId id="260" r:id="rId2"/>
    <p:sldId id="266" r:id="rId3"/>
    <p:sldId id="286" r:id="rId4"/>
    <p:sldId id="261" r:id="rId5"/>
    <p:sldId id="262" r:id="rId6"/>
    <p:sldId id="271" r:id="rId7"/>
    <p:sldId id="293" r:id="rId8"/>
    <p:sldId id="285" r:id="rId9"/>
    <p:sldId id="273" r:id="rId10"/>
    <p:sldId id="289" r:id="rId11"/>
    <p:sldId id="290" r:id="rId12"/>
    <p:sldId id="288" r:id="rId13"/>
    <p:sldId id="297" r:id="rId14"/>
    <p:sldId id="291" r:id="rId15"/>
    <p:sldId id="296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FE2FF"/>
    <a:srgbClr val="D9F5FF"/>
    <a:srgbClr val="71DAFF"/>
    <a:srgbClr val="A3E7FF"/>
    <a:srgbClr val="17A95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3" autoAdjust="0"/>
    <p:restoredTop sz="93755" autoAdjust="0"/>
  </p:normalViewPr>
  <p:slideViewPr>
    <p:cSldViewPr snapToGrid="0">
      <p:cViewPr>
        <p:scale>
          <a:sx n="80" d="100"/>
          <a:sy n="80" d="100"/>
        </p:scale>
        <p:origin x="-99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1EF6D9-74BC-48B3-A980-D9C78563F1C8}" type="datetimeFigureOut">
              <a:rPr lang="ru-RU" smtClean="0"/>
              <a:pPr/>
              <a:t>24.07.2020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3B2B0-5123-4112-9DAB-FEF64EAB85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1168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DC0BE5-8237-434B-AB26-F93C2EF449B3}" type="slidenum">
              <a:rPr lang="en-US" altLang="x-none"/>
              <a:pPr/>
              <a:t>6</a:t>
            </a:fld>
            <a:endParaRPr lang="en-US" altLang="x-none"/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1143000"/>
            <a:ext cx="4113213" cy="3084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4813" cy="3598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xmlns="" val="791572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633b27b56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633b27b56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086177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633b27b56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633b27b56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916746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DC0BE5-8237-434B-AB26-F93C2EF449B3}" type="slidenum">
              <a:rPr lang="en-US" altLang="x-none"/>
              <a:pPr/>
              <a:t>11</a:t>
            </a:fld>
            <a:endParaRPr lang="en-US" altLang="x-none"/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1143000"/>
            <a:ext cx="4113213" cy="3084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4813" cy="3598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xmlns="" val="3156196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DC0BE5-8237-434B-AB26-F93C2EF449B3}" type="slidenum">
              <a:rPr lang="en-US" altLang="x-none"/>
              <a:pPr/>
              <a:t>12</a:t>
            </a:fld>
            <a:endParaRPr lang="en-US" altLang="x-none"/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1143000"/>
            <a:ext cx="4113213" cy="3084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4813" cy="3598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xmlns="" val="38727660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DC0BE5-8237-434B-AB26-F93C2EF449B3}" type="slidenum">
              <a:rPr lang="en-US" altLang="x-none"/>
              <a:pPr/>
              <a:t>13</a:t>
            </a:fld>
            <a:endParaRPr lang="en-US" altLang="x-none"/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1143000"/>
            <a:ext cx="4113213" cy="3084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4813" cy="3598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xmlns="" val="3872766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Title-GrommetsCombine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80387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7676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267709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375611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34514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742032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500505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786698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346025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 ли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33164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814740" y="1962616"/>
            <a:ext cx="1390783" cy="185110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750"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857194" y="1962616"/>
            <a:ext cx="1390783" cy="185110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750"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899648" y="1962616"/>
            <a:ext cx="1390783" cy="185110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750"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942102" y="1962616"/>
            <a:ext cx="1390783" cy="185110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750"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9170935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pPr/>
              <a:t>7/24/2020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435338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4289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xmlns="" val="16364293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28;p34"/>
          <p:cNvPicPr preferRelativeResize="0"/>
          <p:nvPr userDrawn="1"/>
        </p:nvPicPr>
        <p:blipFill rotWithShape="1">
          <a:blip r:embed="rId2" cstate="print">
            <a:alphaModFix/>
          </a:blip>
          <a:srcRect l="34028" r="11059"/>
          <a:stretch/>
        </p:blipFill>
        <p:spPr>
          <a:xfrm>
            <a:off x="4298479" y="93"/>
            <a:ext cx="4845521" cy="6857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31;p34"/>
          <p:cNvPicPr preferRelativeResize="0"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7623" y="1055507"/>
            <a:ext cx="2918635" cy="481492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877369" y="682388"/>
            <a:ext cx="3792372" cy="510095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1800" b="1" i="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39494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ели урок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137;p35"/>
          <p:cNvPicPr preferRelativeResize="0"/>
          <p:nvPr userDrawn="1"/>
        </p:nvPicPr>
        <p:blipFill rotWithShape="1">
          <a:blip r:embed="rId2" cstate="print">
            <a:alphaModFix/>
          </a:blip>
          <a:srcRect t="19517" b="68395"/>
          <a:stretch/>
        </p:blipFill>
        <p:spPr>
          <a:xfrm>
            <a:off x="-1" y="0"/>
            <a:ext cx="9144001" cy="829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8810" y="191382"/>
            <a:ext cx="671033" cy="895361"/>
          </a:xfrm>
          <a:prstGeom prst="rect">
            <a:avLst/>
          </a:prstGeom>
        </p:spPr>
      </p:pic>
      <p:sp>
        <p:nvSpPr>
          <p:cNvPr id="14" name="Текст 13"/>
          <p:cNvSpPr>
            <a:spLocks noGrp="1"/>
          </p:cNvSpPr>
          <p:nvPr>
            <p:ph type="body" sz="quarter" idx="10"/>
          </p:nvPr>
        </p:nvSpPr>
        <p:spPr>
          <a:xfrm>
            <a:off x="970313" y="2167244"/>
            <a:ext cx="7059689" cy="3847608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1800" b="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0"/>
            <a:r>
              <a:rPr lang="ru-RU" dirty="0" smtClean="0"/>
              <a:t>Второй уровень</a:t>
            </a:r>
          </a:p>
          <a:p>
            <a:pPr lvl="0"/>
            <a:r>
              <a:rPr lang="ru-RU" dirty="0" smtClean="0"/>
              <a:t>Третий уровень</a:t>
            </a:r>
          </a:p>
          <a:p>
            <a:pPr lvl="0"/>
            <a:r>
              <a:rPr lang="ru-RU" dirty="0" smtClean="0"/>
              <a:t>Четвертый уровень</a:t>
            </a:r>
          </a:p>
          <a:p>
            <a:pPr lv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5" name="Текст 13"/>
          <p:cNvSpPr>
            <a:spLocks noGrp="1"/>
          </p:cNvSpPr>
          <p:nvPr>
            <p:ph type="body" sz="quarter" idx="11"/>
          </p:nvPr>
        </p:nvSpPr>
        <p:spPr>
          <a:xfrm>
            <a:off x="970313" y="1543788"/>
            <a:ext cx="7059689" cy="62345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="1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940378" y="1"/>
            <a:ext cx="7886700" cy="82920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 sz="1800" b="1" i="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84704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траница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137;p35"/>
          <p:cNvPicPr preferRelativeResize="0"/>
          <p:nvPr userDrawn="1"/>
        </p:nvPicPr>
        <p:blipFill rotWithShape="1">
          <a:blip r:embed="rId2" cstate="print">
            <a:alphaModFix/>
          </a:blip>
          <a:srcRect t="19517" b="68395"/>
          <a:stretch/>
        </p:blipFill>
        <p:spPr>
          <a:xfrm>
            <a:off x="-1" y="0"/>
            <a:ext cx="9144001" cy="829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8810" y="191382"/>
            <a:ext cx="671033" cy="895361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940378" y="1"/>
            <a:ext cx="7886700" cy="82920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 sz="1800" b="1" i="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10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970312" y="2167244"/>
            <a:ext cx="7075043" cy="384760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350" b="0" baseline="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b="1" dirty="0" smtClean="0"/>
              <a:t>Lorem Ipsum</a:t>
            </a:r>
            <a:r>
              <a:rPr lang="en-US" dirty="0" smtClean="0"/>
              <a:t> 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 It was </a:t>
            </a:r>
            <a:r>
              <a:rPr lang="en-US" dirty="0" err="1" smtClean="0"/>
              <a:t>popularised</a:t>
            </a:r>
            <a:r>
              <a:rPr lang="en-US" dirty="0" smtClean="0"/>
              <a:t> in the 1960s with the release of </a:t>
            </a:r>
            <a:r>
              <a:rPr lang="en-US" dirty="0" err="1" smtClean="0"/>
              <a:t>Letraset</a:t>
            </a:r>
            <a:r>
              <a:rPr lang="en-US" dirty="0" smtClean="0"/>
              <a:t> sheets containing Lorem Ipsum passages, and more recently with desktop publishing software like Aldus PageMaker including versions of Lorem Ipsum.</a:t>
            </a:r>
            <a:endParaRPr lang="ru-RU" dirty="0"/>
          </a:p>
        </p:txBody>
      </p:sp>
      <p:sp>
        <p:nvSpPr>
          <p:cNvPr id="11" name="Текст 13"/>
          <p:cNvSpPr>
            <a:spLocks noGrp="1"/>
          </p:cNvSpPr>
          <p:nvPr>
            <p:ph type="body" sz="quarter" idx="11"/>
          </p:nvPr>
        </p:nvSpPr>
        <p:spPr>
          <a:xfrm>
            <a:off x="970312" y="1543788"/>
            <a:ext cx="7075043" cy="62345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="1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23088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69044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pPr/>
              <a:t>7/24/2020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84462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24161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49530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33368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94455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19687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7/24/2020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97638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  <p:sldLayoutId id="2147483863" r:id="rId12"/>
    <p:sldLayoutId id="2147483864" r:id="rId13"/>
    <p:sldLayoutId id="2147483865" r:id="rId14"/>
    <p:sldLayoutId id="2147483866" r:id="rId15"/>
    <p:sldLayoutId id="2147483867" r:id="rId16"/>
    <p:sldLayoutId id="2147483868" r:id="rId17"/>
    <p:sldLayoutId id="2147483869" r:id="rId18"/>
    <p:sldLayoutId id="2147483870" r:id="rId19"/>
    <p:sldLayoutId id="2147483871" r:id="rId20"/>
    <p:sldLayoutId id="2147483733" r:id="rId21"/>
    <p:sldLayoutId id="2147483650" r:id="rId22"/>
    <p:sldLayoutId id="2147483721" r:id="rId23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2pqXseacAc" TargetMode="Externa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42728" y="885373"/>
            <a:ext cx="7417730" cy="1574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kk-KZ" sz="3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Бөлім тақырыбы:</a:t>
            </a:r>
            <a:br>
              <a:rPr lang="kk-KZ" sz="3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kk-KZ" sz="30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Мәдениет</a:t>
            </a:r>
            <a:r>
              <a:rPr lang="kk-KZ" sz="30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тіл және қарым-қатынас</a:t>
            </a:r>
            <a:br>
              <a:rPr lang="kk-KZ" sz="30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42728" y="2771937"/>
            <a:ext cx="741772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k-KZ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Сабақтың тақырыбы</a:t>
            </a:r>
            <a:r>
              <a:rPr lang="kk-KZ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endParaRPr lang="kk-KZ" sz="2800" b="1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kk-KZ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kk-KZ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       </a:t>
            </a:r>
            <a:r>
              <a:rPr lang="kk-KZ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Біз </a:t>
            </a:r>
            <a:r>
              <a:rPr lang="kk-KZ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қалай сөйлейміз</a:t>
            </a:r>
            <a:r>
              <a:rPr lang="kk-KZ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kk-KZ" sz="28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977359" y="5233421"/>
            <a:ext cx="148309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21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Қазақ тілі </a:t>
            </a:r>
            <a:endParaRPr lang="ru-RU" sz="2100" b="1" dirty="0">
              <a:solidFill>
                <a:srgbClr val="002060"/>
              </a:solidFill>
            </a:endParaRPr>
          </a:p>
          <a:p>
            <a:pPr algn="ctr"/>
            <a:r>
              <a:rPr lang="kk-KZ" sz="21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5-сынып </a:t>
            </a:r>
            <a:endParaRPr lang="ru-RU" sz="21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28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65"/>
          <p:cNvSpPr txBox="1">
            <a:spLocks noGrp="1"/>
          </p:cNvSpPr>
          <p:nvPr>
            <p:ph type="body" idx="1"/>
          </p:nvPr>
        </p:nvSpPr>
        <p:spPr>
          <a:xfrm>
            <a:off x="876547" y="400779"/>
            <a:ext cx="7458539" cy="442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114297" indent="0" fontAlgn="base">
              <a:buNone/>
            </a:pPr>
            <a:r>
              <a:rPr lang="kk-KZ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АНЫҚТАМА БҰРЫШЫ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24693" y="1668343"/>
            <a:ext cx="7826580" cy="12177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 indent="-457200" algn="just" defTabSz="914400">
              <a:buAutoNum type="arabicPeriod"/>
            </a:pPr>
            <a:r>
              <a:rPr lang="kk-KZ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Жіңішке </a:t>
            </a:r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айтылатын </a:t>
            </a:r>
            <a:r>
              <a:rPr lang="kk-K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kk-KZ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алдынан і әрпін жазбау – </a:t>
            </a:r>
            <a:r>
              <a:rPr lang="kk-KZ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 </a:t>
            </a:r>
          </a:p>
          <a:p>
            <a:pPr lvl="0" algn="just" defTabSz="914400"/>
            <a:r>
              <a:rPr lang="kk-KZ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тілін </a:t>
            </a:r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орфографиясында қалыптасқан ереже. </a:t>
            </a:r>
            <a:r>
              <a:rPr lang="kk-KZ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Мысалы</a:t>
            </a:r>
            <a:r>
              <a:rPr lang="kk-KZ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би, тиек, имек, иіс, ине.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24693" y="3159095"/>
            <a:ext cx="7826580" cy="9972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914400"/>
            <a:r>
              <a:rPr lang="kk-KZ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дыбысының жуан айтылған түрі: </a:t>
            </a:r>
            <a:r>
              <a:rPr lang="kk-KZ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бидай, риза, қария, </a:t>
            </a:r>
            <a:r>
              <a:rPr lang="kk-KZ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иық</a:t>
            </a:r>
            <a:endParaRPr lang="kk-KZ" sz="20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24693" y="4429398"/>
            <a:ext cx="7826580" cy="152915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914400"/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Ый</a:t>
            </a:r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қосар әріптері тек </a:t>
            </a:r>
            <a:r>
              <a:rPr lang="kk-KZ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тый</a:t>
            </a:r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сый сөздерінде (түбір тұлғасында) жазылады. </a:t>
            </a:r>
            <a:r>
              <a:rPr lang="kk-KZ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Мысалы</a:t>
            </a:r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сый, тый, сыяды, сыйды, тыю, тыйылды</a:t>
            </a:r>
          </a:p>
          <a:p>
            <a:pPr lvl="0" algn="ctr" defTabSz="914400"/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58983" y="1060098"/>
            <a:ext cx="71666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/>
            <a:r>
              <a:rPr lang="kk-KZ" sz="20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Дауысты и</a:t>
            </a:r>
            <a:r>
              <a:rPr lang="kk-KZ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дыбысының </a:t>
            </a:r>
            <a:r>
              <a:rPr lang="kk-KZ" sz="20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емлелік ерекшеліктері</a:t>
            </a:r>
          </a:p>
        </p:txBody>
      </p:sp>
    </p:spTree>
    <p:extLst>
      <p:ext uri="{BB962C8B-B14F-4D97-AF65-F5344CB8AC3E}">
        <p14:creationId xmlns:p14="http://schemas.microsoft.com/office/powerpoint/2010/main" xmlns="" val="285719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9599" y="795089"/>
            <a:ext cx="73640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kk-K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2-тапсырма. </a:t>
            </a:r>
            <a:r>
              <a:rPr lang="kk-KZ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Ережені </a:t>
            </a:r>
            <a:r>
              <a:rPr lang="kk-KZ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түсініп, дауысты дыбыстар емлесі бойынша сұрақтарға жауап </a:t>
            </a:r>
            <a:r>
              <a:rPr lang="kk-KZ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ойлаңдар.</a:t>
            </a:r>
            <a:endParaRPr lang="kk-KZ" sz="2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84289" y="2667507"/>
            <a:ext cx="73640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/>
            <a:r>
              <a:rPr lang="kk-KZ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Дескриптор: </a:t>
            </a:r>
            <a:endParaRPr lang="ru-RU" sz="2400" dirty="0">
              <a:solidFill>
                <a:srgbClr val="002060"/>
              </a:solidFill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 algn="just" defTabSz="914400">
              <a:buFont typeface="Times New Roman" panose="02020603050405020304" pitchFamily="18" charset="0"/>
              <a:buChar char="-"/>
            </a:pPr>
            <a:r>
              <a:rPr lang="kk-KZ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сұрақтарға </a:t>
            </a:r>
            <a: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жауап береді;</a:t>
            </a:r>
          </a:p>
          <a:p>
            <a:pPr marL="800100" lvl="1" indent="-342900" algn="just" defTabSz="914400">
              <a:buFont typeface="Times New Roman" panose="02020603050405020304" pitchFamily="18" charset="0"/>
              <a:buChar char="-"/>
            </a:pPr>
            <a:r>
              <a:rPr lang="kk-KZ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сауатты </a:t>
            </a:r>
            <a: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жазады</a:t>
            </a:r>
          </a:p>
        </p:txBody>
      </p:sp>
    </p:spTree>
    <p:extLst>
      <p:ext uri="{BB962C8B-B14F-4D97-AF65-F5344CB8AC3E}">
        <p14:creationId xmlns:p14="http://schemas.microsoft.com/office/powerpoint/2010/main" xmlns="" val="20595534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73078" y="752483"/>
            <a:ext cx="749506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kk-KZ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kk-KZ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Дұрыс жазылған сөзді тап. </a:t>
            </a:r>
          </a:p>
          <a:p>
            <a:pPr defTabSz="914400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біи</a:t>
            </a:r>
            <a:endParaRPr lang="ru-RU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/>
            <a:r>
              <a:rPr lang="kk-KZ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 тыйым</a:t>
            </a:r>
          </a:p>
          <a:p>
            <a:pPr defTabSz="914400"/>
            <a:r>
              <a:rPr lang="kk-KZ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С) тіиек </a:t>
            </a:r>
          </a:p>
          <a:p>
            <a:pPr defTabSz="914400"/>
            <a:endParaRPr lang="kk-KZ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/>
            <a:r>
              <a:rPr lang="kk-KZ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kk-K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kk-KZ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рфогрфиялық норма бойынша дұрыс жазылған сөзді анықтаңыз</a:t>
            </a:r>
            <a:r>
              <a:rPr lang="kk-KZ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defTabSz="914400"/>
            <a:r>
              <a:rPr lang="kk-KZ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иіс </a:t>
            </a:r>
          </a:p>
          <a:p>
            <a:pPr defTabSz="914400"/>
            <a:r>
              <a:rPr lang="kk-KZ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 ійіс</a:t>
            </a:r>
          </a:p>
          <a:p>
            <a:pPr defTabSz="914400"/>
            <a:r>
              <a:rPr lang="kk-KZ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С) йіс</a:t>
            </a:r>
          </a:p>
          <a:p>
            <a:pPr defTabSz="914400"/>
            <a:endParaRPr lang="kk-KZ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/>
            <a:r>
              <a:rPr lang="kk-KZ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kk-K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Орфогрфиялық норма бойынша дұрыс жазылған сөзді анықтаңыз</a:t>
            </a:r>
          </a:p>
          <a:p>
            <a:pPr defTabSz="914400"/>
            <a:r>
              <a:rPr lang="kk-K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kk-KZ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қарыйя</a:t>
            </a:r>
            <a:endParaRPr lang="kk-KZ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/>
            <a:r>
              <a:rPr lang="kk-K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 </a:t>
            </a:r>
            <a:r>
              <a:rPr lang="kk-KZ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қарыйа</a:t>
            </a:r>
            <a:endParaRPr lang="kk-KZ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/>
            <a:r>
              <a:rPr lang="kk-K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С) </a:t>
            </a:r>
            <a:r>
              <a:rPr lang="kk-KZ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қария</a:t>
            </a:r>
            <a:endParaRPr lang="kk-KZ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/>
            <a:endParaRPr lang="kk-KZ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81022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73078" y="752483"/>
            <a:ext cx="749506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kk-KZ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kk-KZ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Дұрыс жазылған сөзді тап. </a:t>
            </a:r>
          </a:p>
          <a:p>
            <a:pPr defTabSz="914400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біи</a:t>
            </a:r>
            <a:endParaRPr lang="ru-RU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/>
            <a:r>
              <a:rPr lang="kk-KZ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 тыйым</a:t>
            </a:r>
          </a:p>
          <a:p>
            <a:pPr defTabSz="914400"/>
            <a:r>
              <a:rPr lang="kk-KZ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С) тіиек </a:t>
            </a:r>
          </a:p>
          <a:p>
            <a:pPr defTabSz="914400"/>
            <a:endParaRPr lang="kk-KZ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/>
            <a:r>
              <a:rPr lang="kk-KZ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kk-K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kk-KZ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рфогрфиялық норма бойынша дұрыс жазылған сөзді анықтаңыз</a:t>
            </a:r>
            <a:r>
              <a:rPr lang="kk-KZ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defTabSz="914400"/>
            <a:r>
              <a:rPr lang="kk-KZ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иіс </a:t>
            </a:r>
          </a:p>
          <a:p>
            <a:pPr defTabSz="914400"/>
            <a:r>
              <a:rPr lang="kk-KZ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 ійіс</a:t>
            </a:r>
          </a:p>
          <a:p>
            <a:pPr defTabSz="914400"/>
            <a:r>
              <a:rPr lang="kk-KZ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С) йіс</a:t>
            </a:r>
          </a:p>
          <a:p>
            <a:pPr defTabSz="914400"/>
            <a:endParaRPr lang="kk-KZ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/>
            <a:r>
              <a:rPr lang="kk-KZ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kk-K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Орфогрфиялық норма бойынша дұрыс жазылған сөзді анықтаңыз</a:t>
            </a:r>
          </a:p>
          <a:p>
            <a:pPr defTabSz="914400"/>
            <a:r>
              <a:rPr lang="kk-K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kk-KZ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қарыйя</a:t>
            </a:r>
            <a:endParaRPr lang="kk-KZ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/>
            <a:r>
              <a:rPr lang="kk-K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 </a:t>
            </a:r>
            <a:r>
              <a:rPr lang="kk-KZ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қарыйа</a:t>
            </a:r>
            <a:endParaRPr lang="kk-KZ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/>
            <a:r>
              <a:rPr lang="kk-KZ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С) </a:t>
            </a:r>
            <a:r>
              <a:rPr lang="kk-KZ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қария</a:t>
            </a:r>
            <a:endParaRPr lang="kk-KZ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/>
            <a:endParaRPr lang="kk-KZ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81022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81475" y="625893"/>
            <a:ext cx="69057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k-KZ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КЕРІ  </a:t>
            </a:r>
            <a:r>
              <a:rPr lang="kk-KZ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</a:t>
            </a:r>
            <a:endParaRPr lang="kk-KZ" sz="12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82967" y="1210668"/>
            <a:ext cx="72042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/>
            <a:r>
              <a:rPr lang="kk-KZ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Егер </a:t>
            </a:r>
            <a:r>
              <a:rPr lang="kk-K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бүгінгі сабағымызда төмендегі іс-әрекеттерді толық жасаған болсақ, 	онда </a:t>
            </a:r>
            <a:r>
              <a:rPr lang="kk-KZ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бәріміз бірге жетістік баспалдағымен келесі сабағымызға көше аламыз.</a:t>
            </a:r>
            <a:endParaRPr lang="kk-KZ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82967" y="2921228"/>
            <a:ext cx="4908592" cy="126400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defTabSz="914400">
              <a:defRPr/>
            </a:pPr>
            <a:r>
              <a:rPr lang="kk-KZ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kk-KZ" kern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kk-KZ" sz="2000" kern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мәтіндердің мазмұнын түсініп, көтерілген мәселені анықтайды</a:t>
            </a:r>
            <a:r>
              <a:rPr lang="kk-KZ" sz="2000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endParaRPr lang="kk-KZ" sz="2000" kern="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82967" y="4724481"/>
            <a:ext cx="4908592" cy="92914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defTabSz="914400">
              <a:defRPr/>
            </a:pPr>
            <a:r>
              <a:rPr lang="kk-KZ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kk-KZ" sz="2000" kern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дауысты дыбыстар емлесін нормаға сай сауатты жазады.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73893" y="3219961"/>
            <a:ext cx="2577379" cy="1930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09362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3563" y="1407995"/>
            <a:ext cx="7342909" cy="11541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defTabSz="914400">
              <a:lnSpc>
                <a:spcPct val="115000"/>
              </a:lnSpc>
              <a:defRPr/>
            </a:pPr>
            <a:r>
              <a:rPr lang="kk-KZ" sz="2000" i="1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	Өз </a:t>
            </a:r>
            <a:r>
              <a:rPr lang="kk-KZ" sz="2000" i="1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оқулықтарыңыздағы дауысты дыбыстар орфогрфиялық ережесіне сәйкес жаттығуларды қарастырыңыздар.</a:t>
            </a:r>
            <a:endParaRPr lang="kk-KZ" sz="2000" i="1" kern="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61275" y="773623"/>
            <a:ext cx="3019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kk-KZ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ҚОСЫМША ТАПСЫРМА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4818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78190" y="662122"/>
            <a:ext cx="4217264" cy="62190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3000" dirty="0" smtClean="0">
                <a:solidFill>
                  <a:srgbClr val="C00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Оқу мақсаттары:</a:t>
            </a:r>
            <a:endParaRPr lang="en-US" sz="3000" dirty="0">
              <a:solidFill>
                <a:srgbClr val="C00000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7928" y="1284024"/>
            <a:ext cx="8174181" cy="1818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0" lvl="2" indent="-228600" algn="just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5.Т/А2. Әртүрлі жанрдағы мәтіндерді түсіну, көтерілген мәселелерді </a:t>
            </a:r>
            <a:r>
              <a:rPr lang="kk-KZ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анықтау:</a:t>
            </a:r>
            <a:endParaRPr lang="kk-KZ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lvl="2" indent="-228600" algn="just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5.ӘТН1. Дауысты дыбыстардың емлелік ерекшеліктерін ескере   отырып, орфографиялық нормаға сай </a:t>
            </a:r>
            <a:r>
              <a:rPr lang="kk-KZ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жазу. </a:t>
            </a:r>
            <a:endParaRPr lang="kk-KZ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116736" y="3377613"/>
            <a:ext cx="4217264" cy="62190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3000" dirty="0" smtClean="0">
                <a:solidFill>
                  <a:srgbClr val="C00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Сабақ мақсаттары:</a:t>
            </a:r>
            <a:endParaRPr lang="en-US" sz="3000" dirty="0">
              <a:solidFill>
                <a:srgbClr val="C00000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7928" y="3999515"/>
            <a:ext cx="8174181" cy="1486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0" lvl="2" indent="-228600" algn="just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Әр түрлі жанрдағы мәтіндердің мазмұнын </a:t>
            </a:r>
            <a:r>
              <a:rPr lang="kk-KZ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түсініп, </a:t>
            </a:r>
            <a: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мәтінде көтерілген мәселені анықтайды;</a:t>
            </a:r>
          </a:p>
          <a:p>
            <a:pPr marL="1143000" lvl="2" indent="-228600" algn="just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Дауысты дыбыстардың емлесіне сай сауатты </a:t>
            </a:r>
            <a:r>
              <a:rPr lang="kk-KZ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жазады. </a:t>
            </a:r>
            <a:endParaRPr lang="kk-KZ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415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44493" y="915460"/>
            <a:ext cx="4871397" cy="62190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3000" dirty="0">
                <a:solidFill>
                  <a:srgbClr val="C00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Бағалау критерийлері:</a:t>
            </a:r>
            <a:endParaRPr lang="en-US" sz="3000" dirty="0">
              <a:solidFill>
                <a:srgbClr val="C00000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28899" y="1705518"/>
            <a:ext cx="710692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kk-KZ" sz="2400" dirty="0" smtClean="0"/>
              <a:t>- 	 </a:t>
            </a:r>
            <a: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kk-KZ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әтіндердің </a:t>
            </a:r>
            <a: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мазмұнын түсініп, көтерілген мәселені </a:t>
            </a:r>
            <a:r>
              <a:rPr lang="kk-KZ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анықтайды;</a:t>
            </a:r>
            <a:endParaRPr lang="kk-K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endParaRPr lang="kk-K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kk-KZ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дауысты </a:t>
            </a:r>
            <a: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дыбыстар емлесін нормаға сай сауатты </a:t>
            </a:r>
            <a:r>
              <a:rPr lang="kk-KZ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жазады.</a:t>
            </a:r>
            <a:endParaRPr lang="kk-K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236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0648" y="631891"/>
            <a:ext cx="32592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kk-KZ" sz="2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 ТАСТАУ,  ОЙЛАНТУ</a:t>
            </a:r>
            <a:endParaRPr lang="ru-RU" sz="2000" kern="0" dirty="0">
              <a:solidFill>
                <a:sysClr val="windowText" lastClr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4909" y="1207433"/>
            <a:ext cx="7883236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defTabSz="685800">
              <a:lnSpc>
                <a:spcPct val="115000"/>
              </a:lnSpc>
              <a:spcBef>
                <a:spcPts val="375"/>
              </a:spcBef>
            </a:pPr>
            <a:r>
              <a:rPr lang="kk-KZ" sz="24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Берілген бейнебаянды көре отырып, сабақ мақсатына болжам жасап көрелік.</a:t>
            </a:r>
            <a:endParaRPr lang="ru-RU" sz="2400" i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1236" y="4336026"/>
            <a:ext cx="7826320" cy="999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>
              <a:lnSpc>
                <a:spcPct val="115000"/>
              </a:lnSpc>
              <a:spcBef>
                <a:spcPts val="1000"/>
              </a:spcBef>
            </a:pPr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ДЕСКРИПТОР: </a:t>
            </a:r>
          </a:p>
          <a:p>
            <a:pPr lvl="0" algn="just" defTabSz="914400">
              <a:lnSpc>
                <a:spcPct val="115000"/>
              </a:lnSpc>
              <a:spcBef>
                <a:spcPts val="1000"/>
              </a:spcBef>
            </a:pPr>
            <a:r>
              <a:rPr lang="kk-KZ" sz="2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kk-KZ" sz="2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сабақ </a:t>
            </a:r>
            <a:r>
              <a:rPr lang="kk-KZ" sz="2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мақсатына </a:t>
            </a:r>
            <a:r>
              <a:rPr lang="kk-KZ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болжам </a:t>
            </a:r>
            <a:r>
              <a:rPr lang="kk-KZ" sz="2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жасайды</a:t>
            </a:r>
            <a:r>
              <a:rPr lang="kk-KZ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20648" y="2299492"/>
            <a:ext cx="75474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hlinkClick r:id="rId2"/>
              </a:rPr>
              <a:t>https://</a:t>
            </a:r>
            <a:r>
              <a:rPr lang="en-US" sz="2800" dirty="0" smtClean="0">
                <a:hlinkClick r:id="rId2"/>
              </a:rPr>
              <a:t>www.youtube.com/watch?v=A2pqXseacAc</a:t>
            </a:r>
            <a:endParaRPr lang="kk-KZ" sz="2800" dirty="0" smtClean="0"/>
          </a:p>
          <a:p>
            <a:endParaRPr lang="ru-RU" sz="2000" dirty="0"/>
          </a:p>
        </p:txBody>
      </p:sp>
      <p:sp>
        <p:nvSpPr>
          <p:cNvPr id="8" name="Управляющая кнопка: фильм 7">
            <a:hlinkClick r:id="" action="ppaction://noaction" highlightClick="1"/>
          </p:cNvPr>
          <p:cNvSpPr/>
          <p:nvPr/>
        </p:nvSpPr>
        <p:spPr>
          <a:xfrm>
            <a:off x="6892797" y="3293610"/>
            <a:ext cx="1042416" cy="1042416"/>
          </a:xfrm>
          <a:prstGeom prst="actionButtonMovie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2138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2588" y="399385"/>
            <a:ext cx="61708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kk-KZ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АНЫҚТАМА БҰРЫШЫ</a:t>
            </a:r>
            <a:endParaRPr lang="ru-RU" sz="2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19197" y="1001180"/>
            <a:ext cx="6110592" cy="127096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914400" fontAlgn="t">
              <a:lnSpc>
                <a:spcPct val="115000"/>
              </a:lnSpc>
            </a:pPr>
            <a:r>
              <a:rPr lang="kk-KZ" sz="2000" b="1" kern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Хат – </a:t>
            </a:r>
            <a:r>
              <a:rPr lang="kk-KZ" sz="2000" kern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белгілі бір </a:t>
            </a:r>
            <a:r>
              <a:rPr lang="kk-KZ" sz="2000" kern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адамға жеке </a:t>
            </a:r>
            <a:r>
              <a:rPr lang="kk-KZ" sz="2000" kern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туындысы. </a:t>
            </a:r>
            <a:r>
              <a:rPr lang="kk-KZ" sz="2000" kern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Нақты </a:t>
            </a:r>
            <a:r>
              <a:rPr lang="kk-KZ" sz="2000" kern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тұрақталған үлгісі болмаса да, белгілі бір жазу мәнері бар. Хат бірінші жақтан баяндалады.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26" t="9762" r="4687" b="2827"/>
          <a:stretch/>
        </p:blipFill>
        <p:spPr>
          <a:xfrm>
            <a:off x="6729789" y="943705"/>
            <a:ext cx="1957011" cy="14510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5573" y="2394802"/>
            <a:ext cx="373243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 defTabSz="914400" fontAlgn="t">
              <a:lnSpc>
                <a:spcPct val="115000"/>
              </a:lnSpc>
            </a:pPr>
            <a:r>
              <a:rPr lang="kk-KZ" sz="2000" b="1" kern="1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ХАТ ЖАЗУ ҮЛГІСІ:</a:t>
            </a:r>
            <a:endParaRPr lang="kk-KZ" sz="2000" b="1" kern="1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9196" y="2901867"/>
            <a:ext cx="7887493" cy="81950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 algn="just" defTabSz="914400" fontAlgn="t">
              <a:lnSpc>
                <a:spcPct val="115000"/>
              </a:lnSpc>
              <a:buFontTx/>
              <a:buAutoNum type="arabicPeriod"/>
            </a:pPr>
            <a:r>
              <a:rPr lang="kk-KZ" sz="2000" kern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Сәлемдесу (хат жолдаушының </a:t>
            </a:r>
            <a:r>
              <a:rPr lang="kk-KZ" sz="2000" kern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жасын</a:t>
            </a:r>
            <a:r>
              <a:rPr lang="kk-KZ" sz="2000" kern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әлеуметтік жағдайы мен қарым-қатынасты ескеру керек)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9196" y="3873970"/>
            <a:ext cx="7887492" cy="115668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914400" fontAlgn="t">
              <a:lnSpc>
                <a:spcPct val="115000"/>
              </a:lnSpc>
            </a:pPr>
            <a:r>
              <a:rPr lang="kk-KZ" sz="2000" kern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2. Жазу </a:t>
            </a:r>
            <a:r>
              <a:rPr lang="kk-KZ" sz="2000" kern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барысында </a:t>
            </a:r>
            <a:r>
              <a:rPr lang="kk-KZ" sz="2000" kern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(мазмұнды </a:t>
            </a:r>
            <a:r>
              <a:rPr lang="kk-KZ" sz="2000" kern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баяндау, қорытынды жасау, авторға тілек айту, хаттың безендірілуі (күні, қолы, сауаттылық, тазалық, қағаздың сапасы)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9196" y="5530371"/>
            <a:ext cx="1598830" cy="40013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914400" fontAlgn="t">
              <a:lnSpc>
                <a:spcPct val="115000"/>
              </a:lnSpc>
            </a:pPr>
            <a:r>
              <a:rPr lang="kk-KZ" sz="2000" b="1" kern="1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ТҮРЛЕРІ:</a:t>
            </a:r>
            <a:endParaRPr lang="kk-KZ" kern="1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37553" y="5544227"/>
            <a:ext cx="1598830" cy="40013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914400" fontAlgn="t">
              <a:lnSpc>
                <a:spcPct val="115000"/>
              </a:lnSpc>
            </a:pPr>
            <a:r>
              <a:rPr lang="kk-KZ" sz="2000" kern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ЖЕКЕ ХАТ</a:t>
            </a:r>
            <a:endParaRPr lang="kk-KZ" sz="2000" kern="1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455910" y="5525025"/>
            <a:ext cx="1962624" cy="40013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914400" fontAlgn="t">
              <a:lnSpc>
                <a:spcPct val="115000"/>
              </a:lnSpc>
            </a:pPr>
            <a:r>
              <a:rPr lang="kk-KZ" sz="2000" kern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ІСКЕРЛІК ХАТ</a:t>
            </a:r>
            <a:endParaRPr lang="kk-KZ" sz="2000" kern="1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622473" y="5516519"/>
            <a:ext cx="1884215" cy="40013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914400" fontAlgn="t">
              <a:lnSpc>
                <a:spcPct val="115000"/>
              </a:lnSpc>
            </a:pPr>
            <a:r>
              <a:rPr lang="kk-KZ" sz="2000" kern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РЕСМИ ХАТ</a:t>
            </a:r>
            <a:endParaRPr lang="kk-KZ" sz="2000" kern="1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" name="Выгнутая влево стрелка 14"/>
          <p:cNvSpPr/>
          <p:nvPr/>
        </p:nvSpPr>
        <p:spPr>
          <a:xfrm rot="16200000" flipH="1">
            <a:off x="2217259" y="5065691"/>
            <a:ext cx="321063" cy="63601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Выгнутая влево стрелка 15"/>
          <p:cNvSpPr/>
          <p:nvPr/>
        </p:nvSpPr>
        <p:spPr>
          <a:xfrm rot="16200000" flipH="1">
            <a:off x="4129965" y="5037983"/>
            <a:ext cx="321063" cy="63601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Выгнутая влево стрелка 16"/>
          <p:cNvSpPr/>
          <p:nvPr/>
        </p:nvSpPr>
        <p:spPr>
          <a:xfrm rot="16200000" flipH="1">
            <a:off x="6411308" y="5022839"/>
            <a:ext cx="321063" cy="63601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9373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66261" y="441759"/>
            <a:ext cx="7843165" cy="5986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107000"/>
              </a:lnSpc>
            </a:pPr>
            <a:r>
              <a:rPr lang="kk-KZ" sz="1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1-тыңдалым мәтіні. </a:t>
            </a:r>
          </a:p>
          <a:p>
            <a:pPr lvl="0" algn="ctr" defTabSz="914400">
              <a:lnSpc>
                <a:spcPct val="107000"/>
              </a:lnSpc>
            </a:pPr>
            <a:r>
              <a:rPr lang="kk-KZ" sz="1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Біз қалай сөйлесеміз?</a:t>
            </a:r>
            <a:endParaRPr lang="ru-RU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50215" algn="just" defTabSz="914400">
              <a:lnSpc>
                <a:spcPct val="107000"/>
              </a:lnSpc>
            </a:pPr>
            <a:r>
              <a:rPr lang="kk-KZ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Адамдардың өзара </a:t>
            </a:r>
            <a:r>
              <a:rPr lang="kk-KZ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қарым-қатынасында әдеп </a:t>
            </a:r>
            <a:r>
              <a:rPr lang="kk-KZ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ережелерінің жиынтығы этикет деп айтылады. Ә</a:t>
            </a:r>
            <a:r>
              <a:rPr lang="kk-KZ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деп </a:t>
            </a:r>
            <a:r>
              <a:rPr lang="kk-KZ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ережелерінің тіл арқылы жүзеге асатын жағын «сөз этикеті » дейміз. А</a:t>
            </a:r>
            <a:r>
              <a:rPr lang="kk-KZ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дамның </a:t>
            </a:r>
            <a:r>
              <a:rPr lang="kk-KZ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әдептілігі оның </a:t>
            </a:r>
            <a:r>
              <a:rPr lang="kk-KZ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сөзінен байқалады</a:t>
            </a:r>
            <a:r>
              <a:rPr lang="kk-KZ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50215" algn="just" defTabSz="914400">
              <a:lnSpc>
                <a:spcPct val="107000"/>
              </a:lnSpc>
            </a:pPr>
            <a:r>
              <a:rPr lang="kk-KZ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Халық әдебі “Сіз” деген сөзден басталады. Бұл – сыйласымды, құрметтеуді  білдіретін қасиетті сөз</a:t>
            </a:r>
            <a:r>
              <a:rPr lang="kk-KZ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Бұл сөзге “ыңыз</a:t>
            </a:r>
            <a:r>
              <a:rPr lang="kk-KZ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”, “іңіз” қосымшалары </a:t>
            </a:r>
            <a:r>
              <a:rPr lang="kk-KZ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жалғанғанда </a:t>
            </a:r>
            <a:r>
              <a:rPr lang="kk-KZ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сыпайылық мәнін арттырады. Мысалы</a:t>
            </a:r>
            <a:r>
              <a:rPr lang="kk-KZ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“</a:t>
            </a:r>
            <a:r>
              <a:rPr lang="kk-KZ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астан алыңыз”, </a:t>
            </a:r>
            <a:r>
              <a:rPr lang="kk-KZ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kk-KZ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төрге шығыңыз</a:t>
            </a:r>
            <a:r>
              <a:rPr lang="kk-KZ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т.б. Қазақ </a:t>
            </a:r>
            <a:r>
              <a:rPr lang="kk-KZ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халқында </a:t>
            </a:r>
            <a:r>
              <a:rPr lang="kk-KZ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бейтаныс </a:t>
            </a:r>
            <a:r>
              <a:rPr lang="kk-KZ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адамға “Сіз” деп сөйлеу салтқа айналған. </a:t>
            </a:r>
            <a:r>
              <a:rPr lang="kk-KZ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Әдептілікті </a:t>
            </a:r>
            <a:r>
              <a:rPr lang="kk-KZ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білдіретін сөздер – құрметтеу, ардақтау, бағалау сөздер. </a:t>
            </a:r>
            <a:r>
              <a:rPr lang="kk-KZ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Әдептілікті </a:t>
            </a:r>
            <a:r>
              <a:rPr lang="kk-KZ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көрсететін сөздерге теңеу, балау сөздер де жатады. Басқа адамнан көрген қызмет пен жақсылық үшін “рақмет” айту да әдептілікке жатады. Бұл сөзге “денсаулығыңызға бұйырсын”, “көңіліңіз қош болсын”, тағы басқа  жауап айтылады. </a:t>
            </a:r>
            <a:endParaRPr lang="ru-RU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50215" algn="just" defTabSz="914400">
              <a:lnSpc>
                <a:spcPct val="107000"/>
              </a:lnSpc>
            </a:pPr>
            <a:r>
              <a:rPr lang="kk-KZ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Жақсылыққа жақсы сөз айтып, ризашылық білдірмеу әдепсіздік болады. Үлкен адамға қызмет ету үшін </a:t>
            </a:r>
            <a:r>
              <a:rPr lang="kk-KZ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kk-KZ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рұқсат етіңіз”, “мүмкін бе?”, “мүмкін болса”, “ренжімесеңіз” деген сияқты уәж сөздер айту әрі мәдениеттілікті, әрі әдептілікті көрсетеді. </a:t>
            </a:r>
            <a:endParaRPr lang="kk-KZ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50215" algn="just" defTabSz="914400">
              <a:lnSpc>
                <a:spcPct val="107000"/>
              </a:lnSpc>
            </a:pPr>
            <a:r>
              <a:rPr lang="kk-KZ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Әдепті </a:t>
            </a:r>
            <a:r>
              <a:rPr lang="kk-KZ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сөздер – ақылдан шыққан аялы сөздер. Әдепке үйреніп, әдепті сөздерді айтуға жаттыққан адам – мәдениетті де әдепті адам.</a:t>
            </a:r>
            <a:endParaRPr lang="ru-RU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69470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38560" y="356710"/>
            <a:ext cx="7955280" cy="5983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kk-KZ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kk-KZ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2-тыңдалым мәтіні.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kk-KZ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Атамның </a:t>
            </a:r>
            <a:r>
              <a:rPr lang="kk-KZ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хаты</a:t>
            </a:r>
            <a:endParaRPr lang="ru-RU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kk-K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kk-KZ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Амансың ба, </a:t>
            </a:r>
            <a:r>
              <a:rPr lang="kk-K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менің сүйікті </a:t>
            </a:r>
            <a:r>
              <a:rPr lang="kk-KZ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немерем!</a:t>
            </a: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rgbClr val="38383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kk-KZ" sz="2000" dirty="0" smtClean="0">
                <a:solidFill>
                  <a:srgbClr val="38383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Ата-бабамыз</a:t>
            </a:r>
            <a:r>
              <a:rPr lang="kk-KZ" sz="2000" dirty="0">
                <a:solidFill>
                  <a:srgbClr val="38383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«Сөз қадірін өз қадірім» деп түсінген халық екенін жақсы білесің. Атам қазақ сөздің алар орнын жете түсініп, сөз сөйлей білуді ежелден-ақ өнер ретінде бағалаған. «Ойнап сөйлесең де, ойлап сөйле», «Сөз сүйектен, таяқ еттен өтеді» деп тегін айтпаған. </a:t>
            </a:r>
            <a:endParaRPr lang="ru-RU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rgbClr val="38383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kk-KZ" sz="2000" dirty="0" smtClean="0">
                <a:solidFill>
                  <a:srgbClr val="38383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Балам</a:t>
            </a:r>
            <a:r>
              <a:rPr lang="kk-KZ" sz="2000" dirty="0">
                <a:solidFill>
                  <a:srgbClr val="38383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ақыл-ойдың алыбы Абай атамыз: «Сөзіне қарай кісіні ал, ал кісіге қарап – сөз алма» деген ғой. Үлкен адаммен дұрыс сөйлес, ізетті бол, сыпайылық </a:t>
            </a:r>
            <a:r>
              <a:rPr lang="kk-KZ" sz="2000" dirty="0" smtClean="0">
                <a:solidFill>
                  <a:srgbClr val="38383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сақта.</a:t>
            </a: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k-KZ" sz="2000" dirty="0" smtClean="0">
                <a:solidFill>
                  <a:srgbClr val="38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Сөз </a:t>
            </a:r>
            <a:r>
              <a:rPr lang="kk-KZ" sz="2000" dirty="0">
                <a:solidFill>
                  <a:srgbClr val="38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– құдіретті күш. «Аңдамай сөйлеген ауырмай өледі», – </a:t>
            </a:r>
            <a:r>
              <a:rPr lang="kk-KZ" sz="2000" dirty="0" smtClean="0">
                <a:solidFill>
                  <a:srgbClr val="38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дейді </a:t>
            </a:r>
            <a:r>
              <a:rPr lang="kk-KZ" sz="2000" dirty="0">
                <a:solidFill>
                  <a:srgbClr val="38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дана бабаларымыз. Ойланып сөйле, адам жүрегін жаралайтын  ауыр сөз айтпа. Ойланбай айтылған ауыр сөз адам зердесінде кейде өшпес өз таңбасын қалдыратынын ұмытпа</a:t>
            </a:r>
            <a:r>
              <a:rPr lang="kk-KZ" sz="2000" dirty="0" smtClean="0">
                <a:solidFill>
                  <a:srgbClr val="38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Ондай </a:t>
            </a:r>
            <a:r>
              <a:rPr lang="kk-KZ" sz="2000" dirty="0">
                <a:solidFill>
                  <a:srgbClr val="38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ауыр сөз адамды </a:t>
            </a:r>
            <a:r>
              <a:rPr lang="kk-KZ" sz="2000" dirty="0" smtClean="0">
                <a:solidFill>
                  <a:srgbClr val="38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ренжітетінін, </a:t>
            </a:r>
            <a:r>
              <a:rPr lang="kk-KZ" sz="2000" dirty="0">
                <a:solidFill>
                  <a:srgbClr val="38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жасытатынын, жігерді құм ететінін әрдайым есіңе </a:t>
            </a:r>
            <a:r>
              <a:rPr lang="kk-KZ" sz="2000" dirty="0" smtClean="0">
                <a:solidFill>
                  <a:srgbClr val="38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сақта. </a:t>
            </a:r>
          </a:p>
          <a:p>
            <a:pPr algn="just">
              <a:spcAft>
                <a:spcPts val="0"/>
              </a:spcAft>
            </a:pPr>
            <a:r>
              <a:rPr lang="kk-KZ" sz="2000" dirty="0">
                <a:solidFill>
                  <a:srgbClr val="38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kk-KZ" sz="2000" dirty="0" smtClean="0">
                <a:solidFill>
                  <a:srgbClr val="38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Отбасы </a:t>
            </a:r>
            <a:r>
              <a:rPr lang="kk-KZ" sz="2000" dirty="0">
                <a:solidFill>
                  <a:srgbClr val="38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– баланың тіл «сындыратын» бірінші мектебі. Сондықтан ата-анаңның, әжең мен атаңның  сөз әдебі жайлы айтқан ұлағатын үнемі есіңе сақта. Әрдайым  әдепті сөйле. Өрескел, тыңдауға </a:t>
            </a:r>
            <a:r>
              <a:rPr lang="kk-KZ" sz="2000" dirty="0" smtClean="0">
                <a:solidFill>
                  <a:srgbClr val="38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ерсі, </a:t>
            </a:r>
            <a:r>
              <a:rPr lang="kk-KZ" sz="2000" dirty="0">
                <a:solidFill>
                  <a:srgbClr val="38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сөлекет сөздерді қолданба.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4277142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730007" y="423477"/>
            <a:ext cx="76519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>
              <a:defRPr/>
            </a:pPr>
            <a:r>
              <a:rPr kumimoji="0" lang="kk-KZ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1-тапсырма. </a:t>
            </a:r>
            <a:r>
              <a:rPr lang="kk-KZ" sz="2000" i="1" kern="0" noProof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Венн диаграммасы арқылы ә</a:t>
            </a:r>
            <a:r>
              <a:rPr lang="kk-KZ" sz="2000" i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ртүрлі </a:t>
            </a:r>
            <a:r>
              <a:rPr lang="kk-KZ" sz="2000" i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жанрдағы мәтіндердің мазмұнын түсініп, мәтінде көтерілген мәселені </a:t>
            </a:r>
            <a:r>
              <a:rPr lang="kk-KZ" sz="2000" i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анықтаңдар.</a:t>
            </a:r>
            <a:endParaRPr lang="kk-KZ" sz="2000" i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99198" y="4654990"/>
            <a:ext cx="75136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defTabSz="914400"/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Дескриптор:</a:t>
            </a:r>
          </a:p>
          <a:p>
            <a:pPr lvl="1" defTabSz="914400"/>
            <a:r>
              <a:rPr lang="kk-K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   </a:t>
            </a:r>
            <a:r>
              <a:rPr lang="kk-KZ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мәтіндердің жарнын ажыратады;</a:t>
            </a:r>
            <a:r>
              <a:rPr lang="ru-RU" sz="20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 defTabSz="914400">
              <a:buFontTx/>
              <a:buChar char="-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аз</a:t>
            </a:r>
            <a:r>
              <a:rPr lang="kk-KZ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мұндарын ашады;</a:t>
            </a:r>
          </a:p>
          <a:p>
            <a:pPr marL="800100" lvl="1" indent="-342900" defTabSz="914400">
              <a:buFontTx/>
              <a:buChar char="-"/>
            </a:pPr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</a:t>
            </a:r>
            <a:r>
              <a:rPr lang="kk-KZ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өтерілген мәселелерін анықтайды.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50" t="25481" r="12845" b="9974"/>
          <a:stretch/>
        </p:blipFill>
        <p:spPr>
          <a:xfrm>
            <a:off x="2207658" y="1831555"/>
            <a:ext cx="4290124" cy="270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4105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1162" y="505636"/>
            <a:ext cx="52946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Өзіңді тексер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Блок-схема: узел 2"/>
          <p:cNvSpPr/>
          <p:nvPr/>
        </p:nvSpPr>
        <p:spPr>
          <a:xfrm>
            <a:off x="609600" y="1579417"/>
            <a:ext cx="3962399" cy="368531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жанр</a:t>
            </a:r>
            <a:endParaRPr lang="ru-RU" dirty="0"/>
          </a:p>
        </p:txBody>
      </p:sp>
      <p:sp>
        <p:nvSpPr>
          <p:cNvPr id="13" name="Блок-схема: узел 12"/>
          <p:cNvSpPr/>
          <p:nvPr/>
        </p:nvSpPr>
        <p:spPr>
          <a:xfrm>
            <a:off x="4571998" y="1579417"/>
            <a:ext cx="3906983" cy="368531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091043" y="2054842"/>
            <a:ext cx="299951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1-мәтін</a:t>
            </a:r>
            <a:r>
              <a:rPr lang="kk-KZ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жанры </a:t>
            </a:r>
            <a:r>
              <a:rPr lang="kk-K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мақала.</a:t>
            </a:r>
          </a:p>
          <a:p>
            <a:pPr algn="ctr"/>
            <a:r>
              <a:rPr lang="kk-KZ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Мазмұны</a:t>
            </a:r>
            <a:r>
              <a:rPr lang="kk-KZ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kk-K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қазақ халқының сөйлеу </a:t>
            </a:r>
            <a:r>
              <a:rPr lang="kk-K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этикеті. </a:t>
            </a:r>
            <a:endParaRPr lang="kk-KZ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Көтерілген мәселе: </a:t>
            </a:r>
            <a:r>
              <a:rPr lang="kk-K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әдепті сөйлеу мәдениетін сақтауға шақырады.   </a:t>
            </a:r>
          </a:p>
          <a:p>
            <a:endParaRPr lang="kk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53442" y="2054842"/>
            <a:ext cx="287135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kk-KZ" sz="2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-мәтін</a:t>
            </a:r>
            <a:r>
              <a:rPr lang="kk-KZ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жанры </a:t>
            </a:r>
            <a:r>
              <a:rPr lang="kk-K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pPr algn="ctr"/>
            <a:r>
              <a:rPr lang="kk-K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хат.</a:t>
            </a:r>
          </a:p>
          <a:p>
            <a:pPr algn="ctr"/>
            <a:r>
              <a:rPr lang="kk-KZ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Мазмұны: </a:t>
            </a:r>
          </a:p>
          <a:p>
            <a:pPr algn="ctr"/>
            <a:r>
              <a:rPr lang="kk-K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ата ақылы.</a:t>
            </a:r>
            <a:endParaRPr lang="kk-K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Көтерілген мәселе: </a:t>
            </a:r>
            <a:r>
              <a:rPr lang="kk-K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Әдепті </a:t>
            </a:r>
            <a:r>
              <a:rPr lang="kk-K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сөйлеуге үндейді, ондағы отбасы орнын көрсетеді. 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536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2184</TotalTime>
  <Words>692</Words>
  <Application>Microsoft Office PowerPoint</Application>
  <PresentationFormat>Экран (4:3)</PresentationFormat>
  <Paragraphs>104</Paragraphs>
  <Slides>15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Натуральные материалы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admin</cp:lastModifiedBy>
  <cp:revision>117</cp:revision>
  <dcterms:created xsi:type="dcterms:W3CDTF">2020-03-23T04:56:31Z</dcterms:created>
  <dcterms:modified xsi:type="dcterms:W3CDTF">2020-07-23T19:31:23Z</dcterms:modified>
</cp:coreProperties>
</file>